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9"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30"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2"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33"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34" name="" descr=""/>
          <p:cNvPicPr/>
          <p:nvPr/>
        </p:nvPicPr>
        <p:blipFill>
          <a:blip r:embed="rId2"/>
          <a:stretch/>
        </p:blipFill>
        <p:spPr>
          <a:xfrm>
            <a:off x="2979000" y="1326240"/>
            <a:ext cx="4121640" cy="3288600"/>
          </a:xfrm>
          <a:prstGeom prst="rect">
            <a:avLst/>
          </a:prstGeom>
          <a:ln>
            <a:noFill/>
          </a:ln>
        </p:spPr>
      </p:pic>
      <p:pic>
        <p:nvPicPr>
          <p:cNvPr id="35" name="" descr=""/>
          <p:cNvPicPr/>
          <p:nvPr/>
        </p:nvPicPr>
        <p:blipFill>
          <a:blip r:embed="rId3"/>
          <a:stretch/>
        </p:blipFill>
        <p:spPr>
          <a:xfrm>
            <a:off x="2979000" y="1326240"/>
            <a:ext cx="4121640" cy="32886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1"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3"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44"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8"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49"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50"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2"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53"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4"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6"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5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8"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0"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61"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3"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64"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65"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66"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8"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69"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70" name="" descr=""/>
          <p:cNvPicPr/>
          <p:nvPr/>
        </p:nvPicPr>
        <p:blipFill>
          <a:blip r:embed="rId2"/>
          <a:stretch/>
        </p:blipFill>
        <p:spPr>
          <a:xfrm>
            <a:off x="2979000" y="1326240"/>
            <a:ext cx="4121640" cy="3288600"/>
          </a:xfrm>
          <a:prstGeom prst="rect">
            <a:avLst/>
          </a:prstGeom>
          <a:ln>
            <a:noFill/>
          </a:ln>
        </p:spPr>
      </p:pic>
      <p:pic>
        <p:nvPicPr>
          <p:cNvPr id="71" name="" descr=""/>
          <p:cNvPicPr/>
          <p:nvPr/>
        </p:nvPicPr>
        <p:blipFill>
          <a:blip r:embed="rId3"/>
          <a:stretch/>
        </p:blipFill>
        <p:spPr>
          <a:xfrm>
            <a:off x="2979000" y="1326240"/>
            <a:ext cx="4121640" cy="32886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13"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14"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b2b2b2"/>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b2b2b2"/>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37"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504000" y="124776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lang="en-US" sz="6000" spc="-1" strike="noStrike">
                <a:solidFill>
                  <a:srgbClr val="000000"/>
                </a:solidFill>
                <a:uFill>
                  <a:solidFill>
                    <a:srgbClr val="ffffff"/>
                  </a:solidFill>
                </a:uFill>
                <a:latin typeface="Impact"/>
                <a:ea typeface="DejaVu Sans"/>
              </a:rPr>
              <a:t>Healing Comes from God</a:t>
            </a:r>
            <a:endParaRPr/>
          </a:p>
        </p:txBody>
      </p:sp>
      <p:sp>
        <p:nvSpPr>
          <p:cNvPr id="73" name="CustomShape 2"/>
          <p:cNvSpPr/>
          <p:nvPr/>
        </p:nvSpPr>
        <p:spPr>
          <a:xfrm>
            <a:off x="438120" y="2563920"/>
            <a:ext cx="9070200" cy="2006640"/>
          </a:xfrm>
          <a:prstGeom prst="rect">
            <a:avLst/>
          </a:prstGeom>
          <a:noFill/>
          <a:ln>
            <a:noFill/>
          </a:ln>
        </p:spPr>
        <p:style>
          <a:lnRef idx="0"/>
          <a:fillRef idx="0"/>
          <a:effectRef idx="0"/>
          <a:fontRef idx="minor"/>
        </p:style>
        <p:txBody>
          <a:bodyPr lIns="0" rIns="0" tIns="0" bIns="0" anchor="ctr"/>
          <a:p>
            <a:pPr algn="ctr">
              <a:lnSpc>
                <a:spcPct val="100000"/>
              </a:lnSpc>
            </a:pPr>
            <a:r>
              <a:rPr lang="en-US" sz="3200" spc="-1" strike="noStrike">
                <a:solidFill>
                  <a:srgbClr val="000000"/>
                </a:solidFill>
                <a:uFill>
                  <a:solidFill>
                    <a:srgbClr val="ffffff"/>
                  </a:solidFill>
                </a:uFill>
                <a:latin typeface="Arial"/>
                <a:ea typeface="DejaVu Sans"/>
              </a:rPr>
              <a:t>2 Chronicles 7:12-22</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4000" y="22572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000000"/>
                </a:solidFill>
                <a:uFill>
                  <a:solidFill>
                    <a:srgbClr val="ffffff"/>
                  </a:solidFill>
                </a:uFill>
                <a:latin typeface="Arial"/>
                <a:ea typeface="DejaVu Sans"/>
              </a:rPr>
              <a:t>Conclusion</a:t>
            </a:r>
            <a:endParaRPr/>
          </a:p>
        </p:txBody>
      </p:sp>
      <p:sp>
        <p:nvSpPr>
          <p:cNvPr id="91" name="CustomShape 2"/>
          <p:cNvSpPr/>
          <p:nvPr/>
        </p:nvSpPr>
        <p:spPr>
          <a:xfrm>
            <a:off x="365760" y="1326600"/>
            <a:ext cx="9208440" cy="3975480"/>
          </a:xfrm>
          <a:prstGeom prst="rect">
            <a:avLst/>
          </a:prstGeom>
          <a:noFill/>
          <a:ln>
            <a:noFill/>
          </a:ln>
        </p:spPr>
        <p:style>
          <a:lnRef idx="0"/>
          <a:fillRef idx="0"/>
          <a:effectRef idx="0"/>
          <a:fontRef idx="minor"/>
        </p:style>
        <p:txBody>
          <a:bodyPr lIns="0" rIns="0" tIns="0" bIns="0"/>
          <a:p>
            <a:pPr marL="432000" indent="-322560" algn="ctr">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The world is in pain.</a:t>
            </a:r>
            <a:endParaRPr/>
          </a:p>
          <a:p>
            <a:pPr marL="432000" indent="-322560" algn="ctr">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Suffering is all around us.</a:t>
            </a:r>
            <a:endParaRPr/>
          </a:p>
          <a:p>
            <a:pPr marL="432000" indent="-322560" algn="ctr">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 </a:t>
            </a:r>
            <a:endParaRPr/>
          </a:p>
          <a:p>
            <a:pPr marL="432000" indent="-322560" algn="ctr">
              <a:lnSpc>
                <a:spcPct val="100000"/>
              </a:lnSpc>
              <a:buClr>
                <a:srgbClr val="ffffff"/>
              </a:buClr>
              <a:buSzPct val="45000"/>
              <a:buFont typeface="Wingdings" charset="2"/>
              <a:buChar char=""/>
            </a:pPr>
            <a:r>
              <a:rPr b="1" lang="en-US" sz="3600" spc="-1" strike="noStrike">
                <a:solidFill>
                  <a:srgbClr val="000000"/>
                </a:solidFill>
                <a:uFill>
                  <a:solidFill>
                    <a:srgbClr val="ffffff"/>
                  </a:solidFill>
                </a:uFill>
                <a:latin typeface="Arial"/>
                <a:ea typeface="DejaVu Sans"/>
              </a:rPr>
              <a:t>The remedy exists.</a:t>
            </a:r>
            <a:endParaRPr/>
          </a:p>
          <a:p>
            <a:pPr marL="432000" indent="-322560" algn="ctr">
              <a:lnSpc>
                <a:spcPct val="100000"/>
              </a:lnSpc>
              <a:buClr>
                <a:srgbClr val="ffffff"/>
              </a:buClr>
              <a:buSzPct val="45000"/>
              <a:buFont typeface="Wingdings" charset="2"/>
              <a:buChar char=""/>
            </a:pPr>
            <a:r>
              <a:rPr b="1" lang="en-US" sz="4800" spc="-1" strike="noStrike">
                <a:solidFill>
                  <a:srgbClr val="000000"/>
                </a:solidFill>
                <a:uFill>
                  <a:solidFill>
                    <a:srgbClr val="ffffff"/>
                  </a:solidFill>
                </a:uFill>
                <a:latin typeface="Arial"/>
                <a:ea typeface="DejaVu Sans"/>
              </a:rPr>
              <a:t>Return to God.</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22572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000000"/>
                </a:solidFill>
                <a:uFill>
                  <a:solidFill>
                    <a:srgbClr val="ffffff"/>
                  </a:solidFill>
                </a:uFill>
                <a:latin typeface="Arial"/>
                <a:ea typeface="DejaVu Sans"/>
              </a:rPr>
              <a:t>2 Chronicles 7:13-15</a:t>
            </a:r>
            <a:endParaRPr/>
          </a:p>
        </p:txBody>
      </p:sp>
      <p:sp>
        <p:nvSpPr>
          <p:cNvPr id="75" name="CustomShape 2"/>
          <p:cNvSpPr/>
          <p:nvPr/>
        </p:nvSpPr>
        <p:spPr>
          <a:xfrm>
            <a:off x="504000" y="1097280"/>
            <a:ext cx="9070200" cy="4204800"/>
          </a:xfrm>
          <a:prstGeom prst="rect">
            <a:avLst/>
          </a:prstGeom>
          <a:noFill/>
          <a:ln>
            <a:noFill/>
          </a:ln>
        </p:spPr>
        <p:style>
          <a:lnRef idx="0"/>
          <a:fillRef idx="0"/>
          <a:effectRef idx="0"/>
          <a:fontRef idx="minor"/>
        </p:style>
        <p:txBody>
          <a:bodyPr lIns="0" rIns="0" tIns="0" bIns="0"/>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13 When I shut up heaven and there is no rain, or command the locusts to devour the land, or send pestilence among My people, 14 if My people who are called by My name will humble themselves, and pray and seek My face, and turn from their wicked ways, then I will hear from heaven, and will forgive their sin and heal their land. 15 Now My eyes will be open and My ears attentive to prayer made in this place.</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504000" y="22572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000000"/>
                </a:solidFill>
                <a:uFill>
                  <a:solidFill>
                    <a:srgbClr val="ffffff"/>
                  </a:solidFill>
                </a:uFill>
                <a:latin typeface="Arial"/>
                <a:ea typeface="DejaVu Sans"/>
              </a:rPr>
              <a:t>Tragic scenes in the news</a:t>
            </a:r>
            <a:endParaRPr/>
          </a:p>
        </p:txBody>
      </p:sp>
      <p:sp>
        <p:nvSpPr>
          <p:cNvPr id="77" name="CustomShape 2"/>
          <p:cNvSpPr/>
          <p:nvPr/>
        </p:nvSpPr>
        <p:spPr>
          <a:xfrm>
            <a:off x="504000" y="1326600"/>
            <a:ext cx="9070200" cy="3792600"/>
          </a:xfrm>
          <a:prstGeom prst="rect">
            <a:avLst/>
          </a:prstGeom>
          <a:noFill/>
          <a:ln>
            <a:noFill/>
          </a:ln>
        </p:spPr>
        <p:style>
          <a:lnRef idx="0"/>
          <a:fillRef idx="0"/>
          <a:effectRef idx="0"/>
          <a:fontRef idx="minor"/>
        </p:style>
        <p:txBody>
          <a:bodyPr lIns="0" rIns="0" tIns="0" bIns="0"/>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Mass shootings, terrorists, suicide bombings, pipe bombs, guns in school</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Paris, France and San Bernardino, California</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Today – look at the promise of God and return to Him for healing</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4000" y="22572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000000"/>
                </a:solidFill>
                <a:uFill>
                  <a:solidFill>
                    <a:srgbClr val="ffffff"/>
                  </a:solidFill>
                </a:uFill>
                <a:latin typeface="Arial"/>
                <a:ea typeface="DejaVu Sans"/>
              </a:rPr>
              <a:t>Healing is Available</a:t>
            </a:r>
            <a:endParaRPr/>
          </a:p>
        </p:txBody>
      </p:sp>
      <p:sp>
        <p:nvSpPr>
          <p:cNvPr id="79" name="CustomShape 2"/>
          <p:cNvSpPr/>
          <p:nvPr/>
        </p:nvSpPr>
        <p:spPr>
          <a:xfrm>
            <a:off x="504000" y="1326600"/>
            <a:ext cx="9070200" cy="3792600"/>
          </a:xfrm>
          <a:prstGeom prst="rect">
            <a:avLst/>
          </a:prstGeom>
          <a:noFill/>
          <a:ln>
            <a:noFill/>
          </a:ln>
        </p:spPr>
        <p:style>
          <a:lnRef idx="0"/>
          <a:fillRef idx="0"/>
          <a:effectRef idx="0"/>
          <a:fontRef idx="minor"/>
        </p:style>
        <p:txBody>
          <a:bodyPr lIns="0" rIns="0" tIns="0" bIns="0"/>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In the middle of the turmoil – healing is available from God</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The healing of a nation begins with the individual – one at a time</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Once we are healed – we can bring healing to others</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04000" y="22572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000000"/>
                </a:solidFill>
                <a:uFill>
                  <a:solidFill>
                    <a:srgbClr val="ffffff"/>
                  </a:solidFill>
                </a:uFill>
                <a:latin typeface="Arial"/>
                <a:ea typeface="DejaVu Sans"/>
              </a:rPr>
              <a:t>Healing is Available</a:t>
            </a:r>
            <a:endParaRPr/>
          </a:p>
        </p:txBody>
      </p:sp>
      <p:sp>
        <p:nvSpPr>
          <p:cNvPr id="81" name="CustomShape 2"/>
          <p:cNvSpPr/>
          <p:nvPr/>
        </p:nvSpPr>
        <p:spPr>
          <a:xfrm>
            <a:off x="504000" y="1326600"/>
            <a:ext cx="9070200" cy="3792600"/>
          </a:xfrm>
          <a:prstGeom prst="rect">
            <a:avLst/>
          </a:prstGeom>
          <a:noFill/>
          <a:ln>
            <a:noFill/>
          </a:ln>
        </p:spPr>
        <p:style>
          <a:lnRef idx="0"/>
          <a:fillRef idx="0"/>
          <a:effectRef idx="0"/>
          <a:fontRef idx="minor"/>
        </p:style>
        <p:txBody>
          <a:bodyPr lIns="0" rIns="0" tIns="0" bIns="0"/>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People need to know how to find healing</a:t>
            </a:r>
            <a:endParaRPr/>
          </a:p>
          <a:p>
            <a:pPr marL="432000" indent="-32256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Matthew 11:28-30</a:t>
            </a:r>
            <a:r>
              <a:rPr lang="en-US" sz="3200" spc="-1" strike="noStrike">
                <a:solidFill>
                  <a:srgbClr val="000000"/>
                </a:solidFill>
                <a:uFill>
                  <a:solidFill>
                    <a:srgbClr val="ffffff"/>
                  </a:solidFill>
                </a:uFill>
                <a:latin typeface="Arial"/>
                <a:ea typeface="DejaVu Sans"/>
              </a:rPr>
              <a:t> 28 Come to Me, all you who labor and are heavy laden, and I will give you rest. 29 Take My yoke upon you and learn from Me, for I am gentle and lowly in heart, and you will find rest for your souls. 30 For My yoke is easy and My burden is light." </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22572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000000"/>
                </a:solidFill>
                <a:uFill>
                  <a:solidFill>
                    <a:srgbClr val="ffffff"/>
                  </a:solidFill>
                </a:uFill>
                <a:latin typeface="Arial"/>
                <a:ea typeface="DejaVu Sans"/>
              </a:rPr>
              <a:t>However - - -</a:t>
            </a:r>
            <a:endParaRPr/>
          </a:p>
        </p:txBody>
      </p:sp>
      <p:sp>
        <p:nvSpPr>
          <p:cNvPr id="83" name="CustomShape 2"/>
          <p:cNvSpPr/>
          <p:nvPr/>
        </p:nvSpPr>
        <p:spPr>
          <a:xfrm>
            <a:off x="365760" y="1326600"/>
            <a:ext cx="9208440" cy="3975480"/>
          </a:xfrm>
          <a:prstGeom prst="rect">
            <a:avLst/>
          </a:prstGeom>
          <a:noFill/>
          <a:ln>
            <a:noFill/>
          </a:ln>
        </p:spPr>
        <p:style>
          <a:lnRef idx="0"/>
          <a:fillRef idx="0"/>
          <a:effectRef idx="0"/>
          <a:fontRef idx="minor"/>
        </p:style>
        <p:txBody>
          <a:bodyPr lIns="0" rIns="0" tIns="0" bIns="0"/>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Those who continue to reject God will perish</a:t>
            </a:r>
            <a:endParaRPr/>
          </a:p>
          <a:p>
            <a:pPr marL="432000" indent="-32256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2 Chronicles 7:19-20</a:t>
            </a:r>
            <a:r>
              <a:rPr lang="en-US" sz="3200" spc="-1" strike="noStrike">
                <a:solidFill>
                  <a:srgbClr val="000000"/>
                </a:solidFill>
                <a:uFill>
                  <a:solidFill>
                    <a:srgbClr val="ffffff"/>
                  </a:solidFill>
                </a:uFill>
                <a:latin typeface="Arial"/>
                <a:ea typeface="DejaVu Sans"/>
              </a:rPr>
              <a:t> </a:t>
            </a:r>
            <a:r>
              <a:rPr lang="en-US" sz="2800" spc="-1" strike="noStrike">
                <a:solidFill>
                  <a:srgbClr val="000000"/>
                </a:solidFill>
                <a:uFill>
                  <a:solidFill>
                    <a:srgbClr val="ffffff"/>
                  </a:solidFill>
                </a:uFill>
                <a:latin typeface="Arial"/>
                <a:ea typeface="DejaVu Sans"/>
              </a:rPr>
              <a:t>19 "But if you turn away and forsake My statutes and My commandments which I have set before you, and go and serve other gods, and worship them, 20 then I will uproot them from My land which I have given them; and this house which I have sanctified for My name I will cast out of My sight, and will make it a proverb and a byword among all peoples. </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504000" y="22572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000000"/>
                </a:solidFill>
                <a:uFill>
                  <a:solidFill>
                    <a:srgbClr val="ffffff"/>
                  </a:solidFill>
                </a:uFill>
                <a:latin typeface="Arial"/>
                <a:ea typeface="DejaVu Sans"/>
              </a:rPr>
              <a:t>Our Rejection is shown by our:</a:t>
            </a:r>
            <a:endParaRPr/>
          </a:p>
        </p:txBody>
      </p:sp>
      <p:sp>
        <p:nvSpPr>
          <p:cNvPr id="85" name="CustomShape 2"/>
          <p:cNvSpPr/>
          <p:nvPr/>
        </p:nvSpPr>
        <p:spPr>
          <a:xfrm>
            <a:off x="365760" y="1326600"/>
            <a:ext cx="9208440" cy="3975480"/>
          </a:xfrm>
          <a:prstGeom prst="rect">
            <a:avLst/>
          </a:prstGeom>
          <a:noFill/>
          <a:ln>
            <a:noFill/>
          </a:ln>
        </p:spPr>
        <p:style>
          <a:lnRef idx="0"/>
          <a:fillRef idx="0"/>
          <a:effectRef idx="0"/>
          <a:fontRef idx="minor"/>
        </p:style>
        <p:txBody>
          <a:bodyPr lIns="0" rIns="0" tIns="0" bIns="0"/>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Failure to obey God</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Failure to teach our children the Gospel</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Indifference toward those around us</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Rejection of God Word</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Apathy</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Selfishness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22572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000000"/>
                </a:solidFill>
                <a:uFill>
                  <a:solidFill>
                    <a:srgbClr val="ffffff"/>
                  </a:solidFill>
                </a:uFill>
                <a:latin typeface="Arial"/>
                <a:ea typeface="DejaVu Sans"/>
              </a:rPr>
              <a:t>Application</a:t>
            </a:r>
            <a:endParaRPr/>
          </a:p>
        </p:txBody>
      </p:sp>
      <p:sp>
        <p:nvSpPr>
          <p:cNvPr id="87" name="CustomShape 2"/>
          <p:cNvSpPr/>
          <p:nvPr/>
        </p:nvSpPr>
        <p:spPr>
          <a:xfrm>
            <a:off x="365760" y="1326600"/>
            <a:ext cx="9208440" cy="3975480"/>
          </a:xfrm>
          <a:prstGeom prst="rect">
            <a:avLst/>
          </a:prstGeom>
          <a:noFill/>
          <a:ln>
            <a:noFill/>
          </a:ln>
        </p:spPr>
        <p:style>
          <a:lnRef idx="0"/>
          <a:fillRef idx="0"/>
          <a:effectRef idx="0"/>
          <a:fontRef idx="minor"/>
        </p:style>
        <p:txBody>
          <a:bodyPr lIns="0" rIns="0" tIns="0" bIns="0"/>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Exhort those around you to be faithful</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Exhort the lost to obey the gospel</a:t>
            </a:r>
            <a:endParaRPr/>
          </a:p>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Exhort one another </a:t>
            </a:r>
            <a:endParaRPr/>
          </a:p>
          <a:p>
            <a:pPr marL="432000" indent="-32256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Hebrews 3:13</a:t>
            </a:r>
            <a:r>
              <a:rPr lang="en-US" sz="3200" spc="-1" strike="noStrike">
                <a:solidFill>
                  <a:srgbClr val="000000"/>
                </a:solidFill>
                <a:uFill>
                  <a:solidFill>
                    <a:srgbClr val="ffffff"/>
                  </a:solidFill>
                </a:uFill>
                <a:latin typeface="Arial"/>
                <a:ea typeface="DejaVu Sans"/>
              </a:rPr>
              <a:t> but exhort one another daily, while it is called "Today," lest any of you be hardened through the deceitfulness of sin. </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504000" y="225720"/>
            <a:ext cx="9070200" cy="945360"/>
          </a:xfrm>
          <a:prstGeom prst="rect">
            <a:avLst/>
          </a:prstGeom>
          <a:noFill/>
          <a:ln>
            <a:noFill/>
          </a:ln>
        </p:spPr>
        <p:style>
          <a:lnRef idx="0"/>
          <a:fillRef idx="0"/>
          <a:effectRef idx="0"/>
          <a:fontRef idx="minor"/>
        </p:style>
        <p:txBody>
          <a:bodyPr lIns="0" rIns="0" tIns="0" bIns="0" anchor="ctr"/>
          <a:p>
            <a:pPr algn="ctr">
              <a:lnSpc>
                <a:spcPct val="100000"/>
              </a:lnSpc>
            </a:pPr>
            <a:r>
              <a:rPr b="1" lang="en-US" sz="4400" spc="-1" strike="noStrike">
                <a:solidFill>
                  <a:srgbClr val="000000"/>
                </a:solidFill>
                <a:uFill>
                  <a:solidFill>
                    <a:srgbClr val="ffffff"/>
                  </a:solidFill>
                </a:uFill>
                <a:latin typeface="Arial"/>
                <a:ea typeface="DejaVu Sans"/>
              </a:rPr>
              <a:t>Application</a:t>
            </a:r>
            <a:endParaRPr/>
          </a:p>
        </p:txBody>
      </p:sp>
      <p:sp>
        <p:nvSpPr>
          <p:cNvPr id="89" name="CustomShape 2"/>
          <p:cNvSpPr/>
          <p:nvPr/>
        </p:nvSpPr>
        <p:spPr>
          <a:xfrm>
            <a:off x="365760" y="1326600"/>
            <a:ext cx="9208440" cy="3975480"/>
          </a:xfrm>
          <a:prstGeom prst="rect">
            <a:avLst/>
          </a:prstGeom>
          <a:noFill/>
          <a:ln>
            <a:noFill/>
          </a:ln>
        </p:spPr>
        <p:style>
          <a:lnRef idx="0"/>
          <a:fillRef idx="0"/>
          <a:effectRef idx="0"/>
          <a:fontRef idx="minor"/>
        </p:style>
        <p:txBody>
          <a:bodyPr lIns="0" rIns="0" tIns="0" bIns="0"/>
          <a:p>
            <a:pPr marL="432000" indent="-322560">
              <a:lnSpc>
                <a:spcPct val="100000"/>
              </a:lnSpc>
              <a:buClr>
                <a:srgbClr val="ffffff"/>
              </a:buClr>
              <a:buSzPct val="45000"/>
              <a:buFont typeface="Wingdings" charset="2"/>
              <a:buChar char=""/>
            </a:pPr>
            <a:r>
              <a:rPr lang="en-US" sz="3200" spc="-1" strike="noStrike">
                <a:solidFill>
                  <a:srgbClr val="000000"/>
                </a:solidFill>
                <a:uFill>
                  <a:solidFill>
                    <a:srgbClr val="ffffff"/>
                  </a:solidFill>
                </a:uFill>
                <a:latin typeface="Arial"/>
                <a:ea typeface="DejaVu Sans"/>
              </a:rPr>
              <a:t>Let us be the pillar and ground of the truth</a:t>
            </a:r>
            <a:endParaRPr/>
          </a:p>
          <a:p>
            <a:pPr marL="432000" indent="-322560">
              <a:lnSpc>
                <a:spcPct val="100000"/>
              </a:lnSpc>
              <a:buClr>
                <a:srgbClr val="ffffff"/>
              </a:buClr>
              <a:buSzPct val="45000"/>
              <a:buFont typeface="Wingdings" charset="2"/>
              <a:buChar char=""/>
            </a:pPr>
            <a:r>
              <a:rPr b="1" lang="en-US" sz="3200" spc="-1" strike="noStrike">
                <a:solidFill>
                  <a:srgbClr val="000000"/>
                </a:solidFill>
                <a:uFill>
                  <a:solidFill>
                    <a:srgbClr val="ffffff"/>
                  </a:solidFill>
                </a:uFill>
                <a:latin typeface="Arial"/>
                <a:ea typeface="DejaVu Sans"/>
              </a:rPr>
              <a:t>1 Timothy 3:14-15</a:t>
            </a:r>
            <a:r>
              <a:rPr lang="en-US" sz="3200" spc="-1" strike="noStrike">
                <a:solidFill>
                  <a:srgbClr val="000000"/>
                </a:solidFill>
                <a:uFill>
                  <a:solidFill>
                    <a:srgbClr val="ffffff"/>
                  </a:solidFill>
                </a:uFill>
                <a:latin typeface="Arial"/>
                <a:ea typeface="DejaVu Sans"/>
              </a:rPr>
              <a:t>  14 These things I write to you, though I hope to come to you shortly; 15 but if I am delayed, I write so that you may know how you ought to conduct yourself in the house of God, which is the church of the living God, the pillar and ground of the truth.</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10</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2015-12-11T20:15:57Z</dcterms:created>
  <dc:creator>Manly Luscombe</dc:creator>
  <dc:language>en-US</dc:language>
  <cp:lastModifiedBy>Manly Luscombe</cp:lastModifiedBy>
  <dcterms:modified xsi:type="dcterms:W3CDTF">2016-01-03T15:57:53Z</dcterms:modified>
  <cp:revision>6</cp:revision>
</cp:coreProperties>
</file>