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5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A292A3-3C1F-4970-901A-E39EF88B854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52D56F-F937-4900-9834-4B6DEB22957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B1AE32-BBAF-48F6-BF4B-3687B6A8E4E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00849-7118-4D32-9273-FFE45F08203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EB556-A491-474B-981C-F7704BFE7B4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6071C5-E6AF-488D-A414-611023537DC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9EB196-A306-4923-B7B3-89E701DA3B3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426722-A606-47CF-9DE7-FD87B815080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3E800-FCEF-498F-AA73-78EC6C8C458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FF9122-AE66-49FA-93E6-ADDD9F28933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2DAA15-902D-4DE1-8BD2-53124665786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3D9DA9D-CB2F-4633-8D90-0ECA034D66E1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plit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81200" y="0"/>
            <a:ext cx="4572000" cy="3600451"/>
          </a:xfrm>
        </p:spPr>
        <p:txBody>
          <a:bodyPr/>
          <a:lstStyle/>
          <a:p>
            <a:r>
              <a:rPr lang="es-ES" dirty="0" err="1" smtClean="0">
                <a:solidFill>
                  <a:schemeClr val="bg1"/>
                </a:solidFill>
                <a:latin typeface="Castellar" pitchFamily="18" charset="0"/>
              </a:rPr>
              <a:t>Growing</a:t>
            </a:r>
            <a:r>
              <a:rPr lang="es-ES" dirty="0" smtClean="0">
                <a:solidFill>
                  <a:schemeClr val="bg1"/>
                </a:solidFill>
                <a:latin typeface="Castellar" pitchFamily="18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Castellar" pitchFamily="18" charset="0"/>
              </a:rPr>
              <a:t>Older</a:t>
            </a:r>
            <a:r>
              <a:rPr lang="es-ES" dirty="0" smtClean="0">
                <a:solidFill>
                  <a:schemeClr val="bg1"/>
                </a:solidFill>
              </a:rPr>
              <a:t/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dirty="0" smtClean="0">
                <a:solidFill>
                  <a:schemeClr val="bg1"/>
                </a:solidFill>
              </a:rPr>
              <a:t/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sz="6000" dirty="0" err="1" smtClean="0">
                <a:solidFill>
                  <a:schemeClr val="bg1"/>
                </a:solidFill>
                <a:latin typeface="Chiller" pitchFamily="82" charset="0"/>
              </a:rPr>
              <a:t>Not</a:t>
            </a:r>
            <a:r>
              <a:rPr lang="es-ES" sz="6000" dirty="0" smtClean="0">
                <a:solidFill>
                  <a:schemeClr val="bg1"/>
                </a:solidFill>
                <a:latin typeface="Chiller" pitchFamily="82" charset="0"/>
              </a:rPr>
              <a:t> </a:t>
            </a:r>
            <a:r>
              <a:rPr lang="es-ES" sz="6000" dirty="0" err="1" smtClean="0">
                <a:solidFill>
                  <a:schemeClr val="bg1"/>
                </a:solidFill>
                <a:latin typeface="Chiller" pitchFamily="82" charset="0"/>
              </a:rPr>
              <a:t>Colder</a:t>
            </a:r>
            <a:endParaRPr lang="es-ES" sz="6000" dirty="0">
              <a:solidFill>
                <a:schemeClr val="bg1"/>
              </a:solidFill>
              <a:latin typeface="Chiller" pitchFamily="82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72000"/>
            <a:ext cx="6400800" cy="1371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What does the Bible teach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about getting older?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24625" y="0"/>
            <a:ext cx="261937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743075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24625" y="1905000"/>
            <a:ext cx="261937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590800"/>
            <a:ext cx="1933575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353300" y="4038600"/>
            <a:ext cx="17907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4495800"/>
            <a:ext cx="178117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Physical Limitations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Ecclesiastes 12:4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chemeClr val="bg1"/>
                </a:solidFill>
              </a:rPr>
              <a:t>When the doors are shut in the streets, And the sound of grinding is low; When one rises up at the sound of a bird, And all the daughters of music are brought low;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Solomon describes: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Doors shut </a:t>
            </a:r>
            <a:r>
              <a:rPr lang="en-US" sz="2800" dirty="0" smtClean="0">
                <a:solidFill>
                  <a:schemeClr val="bg1"/>
                </a:solidFill>
              </a:rPr>
              <a:t>– Friends die, family passes away or moves away, houses sold, no one visits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Sound is low </a:t>
            </a:r>
            <a:r>
              <a:rPr lang="en-US" sz="2800" dirty="0" smtClean="0">
                <a:solidFill>
                  <a:schemeClr val="bg1"/>
                </a:solidFill>
              </a:rPr>
              <a:t>– hearing fails, turn up the TV, can’t hear the birds sing anymore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Physical Limitations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4040188" cy="639762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Ecclesiastes 12:5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1752600"/>
            <a:ext cx="4344988" cy="4373563"/>
          </a:xfrm>
        </p:spPr>
        <p:txBody>
          <a:bodyPr/>
          <a:lstStyle/>
          <a:p>
            <a:r>
              <a:rPr lang="en-US" sz="2800" dirty="0" smtClean="0">
                <a:solidFill>
                  <a:schemeClr val="bg1"/>
                </a:solidFill>
              </a:rPr>
              <a:t>Also they are afraid of height, And of terrors in the way; When the almond tree blossoms, The grasshopper is a burden, And desire fails. For man goes to his eternal home, And the mourners go about the streets. 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219200"/>
            <a:ext cx="4041775" cy="639762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Solomon describes: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28800"/>
            <a:ext cx="4346575" cy="4297363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Afraid</a:t>
            </a:r>
            <a:r>
              <a:rPr lang="en-US" sz="2800" dirty="0" smtClean="0">
                <a:solidFill>
                  <a:schemeClr val="bg1"/>
                </a:solidFill>
              </a:rPr>
              <a:t> – Greater fear of heights, danger, harm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Almond blossoms </a:t>
            </a:r>
            <a:r>
              <a:rPr lang="en-US" sz="2800" dirty="0" smtClean="0">
                <a:solidFill>
                  <a:schemeClr val="bg1"/>
                </a:solidFill>
              </a:rPr>
              <a:t>– gray hair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Grasshopper a burden </a:t>
            </a:r>
            <a:r>
              <a:rPr lang="en-US" sz="2800" dirty="0" smtClean="0">
                <a:solidFill>
                  <a:schemeClr val="bg1"/>
                </a:solidFill>
              </a:rPr>
              <a:t>– loss of strength, can’t carry what we used to do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Desire fails </a:t>
            </a:r>
            <a:r>
              <a:rPr lang="en-US" sz="2800" dirty="0" smtClean="0">
                <a:solidFill>
                  <a:schemeClr val="bg1"/>
                </a:solidFill>
              </a:rPr>
              <a:t>– I can’t, why wish I could?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Physical Limitations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Ecclesiastes 12:6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800" i="1" dirty="0" smtClean="0">
                <a:solidFill>
                  <a:schemeClr val="bg1"/>
                </a:solidFill>
              </a:rPr>
              <a:t>Remember your Creator</a:t>
            </a:r>
            <a:r>
              <a:rPr lang="en-US" sz="2800" dirty="0" smtClean="0">
                <a:solidFill>
                  <a:schemeClr val="bg1"/>
                </a:solidFill>
              </a:rPr>
              <a:t> before the silver cord is loosed, Or the golden bowl is broken, Or the pitcher shattered at the fountain, Or the wheel broken at the well.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Solomon describes: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498975" cy="4454525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Silver cord </a:t>
            </a:r>
            <a:r>
              <a:rPr lang="en-US" sz="2800" dirty="0" smtClean="0">
                <a:solidFill>
                  <a:schemeClr val="bg1"/>
                </a:solidFill>
              </a:rPr>
              <a:t>– The connection we have with family, friends, church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Broken</a:t>
            </a:r>
            <a:r>
              <a:rPr lang="en-US" sz="2800" dirty="0" smtClean="0">
                <a:solidFill>
                  <a:schemeClr val="bg1"/>
                </a:solidFill>
              </a:rPr>
              <a:t> – death breaks the ties we have in life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Bowl broken, Pitcher shattered, Wheel broken</a:t>
            </a:r>
            <a:r>
              <a:rPr lang="en-US" sz="2800" dirty="0" smtClean="0">
                <a:solidFill>
                  <a:schemeClr val="bg1"/>
                </a:solidFill>
              </a:rPr>
              <a:t> – these describe death that separates us</a:t>
            </a:r>
            <a:endParaRPr lang="en-US" sz="28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Physical Limitations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Ecclesiastes 12:7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bg1"/>
                </a:solidFill>
              </a:rPr>
              <a:t>Then the dust will return to the earth as it was, And the spirit will return to God who gave it.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Solomon describes: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Dust</a:t>
            </a:r>
            <a:r>
              <a:rPr lang="en-US" sz="2800" dirty="0" smtClean="0">
                <a:solidFill>
                  <a:schemeClr val="bg1"/>
                </a:solidFill>
              </a:rPr>
              <a:t> – Our body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We were made from dust of the ground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Our body will return to that dust when we die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Spirit – </a:t>
            </a:r>
            <a:r>
              <a:rPr lang="en-US" sz="2800" dirty="0" smtClean="0">
                <a:solidFill>
                  <a:schemeClr val="bg1"/>
                </a:solidFill>
              </a:rPr>
              <a:t>There is a part of man that does not die – is eternal – returns to God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You have a choice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Growing OLD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Is not a choice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It is part of the life cycle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We start aging at birth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Growing COLD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Is a choice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You can become sweet, kind, gentle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You can become bitter, resentful, harsh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You have a choice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REMEMBER YOUR CREATOR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You are not just a body that wears out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You are an eternal spirit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We must continue to act, serve, work, obey, live – for God.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THE CHRISTIAN’S RETIREMENT PLAN IS OUT OF THIS WORLD!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4 Stages of Life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bg1"/>
                </a:solidFill>
              </a:rPr>
              <a:t>You believe in Santa Claus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You don’t believe in Santa Claus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You are Santa Claus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You look like Santa Claus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Grandma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Grandson – </a:t>
            </a:r>
            <a:r>
              <a:rPr lang="en-US" sz="4000" dirty="0" smtClean="0">
                <a:solidFill>
                  <a:schemeClr val="bg1"/>
                </a:solidFill>
              </a:rPr>
              <a:t>“How old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are you, grandma?”</a:t>
            </a:r>
          </a:p>
          <a:p>
            <a:r>
              <a:rPr lang="en-US" sz="4000" b="1" dirty="0" smtClean="0">
                <a:solidFill>
                  <a:schemeClr val="bg1"/>
                </a:solidFill>
              </a:rPr>
              <a:t>Grandma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smtClean="0">
                <a:solidFill>
                  <a:schemeClr val="bg1"/>
                </a:solidFill>
              </a:rPr>
              <a:t>– “I am 39 and holding.”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b="1" dirty="0" smtClean="0">
                <a:solidFill>
                  <a:schemeClr val="bg1"/>
                </a:solidFill>
              </a:rPr>
              <a:t>Grandson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smtClean="0">
                <a:solidFill>
                  <a:schemeClr val="bg1"/>
                </a:solidFill>
              </a:rPr>
              <a:t>– “How old would you be if you let go?”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1" y="0"/>
            <a:ext cx="2362200" cy="3549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How should we age?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638800" cy="4525963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Some grow old with grace, beauty, and sweet dispositions.</a:t>
            </a:r>
            <a:br>
              <a:rPr lang="en-US" sz="4000" b="1" dirty="0" smtClean="0">
                <a:solidFill>
                  <a:schemeClr val="bg1"/>
                </a:solidFill>
              </a:rPr>
            </a:br>
            <a:endParaRPr lang="en-US" sz="4000" b="1" dirty="0" smtClean="0">
              <a:solidFill>
                <a:schemeClr val="bg1"/>
              </a:solidFill>
            </a:endParaRPr>
          </a:p>
          <a:p>
            <a:r>
              <a:rPr lang="en-US" sz="4000" b="1" dirty="0" smtClean="0">
                <a:solidFill>
                  <a:schemeClr val="bg1"/>
                </a:solidFill>
              </a:rPr>
              <a:t>Others grow old with anger, bitterness, and sour dispositions.</a:t>
            </a:r>
            <a:br>
              <a:rPr lang="en-US" sz="4000" b="1" dirty="0" smtClean="0">
                <a:solidFill>
                  <a:schemeClr val="bg1"/>
                </a:solidFill>
              </a:rPr>
            </a:br>
            <a:endParaRPr lang="en-US" sz="4000" b="1" dirty="0" smtClean="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1317171"/>
            <a:ext cx="2133600" cy="2797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1501" y="4191000"/>
            <a:ext cx="22225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Typical feelings about aging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Uselessness</a:t>
            </a:r>
            <a:r>
              <a:rPr lang="en-US" sz="4000" dirty="0" smtClean="0">
                <a:solidFill>
                  <a:schemeClr val="bg1"/>
                </a:solidFill>
              </a:rPr>
              <a:t> – “I am over the hill. I am done, no good, useless.”</a:t>
            </a:r>
            <a:br>
              <a:rPr lang="en-US" sz="4000" dirty="0" smtClean="0">
                <a:solidFill>
                  <a:schemeClr val="bg1"/>
                </a:solidFill>
              </a:rPr>
            </a:br>
            <a:endParaRPr lang="en-US" sz="4000" dirty="0" smtClean="0">
              <a:solidFill>
                <a:schemeClr val="bg1"/>
              </a:solidFill>
            </a:endParaRPr>
          </a:p>
          <a:p>
            <a:r>
              <a:rPr lang="en-US" sz="4000" b="1" dirty="0" smtClean="0">
                <a:solidFill>
                  <a:schemeClr val="bg1"/>
                </a:solidFill>
              </a:rPr>
              <a:t>Guilt</a:t>
            </a:r>
            <a:r>
              <a:rPr lang="en-US" sz="4000" dirty="0" smtClean="0">
                <a:solidFill>
                  <a:schemeClr val="bg1"/>
                </a:solidFill>
              </a:rPr>
              <a:t> – “I have so many regrets. I wish I could do my life over.”</a:t>
            </a: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endParaRPr lang="en-US" sz="36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Typical feelings about aging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Bitterness and resentment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en-US" sz="3600" dirty="0" smtClean="0">
                <a:solidFill>
                  <a:schemeClr val="bg1"/>
                </a:solidFill>
              </a:rPr>
              <a:t>If my children had – </a:t>
            </a:r>
          </a:p>
          <a:p>
            <a:pPr lvl="1"/>
            <a:r>
              <a:rPr lang="en-US" sz="3600" dirty="0" smtClean="0">
                <a:solidFill>
                  <a:schemeClr val="bg1"/>
                </a:solidFill>
              </a:rPr>
              <a:t>If I had married a different person –</a:t>
            </a:r>
          </a:p>
          <a:p>
            <a:r>
              <a:rPr lang="en-US" sz="4000" b="1" dirty="0" smtClean="0">
                <a:solidFill>
                  <a:schemeClr val="bg1"/>
                </a:solidFill>
              </a:rPr>
              <a:t>Fear</a:t>
            </a:r>
            <a:endParaRPr lang="en-US" sz="4000" dirty="0" smtClean="0">
              <a:solidFill>
                <a:schemeClr val="bg1"/>
              </a:solidFill>
            </a:endParaRPr>
          </a:p>
          <a:p>
            <a:pPr lvl="1"/>
            <a:r>
              <a:rPr lang="en-US" sz="3600" dirty="0" smtClean="0">
                <a:solidFill>
                  <a:schemeClr val="bg1"/>
                </a:solidFill>
              </a:rPr>
              <a:t>The world is speeding up</a:t>
            </a:r>
          </a:p>
          <a:p>
            <a:pPr lvl="1"/>
            <a:r>
              <a:rPr lang="en-US" sz="3600" dirty="0" smtClean="0">
                <a:solidFill>
                  <a:schemeClr val="bg1"/>
                </a:solidFill>
              </a:rPr>
              <a:t> We are slowing down</a:t>
            </a: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endParaRPr lang="en-US" sz="36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Ecclesiastes 12:1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400" dirty="0" smtClean="0">
                <a:solidFill>
                  <a:schemeClr val="bg1"/>
                </a:solidFill>
              </a:rPr>
              <a:t>Remember now your Creator in the days of your youth, Before the difficult days come, And the years draw near when you say, "I have no pleasure in them"</a:t>
            </a: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endParaRPr lang="en-US" sz="36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Ecclesiastes 12:1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Remember – </a:t>
            </a:r>
            <a:r>
              <a:rPr lang="en-US" sz="3600" dirty="0" smtClean="0">
                <a:solidFill>
                  <a:schemeClr val="bg1"/>
                </a:solidFill>
              </a:rPr>
              <a:t>The Hebrew word means “to act decisively” on behalf of God – not just reminisce about the past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This word includes – commitment, service, obey, live for Him, remain faithful</a:t>
            </a: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endParaRPr lang="en-US" sz="36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Physical Limitations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Ecclesiastes 12:3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chemeClr val="bg1"/>
                </a:solidFill>
              </a:rPr>
              <a:t>In the day when the keepers of the house tremble, And the strong men bow down; When the grinders cease because they are few, And those that look through the windows grow dim;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Solomon describes: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Trembling</a:t>
            </a:r>
            <a:r>
              <a:rPr lang="en-US" sz="2800" dirty="0" smtClean="0">
                <a:solidFill>
                  <a:schemeClr val="bg1"/>
                </a:solidFill>
              </a:rPr>
              <a:t> – head, voice, hands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Strong men </a:t>
            </a:r>
            <a:r>
              <a:rPr lang="en-US" sz="2800" dirty="0" smtClean="0">
                <a:solidFill>
                  <a:schemeClr val="bg1"/>
                </a:solidFill>
              </a:rPr>
              <a:t>– legs become weaker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Grinders</a:t>
            </a:r>
            <a:r>
              <a:rPr lang="en-US" sz="2800" dirty="0" smtClean="0">
                <a:solidFill>
                  <a:schemeClr val="bg1"/>
                </a:solidFill>
              </a:rPr>
              <a:t> – teeth wear out, or must be removed</a:t>
            </a:r>
          </a:p>
          <a:p>
            <a:r>
              <a:rPr lang="en-US" sz="2800" b="1" dirty="0" smtClean="0">
                <a:solidFill>
                  <a:schemeClr val="bg1"/>
                </a:solidFill>
              </a:rPr>
              <a:t>Windows</a:t>
            </a:r>
            <a:r>
              <a:rPr lang="en-US" sz="2800" dirty="0" smtClean="0">
                <a:solidFill>
                  <a:schemeClr val="bg1"/>
                </a:solidFill>
              </a:rPr>
              <a:t> – eyes dim, cataracts, glasses, bi-</a:t>
            </a:r>
            <a:r>
              <a:rPr lang="en-US" sz="2800" dirty="0" err="1" smtClean="0">
                <a:solidFill>
                  <a:schemeClr val="bg1"/>
                </a:solidFill>
              </a:rPr>
              <a:t>focals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rn Red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Modern Red</Template>
  <TotalTime>101</TotalTime>
  <Words>680</Words>
  <Application>Microsoft Office PowerPoint</Application>
  <PresentationFormat>On-screen Show (4:3)</PresentationFormat>
  <Paragraphs>81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Modern Red</vt:lpstr>
      <vt:lpstr>Growing Older  Not Colder</vt:lpstr>
      <vt:lpstr>4 Stages of Life</vt:lpstr>
      <vt:lpstr>Grandma</vt:lpstr>
      <vt:lpstr>How should we age?</vt:lpstr>
      <vt:lpstr>Typical feelings about aging</vt:lpstr>
      <vt:lpstr>Typical feelings about aging</vt:lpstr>
      <vt:lpstr>Ecclesiastes 12:1</vt:lpstr>
      <vt:lpstr>Ecclesiastes 12:1</vt:lpstr>
      <vt:lpstr>Physical Limitations</vt:lpstr>
      <vt:lpstr>Physical Limitations</vt:lpstr>
      <vt:lpstr>Physical Limitations</vt:lpstr>
      <vt:lpstr>Physical Limitations</vt:lpstr>
      <vt:lpstr>Physical Limitations</vt:lpstr>
      <vt:lpstr>You have a choice</vt:lpstr>
      <vt:lpstr>You have a choice</vt:lpstr>
    </vt:vector>
  </TitlesOfParts>
  <Company>Siracusa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Growing Older, Not Colder</dc:title>
  <dc:creator>Manly Luscombe</dc:creator>
  <cp:lastModifiedBy>Manly Luscombe</cp:lastModifiedBy>
  <cp:revision>13</cp:revision>
  <dcterms:created xsi:type="dcterms:W3CDTF">2010-11-06T13:33:38Z</dcterms:created>
  <dcterms:modified xsi:type="dcterms:W3CDTF">2010-11-06T16:59:17Z</dcterms:modified>
</cp:coreProperties>
</file>