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7" r:id="rId11"/>
    <p:sldId id="266" r:id="rId12"/>
    <p:sldId id="265"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821"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2C49BF-8A8B-4DA8-87CB-34C6A0880C60}"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2C49BF-8A8B-4DA8-87CB-34C6A0880C60}"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2C49BF-8A8B-4DA8-87CB-34C6A0880C60}"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2C49BF-8A8B-4DA8-87CB-34C6A0880C60}"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2C49BF-8A8B-4DA8-87CB-34C6A0880C60}"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2C49BF-8A8B-4DA8-87CB-34C6A0880C60}"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2C49BF-8A8B-4DA8-87CB-34C6A0880C60}" type="datetimeFigureOut">
              <a:rPr lang="en-US" smtClean="0"/>
              <a:pPr/>
              <a:t>3/8/2011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2C49BF-8A8B-4DA8-87CB-34C6A0880C60}" type="datetimeFigureOut">
              <a:rPr lang="en-US" smtClean="0"/>
              <a:pPr/>
              <a:t>3/8/2011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C49BF-8A8B-4DA8-87CB-34C6A0880C60}" type="datetimeFigureOut">
              <a:rPr lang="en-US" smtClean="0"/>
              <a:pPr/>
              <a:t>3/8/2011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C49BF-8A8B-4DA8-87CB-34C6A0880C60}"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C49BF-8A8B-4DA8-87CB-34C6A0880C60}"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79327-FD85-450B-84BD-9B736F950C7E}"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2C49BF-8A8B-4DA8-87CB-34C6A0880C60}" type="datetimeFigureOut">
              <a:rPr lang="en-US" smtClean="0"/>
              <a:pPr/>
              <a:t>3/8/2011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79327-FD85-450B-84BD-9B736F950C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90400"/>
          </a:xfrm>
          <a:prstGeom prst="rect">
            <a:avLst/>
          </a:prstGeom>
          <a:noFill/>
          <a:ln w="9525">
            <a:noFill/>
            <a:miter lim="800000"/>
            <a:headEnd/>
            <a:tailEnd/>
          </a:ln>
          <a:effectLst/>
        </p:spPr>
      </p:pic>
      <p:sp>
        <p:nvSpPr>
          <p:cNvPr id="2" name="Title 1"/>
          <p:cNvSpPr>
            <a:spLocks noGrp="1"/>
          </p:cNvSpPr>
          <p:nvPr>
            <p:ph type="ctrTitle"/>
          </p:nvPr>
        </p:nvSpPr>
        <p:spPr>
          <a:xfrm>
            <a:off x="609600" y="228600"/>
            <a:ext cx="7772400" cy="1470025"/>
          </a:xfrm>
        </p:spPr>
        <p:txBody>
          <a:bodyPr/>
          <a:lstStyle/>
          <a:p>
            <a:r>
              <a:rPr lang="en-US" dirty="0" smtClean="0">
                <a:solidFill>
                  <a:schemeClr val="bg1"/>
                </a:solidFill>
                <a:latin typeface="Aharoni" pitchFamily="2" charset="-79"/>
                <a:cs typeface="Aharoni" pitchFamily="2" charset="-79"/>
              </a:rPr>
              <a:t>GRASSHOPPER COMPLEX</a:t>
            </a:r>
            <a:endParaRPr lang="en-US" dirty="0">
              <a:solidFill>
                <a:schemeClr val="bg1"/>
              </a:solidFill>
              <a:latin typeface="Aharoni" pitchFamily="2" charset="-79"/>
              <a:cs typeface="Aharoni" pitchFamily="2" charset="-79"/>
            </a:endParaRPr>
          </a:p>
        </p:txBody>
      </p:sp>
      <p:sp>
        <p:nvSpPr>
          <p:cNvPr id="3" name="Subtitle 2"/>
          <p:cNvSpPr>
            <a:spLocks noGrp="1"/>
          </p:cNvSpPr>
          <p:nvPr>
            <p:ph type="subTitle" idx="1"/>
          </p:nvPr>
        </p:nvSpPr>
        <p:spPr>
          <a:xfrm>
            <a:off x="1295400" y="1447800"/>
            <a:ext cx="6400800" cy="1752600"/>
          </a:xfrm>
        </p:spPr>
        <p:txBody>
          <a:bodyPr>
            <a:normAutofit/>
          </a:bodyPr>
          <a:lstStyle/>
          <a:p>
            <a:r>
              <a:rPr lang="en-US" sz="3600" dirty="0" smtClean="0">
                <a:solidFill>
                  <a:schemeClr val="bg1"/>
                </a:solidFill>
              </a:rPr>
              <a:t>NUMBERS 13:26-14:35</a:t>
            </a:r>
            <a:endParaRPr lang="en-US" sz="3600"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PRESENCE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fontScale="92500" lnSpcReduction="10000"/>
          </a:bodyPr>
          <a:lstStyle/>
          <a:p>
            <a:r>
              <a:rPr lang="en-US" sz="3600" b="1" baseline="30000" dirty="0">
                <a:solidFill>
                  <a:schemeClr val="bg1"/>
                </a:solidFill>
              </a:rPr>
              <a:t>9</a:t>
            </a:r>
            <a:r>
              <a:rPr lang="en-US" sz="3600" dirty="0" smtClean="0">
                <a:solidFill>
                  <a:schemeClr val="bg1"/>
                </a:solidFill>
              </a:rPr>
              <a:t> Only do not rebel against the </a:t>
            </a:r>
            <a:r>
              <a:rPr lang="en-US" sz="3600" cap="small" dirty="0" smtClean="0">
                <a:solidFill>
                  <a:schemeClr val="bg1"/>
                </a:solidFill>
              </a:rPr>
              <a:t>Lord</a:t>
            </a:r>
            <a:r>
              <a:rPr lang="en-US" sz="3600" dirty="0" smtClean="0">
                <a:solidFill>
                  <a:schemeClr val="bg1"/>
                </a:solidFill>
              </a:rPr>
              <a:t>, nor fear the people of the land, for they </a:t>
            </a:r>
            <a:r>
              <a:rPr lang="en-US" sz="3600" i="1" dirty="0" smtClean="0">
                <a:solidFill>
                  <a:schemeClr val="bg1"/>
                </a:solidFill>
              </a:rPr>
              <a:t>are</a:t>
            </a:r>
            <a:r>
              <a:rPr lang="en-US" sz="3600" dirty="0" smtClean="0">
                <a:solidFill>
                  <a:schemeClr val="bg1"/>
                </a:solidFill>
              </a:rPr>
              <a:t> our bread; their protection has departed from them, and the </a:t>
            </a:r>
            <a:r>
              <a:rPr lang="en-US" sz="3600" cap="small" dirty="0" smtClean="0">
                <a:solidFill>
                  <a:schemeClr val="bg1"/>
                </a:solidFill>
              </a:rPr>
              <a:t>Lord</a:t>
            </a:r>
            <a:r>
              <a:rPr lang="en-US" sz="3600" dirty="0" smtClean="0">
                <a:solidFill>
                  <a:schemeClr val="bg1"/>
                </a:solidFill>
              </a:rPr>
              <a:t> </a:t>
            </a:r>
            <a:r>
              <a:rPr lang="en-US" sz="3600" i="1" dirty="0" smtClean="0">
                <a:solidFill>
                  <a:schemeClr val="bg1"/>
                </a:solidFill>
              </a:rPr>
              <a:t>is</a:t>
            </a:r>
            <a:r>
              <a:rPr lang="en-US" sz="3600" dirty="0" smtClean="0">
                <a:solidFill>
                  <a:schemeClr val="bg1"/>
                </a:solidFill>
              </a:rPr>
              <a:t> with us. Do not fear them." </a:t>
            </a:r>
            <a:r>
              <a:rPr lang="en-US" sz="3600" b="1" baseline="30000" dirty="0">
                <a:solidFill>
                  <a:schemeClr val="bg1"/>
                </a:solidFill>
              </a:rPr>
              <a:t>10</a:t>
            </a:r>
            <a:r>
              <a:rPr lang="en-US" sz="3600" dirty="0" smtClean="0">
                <a:solidFill>
                  <a:schemeClr val="bg1"/>
                </a:solidFill>
              </a:rPr>
              <a:t> And all the congregation said to stone them with stones. Now the glory of the </a:t>
            </a:r>
            <a:r>
              <a:rPr lang="en-US" sz="3600" cap="small" dirty="0" smtClean="0">
                <a:solidFill>
                  <a:schemeClr val="bg1"/>
                </a:solidFill>
              </a:rPr>
              <a:t>Lord</a:t>
            </a:r>
            <a:r>
              <a:rPr lang="en-US" sz="3600" dirty="0" smtClean="0">
                <a:solidFill>
                  <a:schemeClr val="bg1"/>
                </a:solidFill>
              </a:rPr>
              <a:t> appeared in the tabernacle of meeting before all the children of Israel. Numbers 14:9-10</a:t>
            </a:r>
            <a:endParaRPr lang="en-US" sz="3600"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PRESENCE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Omnipresence of God</a:t>
            </a:r>
          </a:p>
          <a:p>
            <a:r>
              <a:rPr lang="en-US" sz="3600" dirty="0" smtClean="0">
                <a:solidFill>
                  <a:schemeClr val="bg1"/>
                </a:solidFill>
              </a:rPr>
              <a:t>God is everywhere.</a:t>
            </a:r>
          </a:p>
          <a:p>
            <a:r>
              <a:rPr lang="en-US" sz="3600" dirty="0" smtClean="0">
                <a:solidFill>
                  <a:schemeClr val="bg1"/>
                </a:solidFill>
              </a:rPr>
              <a:t>Teacher with diagram of solar system – “Show me where God is.” Student – “Show me He </a:t>
            </a:r>
            <a:r>
              <a:rPr lang="en-US" sz="3600" dirty="0" err="1" smtClean="0">
                <a:solidFill>
                  <a:schemeClr val="bg1"/>
                </a:solidFill>
              </a:rPr>
              <a:t>ain’t</a:t>
            </a:r>
            <a:r>
              <a:rPr lang="en-US" sz="3600" dirty="0" smtClean="0">
                <a:solidFill>
                  <a:schemeClr val="bg1"/>
                </a:solidFill>
              </a:rPr>
              <a:t>.”</a:t>
            </a:r>
          </a:p>
          <a:p>
            <a:r>
              <a:rPr lang="en-US" sz="3600" dirty="0" smtClean="0">
                <a:solidFill>
                  <a:schemeClr val="bg1"/>
                </a:solidFill>
              </a:rPr>
              <a:t>We must never forget that God is present and aware of all we do.</a:t>
            </a:r>
          </a:p>
          <a:p>
            <a:endParaRPr lang="en-US" sz="3600" dirty="0" smtClean="0">
              <a:solidFill>
                <a:schemeClr val="bg1"/>
              </a:solidFill>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PUNISHMENT</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fontScale="92500" lnSpcReduction="20000"/>
          </a:bodyPr>
          <a:lstStyle/>
          <a:p>
            <a:r>
              <a:rPr lang="en-US" sz="3600" dirty="0" smtClean="0">
                <a:solidFill>
                  <a:schemeClr val="bg1"/>
                </a:solidFill>
              </a:rPr>
              <a:t>And all the congregation said to stone them with stones. Now the glory of the </a:t>
            </a:r>
            <a:r>
              <a:rPr lang="en-US" sz="3600" cap="small" dirty="0" smtClean="0">
                <a:solidFill>
                  <a:schemeClr val="bg1"/>
                </a:solidFill>
              </a:rPr>
              <a:t>Lord</a:t>
            </a:r>
            <a:r>
              <a:rPr lang="en-US" sz="3600" dirty="0" smtClean="0">
                <a:solidFill>
                  <a:schemeClr val="bg1"/>
                </a:solidFill>
              </a:rPr>
              <a:t> appeared in the tabernacle of meeting before all the children of Israel. </a:t>
            </a:r>
            <a:br>
              <a:rPr lang="en-US" sz="3600" dirty="0" smtClean="0">
                <a:solidFill>
                  <a:schemeClr val="bg1"/>
                </a:solidFill>
              </a:rPr>
            </a:br>
            <a:r>
              <a:rPr lang="en-US" sz="3600" b="1" dirty="0" smtClean="0">
                <a:solidFill>
                  <a:schemeClr val="bg1"/>
                </a:solidFill>
              </a:rPr>
              <a:t>Numbers 14:10</a:t>
            </a:r>
          </a:p>
          <a:p>
            <a:r>
              <a:rPr lang="en-US" sz="3600" dirty="0" smtClean="0">
                <a:solidFill>
                  <a:schemeClr val="bg1"/>
                </a:solidFill>
              </a:rPr>
              <a:t>I the </a:t>
            </a:r>
            <a:r>
              <a:rPr lang="en-US" sz="3600" cap="small" dirty="0" smtClean="0">
                <a:solidFill>
                  <a:schemeClr val="bg1"/>
                </a:solidFill>
              </a:rPr>
              <a:t>Lord</a:t>
            </a:r>
            <a:r>
              <a:rPr lang="en-US" sz="3600" dirty="0" smtClean="0">
                <a:solidFill>
                  <a:schemeClr val="bg1"/>
                </a:solidFill>
              </a:rPr>
              <a:t> have spoken this; I will surely do so to all this evil congregation who are gathered together against Me. In this wilderness they shall be consumed, and there they shall die.' " </a:t>
            </a:r>
            <a:r>
              <a:rPr lang="en-US" sz="3600" b="1" dirty="0" smtClean="0">
                <a:solidFill>
                  <a:schemeClr val="bg1"/>
                </a:solidFill>
              </a:rPr>
              <a:t>Numbers 14:35</a:t>
            </a: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PUNISHMENT</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fontScale="92500" lnSpcReduction="20000"/>
          </a:bodyPr>
          <a:lstStyle/>
          <a:p>
            <a:r>
              <a:rPr lang="en-US" sz="3600" dirty="0" smtClean="0">
                <a:solidFill>
                  <a:schemeClr val="bg1"/>
                </a:solidFill>
              </a:rPr>
              <a:t>God can punish us for our good.</a:t>
            </a:r>
          </a:p>
          <a:p>
            <a:r>
              <a:rPr lang="en-US" sz="3600" b="1" baseline="30000" dirty="0">
                <a:solidFill>
                  <a:schemeClr val="bg1"/>
                </a:solidFill>
              </a:rPr>
              <a:t>5</a:t>
            </a:r>
            <a:r>
              <a:rPr lang="en-US" sz="3600" dirty="0" smtClean="0">
                <a:solidFill>
                  <a:schemeClr val="bg1"/>
                </a:solidFill>
              </a:rPr>
              <a:t> And you have forgotten the exhortation which speaks to you as to sons: </a:t>
            </a:r>
            <a:r>
              <a:rPr lang="en-US" sz="3600" i="1" dirty="0" smtClean="0">
                <a:solidFill>
                  <a:schemeClr val="bg1"/>
                </a:solidFill>
              </a:rPr>
              <a:t>"My son, do not despise the chastening of the </a:t>
            </a:r>
            <a:r>
              <a:rPr lang="en-US" sz="3600" i="1" cap="small" dirty="0" smtClean="0">
                <a:solidFill>
                  <a:schemeClr val="bg1"/>
                </a:solidFill>
              </a:rPr>
              <a:t>Lord</a:t>
            </a:r>
            <a:r>
              <a:rPr lang="en-US" sz="3600" i="1" dirty="0" smtClean="0">
                <a:solidFill>
                  <a:schemeClr val="bg1"/>
                </a:solidFill>
              </a:rPr>
              <a:t>,</a:t>
            </a:r>
            <a:r>
              <a:rPr lang="en-US" sz="3600" dirty="0" smtClean="0">
                <a:solidFill>
                  <a:schemeClr val="bg1"/>
                </a:solidFill>
              </a:rPr>
              <a:t> </a:t>
            </a:r>
            <a:r>
              <a:rPr lang="en-US" sz="3600" i="1" dirty="0" smtClean="0">
                <a:solidFill>
                  <a:schemeClr val="bg1"/>
                </a:solidFill>
              </a:rPr>
              <a:t>Nor be discouraged when you are rebuked by Him;</a:t>
            </a:r>
            <a:r>
              <a:rPr lang="en-US" sz="3600" dirty="0" smtClean="0">
                <a:solidFill>
                  <a:schemeClr val="bg1"/>
                </a:solidFill>
              </a:rPr>
              <a:t> </a:t>
            </a:r>
            <a:r>
              <a:rPr lang="en-US" sz="3600" b="1" baseline="30000" dirty="0">
                <a:solidFill>
                  <a:schemeClr val="bg1"/>
                </a:solidFill>
              </a:rPr>
              <a:t>6</a:t>
            </a:r>
            <a:r>
              <a:rPr lang="en-US" sz="3600" dirty="0" smtClean="0">
                <a:solidFill>
                  <a:schemeClr val="bg1"/>
                </a:solidFill>
              </a:rPr>
              <a:t> </a:t>
            </a:r>
            <a:r>
              <a:rPr lang="en-US" sz="3600" i="1" dirty="0" smtClean="0">
                <a:solidFill>
                  <a:schemeClr val="bg1"/>
                </a:solidFill>
              </a:rPr>
              <a:t>For whom the </a:t>
            </a:r>
            <a:r>
              <a:rPr lang="en-US" sz="3600" i="1" cap="small" dirty="0" smtClean="0">
                <a:solidFill>
                  <a:schemeClr val="bg1"/>
                </a:solidFill>
              </a:rPr>
              <a:t>Lord</a:t>
            </a:r>
            <a:r>
              <a:rPr lang="en-US" sz="3600" i="1" dirty="0" smtClean="0">
                <a:solidFill>
                  <a:schemeClr val="bg1"/>
                </a:solidFill>
              </a:rPr>
              <a:t> loves He chastens,</a:t>
            </a:r>
            <a:r>
              <a:rPr lang="en-US" sz="3600" dirty="0" smtClean="0">
                <a:solidFill>
                  <a:schemeClr val="bg1"/>
                </a:solidFill>
              </a:rPr>
              <a:t> </a:t>
            </a:r>
            <a:r>
              <a:rPr lang="en-US" sz="3600" i="1" dirty="0" smtClean="0">
                <a:solidFill>
                  <a:schemeClr val="bg1"/>
                </a:solidFill>
              </a:rPr>
              <a:t>And scourges every son whom He receives."</a:t>
            </a:r>
            <a:r>
              <a:rPr lang="en-US" sz="3600" dirty="0" smtClean="0">
                <a:solidFill>
                  <a:schemeClr val="bg1"/>
                </a:solidFill>
              </a:rPr>
              <a:t> </a:t>
            </a:r>
            <a:r>
              <a:rPr lang="en-US" sz="3600" b="1" baseline="30000" dirty="0">
                <a:solidFill>
                  <a:schemeClr val="bg1"/>
                </a:solidFill>
              </a:rPr>
              <a:t>7</a:t>
            </a:r>
            <a:r>
              <a:rPr lang="en-US" sz="3600" dirty="0" smtClean="0">
                <a:solidFill>
                  <a:schemeClr val="bg1"/>
                </a:solidFill>
              </a:rPr>
              <a:t> If you endure chastening, God deals with you as with sons; for what son is there whom a father does not chasten? </a:t>
            </a:r>
            <a:r>
              <a:rPr lang="en-US" sz="3600" b="1" dirty="0" smtClean="0">
                <a:solidFill>
                  <a:schemeClr val="bg1"/>
                </a:solidFill>
              </a:rPr>
              <a:t>Hebrews 12:5-7</a:t>
            </a: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PUNISHMENT</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God can punish us for our good.</a:t>
            </a:r>
          </a:p>
          <a:p>
            <a:r>
              <a:rPr lang="en-US" sz="3600" dirty="0" smtClean="0">
                <a:solidFill>
                  <a:schemeClr val="bg1"/>
                </a:solidFill>
              </a:rPr>
              <a:t>We can react in one of three ways:</a:t>
            </a:r>
          </a:p>
          <a:p>
            <a:pPr marL="742950" indent="-742950">
              <a:buFont typeface="+mj-lt"/>
              <a:buAutoNum type="arabicPeriod"/>
            </a:pPr>
            <a:r>
              <a:rPr lang="en-US" sz="3600" dirty="0" smtClean="0">
                <a:solidFill>
                  <a:schemeClr val="bg1"/>
                </a:solidFill>
              </a:rPr>
              <a:t>Despise it, become angry</a:t>
            </a:r>
          </a:p>
          <a:p>
            <a:pPr marL="742950" indent="-742950">
              <a:buFont typeface="+mj-lt"/>
              <a:buAutoNum type="arabicPeriod"/>
            </a:pPr>
            <a:r>
              <a:rPr lang="en-US" sz="3600" dirty="0" smtClean="0">
                <a:solidFill>
                  <a:schemeClr val="bg1"/>
                </a:solidFill>
              </a:rPr>
              <a:t>Faint, quit serving God, give up</a:t>
            </a:r>
          </a:p>
          <a:p>
            <a:pPr marL="742950" indent="-742950">
              <a:buFont typeface="+mj-lt"/>
              <a:buAutoNum type="arabicPeriod"/>
            </a:pPr>
            <a:r>
              <a:rPr lang="en-US" sz="3600" dirty="0" smtClean="0">
                <a:solidFill>
                  <a:schemeClr val="bg1"/>
                </a:solidFill>
              </a:rPr>
              <a:t>Learn from it, make corrections</a:t>
            </a: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TRIED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PATIENCE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r>
              <a:rPr lang="en-US" sz="3600" dirty="0" smtClean="0">
                <a:solidFill>
                  <a:schemeClr val="bg1"/>
                </a:solidFill>
              </a:rPr>
              <a:t>Then the </a:t>
            </a:r>
            <a:r>
              <a:rPr lang="en-US" sz="3600" cap="small" dirty="0" smtClean="0">
                <a:solidFill>
                  <a:schemeClr val="bg1"/>
                </a:solidFill>
              </a:rPr>
              <a:t>Lord</a:t>
            </a:r>
            <a:r>
              <a:rPr lang="en-US" sz="3600" dirty="0" smtClean="0">
                <a:solidFill>
                  <a:schemeClr val="bg1"/>
                </a:solidFill>
              </a:rPr>
              <a:t> said to Moses: "How long will these people reject Me? </a:t>
            </a:r>
            <a:br>
              <a:rPr lang="en-US" sz="3600" dirty="0" smtClean="0">
                <a:solidFill>
                  <a:schemeClr val="bg1"/>
                </a:solidFill>
              </a:rPr>
            </a:br>
            <a:r>
              <a:rPr lang="en-US" sz="3600" b="1" dirty="0" smtClean="0">
                <a:solidFill>
                  <a:schemeClr val="bg1"/>
                </a:solidFill>
              </a:rPr>
              <a:t>Numbers 14:11a</a:t>
            </a:r>
          </a:p>
          <a:p>
            <a:r>
              <a:rPr lang="en-US" sz="3600" dirty="0" smtClean="0">
                <a:solidFill>
                  <a:schemeClr val="bg1"/>
                </a:solidFill>
              </a:rPr>
              <a:t>"How long </a:t>
            </a:r>
            <a:r>
              <a:rPr lang="en-US" sz="3600" i="1" dirty="0" smtClean="0">
                <a:solidFill>
                  <a:schemeClr val="bg1"/>
                </a:solidFill>
              </a:rPr>
              <a:t>shall I bear with</a:t>
            </a:r>
            <a:r>
              <a:rPr lang="en-US" sz="3600" dirty="0" smtClean="0">
                <a:solidFill>
                  <a:schemeClr val="bg1"/>
                </a:solidFill>
              </a:rPr>
              <a:t> this evil congregation who complain against Me? I have heard the complaints which the children of Israel make against Me. </a:t>
            </a:r>
            <a:br>
              <a:rPr lang="en-US" sz="3600" dirty="0" smtClean="0">
                <a:solidFill>
                  <a:schemeClr val="bg1"/>
                </a:solidFill>
              </a:rPr>
            </a:br>
            <a:r>
              <a:rPr lang="en-US" sz="3600" b="1" dirty="0" smtClean="0">
                <a:solidFill>
                  <a:schemeClr val="bg1"/>
                </a:solidFill>
              </a:rPr>
              <a:t>Numbers 14:27 </a:t>
            </a: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TRIED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PATIENCE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rPr>
              <a:t>We wander away from God’s will</a:t>
            </a:r>
          </a:p>
          <a:p>
            <a:r>
              <a:rPr lang="en-US" sz="3600" b="1" dirty="0" smtClean="0">
                <a:solidFill>
                  <a:schemeClr val="bg1"/>
                </a:solidFill>
              </a:rPr>
              <a:t>We should thank God for allowing us to come back</a:t>
            </a:r>
          </a:p>
          <a:p>
            <a:r>
              <a:rPr lang="en-US" sz="3600" b="1" dirty="0" smtClean="0">
                <a:solidFill>
                  <a:schemeClr val="bg1"/>
                </a:solidFill>
              </a:rPr>
              <a:t>INSTEAD: We often blame God for our problems.</a:t>
            </a:r>
          </a:p>
          <a:p>
            <a:r>
              <a:rPr lang="en-US" sz="3600" b="1" dirty="0" smtClean="0">
                <a:solidFill>
                  <a:schemeClr val="bg1"/>
                </a:solidFill>
              </a:rPr>
              <a:t>God is longsuffering (patient)</a:t>
            </a:r>
          </a:p>
          <a:p>
            <a:r>
              <a:rPr lang="en-US" sz="3600" b="1" dirty="0" smtClean="0">
                <a:solidFill>
                  <a:schemeClr val="bg1"/>
                </a:solidFill>
              </a:rPr>
              <a:t>But there is a limit to His patience</a:t>
            </a: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POWER</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fontScale="92500" lnSpcReduction="10000"/>
          </a:bodyPr>
          <a:lstStyle/>
          <a:p>
            <a:r>
              <a:rPr lang="en-US" sz="3600" dirty="0" smtClean="0">
                <a:solidFill>
                  <a:schemeClr val="bg1"/>
                </a:solidFill>
              </a:rPr>
              <a:t>And how long will they not believe Me, with all the signs which I have performed among them? </a:t>
            </a:r>
            <a:r>
              <a:rPr lang="en-US" sz="3600" b="1" dirty="0" smtClean="0">
                <a:solidFill>
                  <a:schemeClr val="bg1"/>
                </a:solidFill>
              </a:rPr>
              <a:t>Numbers 14:11b</a:t>
            </a:r>
          </a:p>
          <a:p>
            <a:r>
              <a:rPr lang="en-US" sz="3600" dirty="0" smtClean="0">
                <a:solidFill>
                  <a:schemeClr val="bg1"/>
                </a:solidFill>
              </a:rPr>
              <a:t>Because all these men who have seen My glory and the signs which I did in Egypt and in the wilderness, and have put Me to the test now these ten times, and have not heeded My voice,</a:t>
            </a:r>
            <a:br>
              <a:rPr lang="en-US" sz="3600" dirty="0" smtClean="0">
                <a:solidFill>
                  <a:schemeClr val="bg1"/>
                </a:solidFill>
              </a:rPr>
            </a:br>
            <a:r>
              <a:rPr lang="en-US" sz="3600" b="1" dirty="0" smtClean="0">
                <a:solidFill>
                  <a:schemeClr val="bg1"/>
                </a:solidFill>
              </a:rPr>
              <a:t>Numbers 14:22</a:t>
            </a: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POWER</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How could they forget?</a:t>
            </a:r>
          </a:p>
          <a:p>
            <a:pPr lvl="1"/>
            <a:r>
              <a:rPr lang="en-US" b="1" dirty="0" smtClean="0">
                <a:solidFill>
                  <a:schemeClr val="bg1"/>
                </a:solidFill>
              </a:rPr>
              <a:t>The plagues in Egypt</a:t>
            </a:r>
          </a:p>
          <a:p>
            <a:pPr lvl="1"/>
            <a:r>
              <a:rPr lang="en-US" b="1" dirty="0" smtClean="0">
                <a:solidFill>
                  <a:schemeClr val="bg1"/>
                </a:solidFill>
              </a:rPr>
              <a:t>Parting of the Red Sea</a:t>
            </a:r>
          </a:p>
          <a:p>
            <a:pPr lvl="1"/>
            <a:r>
              <a:rPr lang="en-US" b="1" dirty="0" smtClean="0">
                <a:solidFill>
                  <a:schemeClr val="bg1"/>
                </a:solidFill>
              </a:rPr>
              <a:t>Manna and quail</a:t>
            </a:r>
          </a:p>
          <a:p>
            <a:pPr lvl="1"/>
            <a:r>
              <a:rPr lang="en-US" b="1" dirty="0" smtClean="0">
                <a:solidFill>
                  <a:schemeClr val="bg1"/>
                </a:solidFill>
              </a:rPr>
              <a:t>Water from a rock</a:t>
            </a:r>
          </a:p>
          <a:p>
            <a:r>
              <a:rPr lang="en-US" dirty="0" smtClean="0">
                <a:solidFill>
                  <a:schemeClr val="bg1"/>
                </a:solidFill>
              </a:rPr>
              <a:t>We wish we had been there.</a:t>
            </a:r>
          </a:p>
          <a:p>
            <a:r>
              <a:rPr lang="en-US" dirty="0" smtClean="0">
                <a:solidFill>
                  <a:schemeClr val="bg1"/>
                </a:solidFill>
              </a:rPr>
              <a:t>We think – </a:t>
            </a:r>
            <a:r>
              <a:rPr lang="en-US" b="1" u="sng" dirty="0" smtClean="0">
                <a:solidFill>
                  <a:schemeClr val="bg1"/>
                </a:solidFill>
              </a:rPr>
              <a:t>If I were there, there would have been 9 people on the ark</a:t>
            </a:r>
            <a:r>
              <a:rPr lang="en-US" dirty="0" smtClean="0">
                <a:solidFill>
                  <a:schemeClr val="bg1"/>
                </a:solidFill>
              </a:rPr>
              <a:t>.</a:t>
            </a: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FORGOT</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POWER</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How could they forget?</a:t>
            </a:r>
          </a:p>
          <a:p>
            <a:r>
              <a:rPr lang="en-US" sz="3600" dirty="0" smtClean="0">
                <a:solidFill>
                  <a:schemeClr val="bg1"/>
                </a:solidFill>
              </a:rPr>
              <a:t>We wish we had been there.</a:t>
            </a:r>
          </a:p>
          <a:p>
            <a:r>
              <a:rPr lang="en-US" sz="3600" dirty="0" smtClean="0">
                <a:solidFill>
                  <a:schemeClr val="bg1"/>
                </a:solidFill>
              </a:rPr>
              <a:t>IT WOULD NOT MAKE ANY DIFFERENCE.</a:t>
            </a:r>
            <a:br>
              <a:rPr lang="en-US" sz="3600" dirty="0" smtClean="0">
                <a:solidFill>
                  <a:schemeClr val="bg1"/>
                </a:solidFill>
              </a:rPr>
            </a:br>
            <a:endParaRPr lang="en-US" sz="3600" dirty="0" smtClean="0">
              <a:solidFill>
                <a:schemeClr val="bg1"/>
              </a:solidFill>
            </a:endParaRPr>
          </a:p>
          <a:p>
            <a:r>
              <a:rPr lang="en-US" sz="3600" dirty="0" smtClean="0">
                <a:solidFill>
                  <a:schemeClr val="bg1"/>
                </a:solidFill>
              </a:rPr>
              <a:t>Have you forgotten that God is Powerful?</a:t>
            </a: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haroni" pitchFamily="2" charset="-79"/>
                <a:cs typeface="Aharoni" pitchFamily="2" charset="-79"/>
              </a:rPr>
              <a:t>INTRODUCTION</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solidFill>
                  <a:schemeClr val="bg1"/>
                </a:solidFill>
                <a:latin typeface="Arial Rounded MT Bold" pitchFamily="34" charset="0"/>
              </a:rPr>
              <a:t>Israel was ready to enter the </a:t>
            </a:r>
            <a:r>
              <a:rPr lang="en-US" dirty="0" err="1" smtClean="0">
                <a:solidFill>
                  <a:schemeClr val="bg1"/>
                </a:solidFill>
                <a:latin typeface="Arial Rounded MT Bold" pitchFamily="34" charset="0"/>
              </a:rPr>
              <a:t>Promsed</a:t>
            </a:r>
            <a:r>
              <a:rPr lang="en-US" dirty="0" smtClean="0">
                <a:solidFill>
                  <a:schemeClr val="bg1"/>
                </a:solidFill>
                <a:latin typeface="Arial Rounded MT Bold" pitchFamily="34" charset="0"/>
              </a:rPr>
              <a:t> Land</a:t>
            </a:r>
          </a:p>
          <a:p>
            <a:r>
              <a:rPr lang="en-US" dirty="0" smtClean="0">
                <a:solidFill>
                  <a:schemeClr val="bg1"/>
                </a:solidFill>
                <a:latin typeface="Arial Rounded MT Bold" pitchFamily="34" charset="0"/>
              </a:rPr>
              <a:t>They sent out 12 spies to determine the best way or place to enter and conquer the land</a:t>
            </a:r>
          </a:p>
          <a:p>
            <a:r>
              <a:rPr lang="en-US" dirty="0" smtClean="0">
                <a:solidFill>
                  <a:schemeClr val="bg1"/>
                </a:solidFill>
                <a:latin typeface="Arial Rounded MT Bold" pitchFamily="34" charset="0"/>
              </a:rPr>
              <a:t>But - - they believed the false report of 10 spies</a:t>
            </a:r>
          </a:p>
          <a:p>
            <a:r>
              <a:rPr lang="en-US" dirty="0" smtClean="0">
                <a:solidFill>
                  <a:schemeClr val="bg1"/>
                </a:solidFill>
                <a:latin typeface="Arial Rounded MT Bold" pitchFamily="34" charset="0"/>
              </a:rPr>
              <a:t>THEY MISSED GOD’S BEST BECAUSE:</a:t>
            </a:r>
            <a:endParaRPr lang="en-US" dirty="0">
              <a:solidFill>
                <a:schemeClr val="bg1"/>
              </a:solidFill>
              <a:latin typeface="Arial Rounded MT Bold" pitchFamily="34"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DOUBTED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PROMISE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dirty="0" smtClean="0">
                <a:solidFill>
                  <a:schemeClr val="bg1"/>
                </a:solidFill>
              </a:rPr>
              <a:t>'Because the </a:t>
            </a:r>
            <a:r>
              <a:rPr lang="en-US" sz="4000" cap="small" dirty="0" smtClean="0">
                <a:solidFill>
                  <a:schemeClr val="bg1"/>
                </a:solidFill>
              </a:rPr>
              <a:t>Lord</a:t>
            </a:r>
            <a:r>
              <a:rPr lang="en-US" sz="4000" dirty="0" smtClean="0">
                <a:solidFill>
                  <a:schemeClr val="bg1"/>
                </a:solidFill>
              </a:rPr>
              <a:t> was not able to bring this people to the land which He swore to give them, therefore He killed them in the wilderness.' </a:t>
            </a:r>
            <a:r>
              <a:rPr lang="en-US" sz="4000" b="1" dirty="0" smtClean="0">
                <a:solidFill>
                  <a:schemeClr val="bg1"/>
                </a:solidFill>
              </a:rPr>
              <a:t>Numbers 14:16</a:t>
            </a:r>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DOUBTED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PROMISE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dirty="0" smtClean="0">
                <a:solidFill>
                  <a:schemeClr val="bg1"/>
                </a:solidFill>
              </a:rPr>
              <a:t>The promise was already made to them</a:t>
            </a:r>
          </a:p>
          <a:p>
            <a:r>
              <a:rPr lang="en-US" sz="4000" dirty="0" smtClean="0">
                <a:solidFill>
                  <a:schemeClr val="bg1"/>
                </a:solidFill>
              </a:rPr>
              <a:t>They were not sure that God would or could keep what He has promised.</a:t>
            </a:r>
          </a:p>
          <a:p>
            <a:r>
              <a:rPr lang="en-US" sz="4000" dirty="0" smtClean="0">
                <a:solidFill>
                  <a:schemeClr val="bg1"/>
                </a:solidFill>
              </a:rPr>
              <a:t>Are you “Standing on the Promises”?</a:t>
            </a: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latin typeface="Aharoni" pitchFamily="2" charset="-79"/>
                <a:cs typeface="Aharoni" pitchFamily="2" charset="-79"/>
              </a:rPr>
              <a:t>CONCLUSION</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dirty="0" smtClean="0">
                <a:solidFill>
                  <a:schemeClr val="bg1"/>
                </a:solidFill>
              </a:rPr>
              <a:t>Don’t be satisfied with less than the best that God has promised for us.</a:t>
            </a:r>
          </a:p>
          <a:p>
            <a:r>
              <a:rPr lang="en-US" sz="4000" dirty="0" smtClean="0">
                <a:solidFill>
                  <a:schemeClr val="bg1"/>
                </a:solidFill>
              </a:rPr>
              <a:t>“TRUST AND OBEY, FOR THERE IS NO OTHER WAY”</a:t>
            </a:r>
          </a:p>
          <a:p>
            <a:r>
              <a:rPr lang="en-US" sz="4000" dirty="0" smtClean="0">
                <a:solidFill>
                  <a:schemeClr val="bg1"/>
                </a:solidFill>
              </a:rPr>
              <a:t>Are you a grasshopper in your own sight?</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a:t>
            </a:r>
            <a:r>
              <a:rPr lang="en-US" dirty="0" smtClean="0">
                <a:solidFill>
                  <a:schemeClr val="bg1"/>
                </a:solidFill>
                <a:latin typeface="Aharoni" pitchFamily="2" charset="-79"/>
                <a:cs typeface="Aharoni" pitchFamily="2" charset="-79"/>
              </a:rPr>
              <a:t>MADE A WRONG PARALLEL</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r>
              <a:rPr lang="en-US" b="1" baseline="30000" dirty="0" smtClean="0">
                <a:solidFill>
                  <a:schemeClr val="bg1"/>
                </a:solidFill>
              </a:rPr>
              <a:t>32</a:t>
            </a:r>
            <a:r>
              <a:rPr lang="en-US" dirty="0" smtClean="0">
                <a:solidFill>
                  <a:schemeClr val="bg1"/>
                </a:solidFill>
              </a:rPr>
              <a:t> And they gave the children of Israel a bad report of the land which they had spied out, saying, "The land through which we have gone as spies </a:t>
            </a:r>
            <a:r>
              <a:rPr lang="en-US" i="1" dirty="0" smtClean="0">
                <a:solidFill>
                  <a:schemeClr val="bg1"/>
                </a:solidFill>
              </a:rPr>
              <a:t>is</a:t>
            </a:r>
            <a:r>
              <a:rPr lang="en-US" dirty="0" smtClean="0">
                <a:solidFill>
                  <a:schemeClr val="bg1"/>
                </a:solidFill>
              </a:rPr>
              <a:t> a land that devours its inhabitants, and all the people whom we saw in it </a:t>
            </a:r>
            <a:r>
              <a:rPr lang="en-US" i="1" dirty="0" smtClean="0">
                <a:solidFill>
                  <a:schemeClr val="bg1"/>
                </a:solidFill>
              </a:rPr>
              <a:t>are</a:t>
            </a:r>
            <a:r>
              <a:rPr lang="en-US" dirty="0" smtClean="0">
                <a:solidFill>
                  <a:schemeClr val="bg1"/>
                </a:solidFill>
              </a:rPr>
              <a:t> men of </a:t>
            </a:r>
            <a:r>
              <a:rPr lang="en-US" i="1" dirty="0" smtClean="0">
                <a:solidFill>
                  <a:schemeClr val="bg1"/>
                </a:solidFill>
              </a:rPr>
              <a:t>great</a:t>
            </a:r>
            <a:r>
              <a:rPr lang="en-US" dirty="0" smtClean="0">
                <a:solidFill>
                  <a:schemeClr val="bg1"/>
                </a:solidFill>
              </a:rPr>
              <a:t> stature. </a:t>
            </a:r>
            <a:r>
              <a:rPr lang="en-US" b="1" baseline="30000" dirty="0">
                <a:solidFill>
                  <a:schemeClr val="bg1"/>
                </a:solidFill>
              </a:rPr>
              <a:t>33</a:t>
            </a:r>
            <a:r>
              <a:rPr lang="en-US" dirty="0" smtClean="0">
                <a:solidFill>
                  <a:schemeClr val="bg1"/>
                </a:solidFill>
              </a:rPr>
              <a:t> There we saw the giants (the descendants of </a:t>
            </a:r>
            <a:r>
              <a:rPr lang="en-US" dirty="0" err="1" smtClean="0">
                <a:solidFill>
                  <a:schemeClr val="bg1"/>
                </a:solidFill>
              </a:rPr>
              <a:t>Anak</a:t>
            </a:r>
            <a:r>
              <a:rPr lang="en-US" dirty="0" smtClean="0">
                <a:solidFill>
                  <a:schemeClr val="bg1"/>
                </a:solidFill>
              </a:rPr>
              <a:t> came from the giants); and we were like grasshoppers in our own sight, and so we were in their sight." </a:t>
            </a:r>
            <a:r>
              <a:rPr lang="en-US" b="1" dirty="0" smtClean="0">
                <a:solidFill>
                  <a:schemeClr val="bg1"/>
                </a:solidFill>
              </a:rPr>
              <a:t>Numbers 13:32-33</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MADE A WRONG PARALLEL</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Arial Rounded MT Bold" pitchFamily="34" charset="0"/>
              </a:rPr>
              <a:t>They compared themselves to the people of the land</a:t>
            </a:r>
          </a:p>
          <a:p>
            <a:r>
              <a:rPr lang="en-US" dirty="0" smtClean="0">
                <a:solidFill>
                  <a:schemeClr val="bg1"/>
                </a:solidFill>
                <a:latin typeface="Arial Rounded MT Bold" pitchFamily="34" charset="0"/>
              </a:rPr>
              <a:t>We often look around and compare ourselves to the worst around us – “I am better than _______.”</a:t>
            </a:r>
          </a:p>
          <a:p>
            <a:r>
              <a:rPr lang="en-US" dirty="0" smtClean="0">
                <a:solidFill>
                  <a:schemeClr val="bg1"/>
                </a:solidFill>
                <a:latin typeface="Arial Rounded MT Bold" pitchFamily="34" charset="0"/>
              </a:rPr>
              <a:t>We should compare ourselves to God, Jesus, and the example of the holy and righteous people.</a:t>
            </a: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MISUNDERSTOOD </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PURPOSE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b="1" baseline="30000" dirty="0">
                <a:solidFill>
                  <a:schemeClr val="bg1"/>
                </a:solidFill>
              </a:rPr>
              <a:t>1</a:t>
            </a:r>
            <a:r>
              <a:rPr lang="en-US" dirty="0" smtClean="0">
                <a:solidFill>
                  <a:schemeClr val="bg1"/>
                </a:solidFill>
              </a:rPr>
              <a:t> So all the congregation lifted up their voices and cried, and the people wept that night. </a:t>
            </a:r>
            <a:r>
              <a:rPr lang="en-US" b="1" baseline="30000" dirty="0">
                <a:solidFill>
                  <a:schemeClr val="bg1"/>
                </a:solidFill>
              </a:rPr>
              <a:t>2</a:t>
            </a:r>
            <a:r>
              <a:rPr lang="en-US" dirty="0" smtClean="0">
                <a:solidFill>
                  <a:schemeClr val="bg1"/>
                </a:solidFill>
              </a:rPr>
              <a:t> And all the children of Israel complained against Moses and Aaron, and the whole congregation said to them, "If only we had died in the land of Egypt! Or if only we had died in this wilderness! </a:t>
            </a:r>
            <a:br>
              <a:rPr lang="en-US" dirty="0" smtClean="0">
                <a:solidFill>
                  <a:schemeClr val="bg1"/>
                </a:solidFill>
              </a:rPr>
            </a:br>
            <a:r>
              <a:rPr lang="en-US" b="1" dirty="0" smtClean="0">
                <a:solidFill>
                  <a:schemeClr val="bg1"/>
                </a:solidFill>
              </a:rPr>
              <a:t>Numbers 14:1-2</a:t>
            </a:r>
            <a:endParaRPr lang="en-US"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MISUNDERSTOOD </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PURPOSE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b="1" baseline="30000" dirty="0" smtClean="0">
                <a:solidFill>
                  <a:schemeClr val="bg1"/>
                </a:solidFill>
              </a:rPr>
              <a:t>3</a:t>
            </a:r>
            <a:r>
              <a:rPr lang="en-US" sz="4000" dirty="0" smtClean="0">
                <a:solidFill>
                  <a:schemeClr val="bg1"/>
                </a:solidFill>
              </a:rPr>
              <a:t> Why has the </a:t>
            </a:r>
            <a:r>
              <a:rPr lang="en-US" sz="4000" cap="small" dirty="0" smtClean="0">
                <a:solidFill>
                  <a:schemeClr val="bg1"/>
                </a:solidFill>
              </a:rPr>
              <a:t>Lord</a:t>
            </a:r>
            <a:r>
              <a:rPr lang="en-US" sz="4000" dirty="0" smtClean="0">
                <a:solidFill>
                  <a:schemeClr val="bg1"/>
                </a:solidFill>
              </a:rPr>
              <a:t> brought us to this land to fall by the sword, that our wives and children should become victims? Would it not be better for us to return to Egypt?" </a:t>
            </a:r>
            <a:br>
              <a:rPr lang="en-US" sz="4000" dirty="0" smtClean="0">
                <a:solidFill>
                  <a:schemeClr val="bg1"/>
                </a:solidFill>
              </a:rPr>
            </a:br>
            <a:r>
              <a:rPr lang="en-US" sz="4000" b="1" dirty="0" smtClean="0">
                <a:solidFill>
                  <a:schemeClr val="bg1"/>
                </a:solidFill>
              </a:rPr>
              <a:t>Numbers 14:3</a:t>
            </a:r>
            <a:endParaRPr lang="en-US" sz="40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MISUNDERSTOOD </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PURPOSE</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4000" b="1" dirty="0" smtClean="0">
                <a:solidFill>
                  <a:schemeClr val="bg1"/>
                </a:solidFill>
              </a:rPr>
              <a:t>God did NOT bring them out here to fail</a:t>
            </a:r>
          </a:p>
          <a:p>
            <a:r>
              <a:rPr lang="en-US" sz="4000" b="1" dirty="0" smtClean="0">
                <a:solidFill>
                  <a:schemeClr val="bg1"/>
                </a:solidFill>
              </a:rPr>
              <a:t>Look where God has brought you</a:t>
            </a:r>
          </a:p>
          <a:p>
            <a:pPr lvl="1"/>
            <a:r>
              <a:rPr lang="en-US" sz="3600" b="1" dirty="0" smtClean="0">
                <a:solidFill>
                  <a:schemeClr val="bg1"/>
                </a:solidFill>
              </a:rPr>
              <a:t>Look where you came from</a:t>
            </a:r>
          </a:p>
          <a:p>
            <a:pPr lvl="1"/>
            <a:r>
              <a:rPr lang="en-US" sz="3600" b="1" dirty="0" smtClean="0">
                <a:solidFill>
                  <a:schemeClr val="bg1"/>
                </a:solidFill>
              </a:rPr>
              <a:t>Understand how you made it thus far</a:t>
            </a:r>
          </a:p>
          <a:p>
            <a:pPr lvl="1"/>
            <a:r>
              <a:rPr lang="en-US" sz="3600" b="1" dirty="0" smtClean="0">
                <a:solidFill>
                  <a:schemeClr val="bg1"/>
                </a:solidFill>
              </a:rPr>
              <a:t>Believe God can keep His promise</a:t>
            </a:r>
            <a:endParaRPr lang="en-US" sz="3600" b="1"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DISREGARDED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PROTECTION</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fontScale="92500" lnSpcReduction="10000"/>
          </a:bodyPr>
          <a:lstStyle/>
          <a:p>
            <a:r>
              <a:rPr lang="en-US" sz="3600" b="1" dirty="0" smtClean="0">
                <a:solidFill>
                  <a:schemeClr val="bg1"/>
                </a:solidFill>
              </a:rPr>
              <a:t>PEOPLE SAY </a:t>
            </a:r>
            <a:r>
              <a:rPr lang="en-US" sz="3600" dirty="0" smtClean="0">
                <a:solidFill>
                  <a:schemeClr val="bg1"/>
                </a:solidFill>
              </a:rPr>
              <a:t>– Why has the </a:t>
            </a:r>
            <a:r>
              <a:rPr lang="en-US" sz="3600" cap="small" dirty="0" smtClean="0">
                <a:solidFill>
                  <a:schemeClr val="bg1"/>
                </a:solidFill>
              </a:rPr>
              <a:t>Lord</a:t>
            </a:r>
            <a:r>
              <a:rPr lang="en-US" sz="3600" dirty="0" smtClean="0">
                <a:solidFill>
                  <a:schemeClr val="bg1"/>
                </a:solidFill>
              </a:rPr>
              <a:t> brought us to this land to fall by the sword, that our wives and children should become victims? Would it not be better for us to return to Egypt?" </a:t>
            </a:r>
            <a:r>
              <a:rPr lang="en-US" sz="3600" b="1" dirty="0" smtClean="0">
                <a:solidFill>
                  <a:schemeClr val="bg1"/>
                </a:solidFill>
              </a:rPr>
              <a:t>Numbers 14:3</a:t>
            </a:r>
          </a:p>
          <a:p>
            <a:r>
              <a:rPr lang="en-US" sz="3600" b="1" dirty="0" smtClean="0">
                <a:solidFill>
                  <a:schemeClr val="bg1"/>
                </a:solidFill>
              </a:rPr>
              <a:t>GOD SAYS </a:t>
            </a:r>
            <a:r>
              <a:rPr lang="en-US" sz="3600" dirty="0" smtClean="0">
                <a:solidFill>
                  <a:schemeClr val="bg1"/>
                </a:solidFill>
              </a:rPr>
              <a:t>– But your little ones, whom you said would be victims, I will bring in, and they shall know the land which you have despised. </a:t>
            </a:r>
            <a:r>
              <a:rPr lang="en-US" sz="3600" b="1" dirty="0" smtClean="0">
                <a:solidFill>
                  <a:schemeClr val="bg1"/>
                </a:solidFill>
              </a:rPr>
              <a:t>Numbers 14:31</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Aharoni" pitchFamily="2" charset="-79"/>
                <a:cs typeface="Aharoni" pitchFamily="2" charset="-79"/>
              </a:rPr>
              <a:t>THEY DISREGARDED</a:t>
            </a:r>
            <a:br>
              <a:rPr lang="en-US" dirty="0" smtClean="0">
                <a:solidFill>
                  <a:schemeClr val="bg1"/>
                </a:solidFill>
                <a:latin typeface="Aharoni" pitchFamily="2" charset="-79"/>
                <a:cs typeface="Aharoni" pitchFamily="2" charset="-79"/>
              </a:rPr>
            </a:br>
            <a:r>
              <a:rPr lang="en-US" dirty="0" smtClean="0">
                <a:solidFill>
                  <a:schemeClr val="bg1"/>
                </a:solidFill>
                <a:latin typeface="Aharoni" pitchFamily="2" charset="-79"/>
                <a:cs typeface="Aharoni" pitchFamily="2" charset="-79"/>
              </a:rPr>
              <a:t>GOD’S PROTECTION</a:t>
            </a:r>
            <a:endParaRPr lang="en-US" dirty="0">
              <a:solidFill>
                <a:schemeClr val="bg1"/>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rPr>
              <a:t>WHERE IS THE SAFEST PLACE TO BE?</a:t>
            </a:r>
            <a:br>
              <a:rPr lang="en-US" sz="3600" b="1" dirty="0" smtClean="0">
                <a:solidFill>
                  <a:schemeClr val="bg1"/>
                </a:solidFill>
              </a:rPr>
            </a:br>
            <a:endParaRPr lang="en-US" sz="3600" b="1" dirty="0" smtClean="0">
              <a:solidFill>
                <a:schemeClr val="bg1"/>
              </a:solidFill>
            </a:endParaRPr>
          </a:p>
          <a:p>
            <a:r>
              <a:rPr lang="en-US" sz="3600" b="1" dirty="0" smtClean="0">
                <a:solidFill>
                  <a:schemeClr val="bg1"/>
                </a:solidFill>
              </a:rPr>
              <a:t>IN THE ARMS (UNDER THE PROTECTION) OF GOD.</a:t>
            </a: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658</Words>
  <Application>Microsoft Office PowerPoint</Application>
  <PresentationFormat>On-screen Show (4:3)</PresentationFormat>
  <Paragraphs>83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GRASSHOPPER COMPLEX</vt:lpstr>
      <vt:lpstr>INTRODUCTION</vt:lpstr>
      <vt:lpstr>THEY MADE A WRONG PARALLEL</vt:lpstr>
      <vt:lpstr>THEY MADE A WRONG PARALLEL</vt:lpstr>
      <vt:lpstr>THEY MISUNDERSTOOD  GOD’S PURPOSE</vt:lpstr>
      <vt:lpstr>THEY MISUNDERSTOOD  GOD’S PURPOSE</vt:lpstr>
      <vt:lpstr>THEY MISUNDERSTOOD  GOD’S PURPOSE</vt:lpstr>
      <vt:lpstr>THEY DISREGARDED GOD’S PROTECTION</vt:lpstr>
      <vt:lpstr>THEY DISREGARDED GOD’S PROTECTION</vt:lpstr>
      <vt:lpstr>THEY FORGOT GOD’S PRESENCE</vt:lpstr>
      <vt:lpstr>THEY FORGOT GOD’S PRESENCE</vt:lpstr>
      <vt:lpstr>THEY FORGOT GOD’S PUNISHMENT</vt:lpstr>
      <vt:lpstr>THEY FORGOT GOD’S PUNISHMENT</vt:lpstr>
      <vt:lpstr>THEY FORGOT GOD’S PUNISHMENT</vt:lpstr>
      <vt:lpstr>THEY TRIED GOD’S PATIENCE</vt:lpstr>
      <vt:lpstr>THEY TRIED GOD’S PATIENCE</vt:lpstr>
      <vt:lpstr>THEY FORGOT GOD’S POWER</vt:lpstr>
      <vt:lpstr>THEY FORGOT GOD’S POWER</vt:lpstr>
      <vt:lpstr>THEY FORGOT GOD’S POWER</vt:lpstr>
      <vt:lpstr>THEY DOUBTED GOD’S PROMISE</vt:lpstr>
      <vt:lpstr>THEY DOUBTED GOD’S PROMISE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GRASSHOPPER COMPLEX</dc:title>
  <dc:creator>Manly Luscombe</dc:creator>
  <cp:lastModifiedBy>Manly Luscombe</cp:lastModifiedBy>
  <cp:revision>11</cp:revision>
  <dcterms:created xsi:type="dcterms:W3CDTF">2011-02-28T14:43:16Z</dcterms:created>
  <dcterms:modified xsi:type="dcterms:W3CDTF">2011-03-08T16:43:37Z</dcterms:modified>
</cp:coreProperties>
</file>