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5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659A8-1742-49A9-A606-9DAF510CF67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88DF2-0B1E-4628-A683-55CC6CAEB98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8F71D-21FF-400C-A5DA-D8B2CBCAE3D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C1A42-A764-47A9-B26D-8F8780EAAAD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3320A-B58A-48D5-82CD-2EFB3FB50F2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4837F-913A-4EC3-A578-41B21D54642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48895-7DC0-4A7D-A3CF-D4B5503942C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7BED6-A832-437D-9DF2-ED4C01C10B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52E6D-C697-467B-80CE-D750A17FA63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76593-8737-4799-8D01-91477DE71E3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8A7EB-CB73-474D-A8F1-81C1A53CC0E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E0AAAD-8B8A-4FB9-BC94-3E1045F41729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r>
              <a:rPr lang="es-ES" dirty="0" err="1" smtClean="0">
                <a:solidFill>
                  <a:schemeClr val="bg1"/>
                </a:solidFill>
              </a:rPr>
              <a:t>Have</a:t>
            </a:r>
            <a:r>
              <a:rPr lang="es-ES" dirty="0" smtClean="0">
                <a:solidFill>
                  <a:schemeClr val="bg1"/>
                </a:solidFill>
              </a:rPr>
              <a:t> a “</a:t>
            </a:r>
            <a:r>
              <a:rPr lang="es-ES" dirty="0" err="1" smtClean="0">
                <a:solidFill>
                  <a:schemeClr val="bg1"/>
                </a:solidFill>
              </a:rPr>
              <a:t>Graceful</a:t>
            </a:r>
            <a:r>
              <a:rPr lang="es-ES" dirty="0" smtClean="0">
                <a:solidFill>
                  <a:schemeClr val="bg1"/>
                </a:solidFill>
              </a:rPr>
              <a:t>” </a:t>
            </a:r>
            <a:r>
              <a:rPr lang="es-ES" dirty="0" err="1" smtClean="0">
                <a:solidFill>
                  <a:schemeClr val="bg1"/>
                </a:solidFill>
              </a:rPr>
              <a:t>Thanksgiving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What is the connection between “grace” and “Thanksgiving”?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0"/>
            <a:ext cx="4167138" cy="3121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word “grace” is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6 – Charm</a:t>
            </a:r>
            <a:r>
              <a:rPr lang="en-US" dirty="0" smtClean="0">
                <a:solidFill>
                  <a:schemeClr val="bg1"/>
                </a:solidFill>
              </a:rPr>
              <a:t> – loveliness, delightful – with good manners – “She handled that situation with grace</a:t>
            </a:r>
            <a:r>
              <a:rPr lang="en-US" dirty="0" smtClean="0">
                <a:solidFill>
                  <a:schemeClr val="bg1"/>
                </a:solidFill>
              </a:rPr>
              <a:t>.”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Colossians 3:16 </a:t>
            </a:r>
            <a:r>
              <a:rPr lang="ru-RU" dirty="0" smtClean="0">
                <a:solidFill>
                  <a:schemeClr val="bg1"/>
                </a:solidFill>
              </a:rPr>
              <a:t>Let the word of Christ dwell in you richly in all wisdom, teaching and admonishing one another in psalms and hymns and spiritual songs, singing with </a:t>
            </a:r>
            <a:r>
              <a:rPr lang="ru-RU" b="1" u="sng" dirty="0" smtClean="0">
                <a:solidFill>
                  <a:schemeClr val="bg1"/>
                </a:solidFill>
              </a:rPr>
              <a:t>grace</a:t>
            </a:r>
            <a:r>
              <a:rPr lang="ru-RU" dirty="0" smtClean="0">
                <a:solidFill>
                  <a:schemeClr val="bg1"/>
                </a:solidFill>
              </a:rPr>
              <a:t> in your hearts to the Lord.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word “grace” is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7 – Joy – </a:t>
            </a:r>
            <a:endParaRPr lang="en-US" sz="4000" b="1" dirty="0" smtClean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Philemon </a:t>
            </a:r>
            <a:r>
              <a:rPr lang="en-US" sz="4000" b="1" dirty="0" smtClean="0">
                <a:solidFill>
                  <a:schemeClr val="bg1"/>
                </a:solidFill>
              </a:rPr>
              <a:t>1:7 </a:t>
            </a:r>
            <a:r>
              <a:rPr lang="ru-RU" sz="4000" dirty="0" smtClean="0">
                <a:solidFill>
                  <a:schemeClr val="bg1"/>
                </a:solidFill>
              </a:rPr>
              <a:t>For we have great </a:t>
            </a:r>
            <a:r>
              <a:rPr lang="ru-RU" sz="4000" b="1" u="sng" dirty="0" smtClean="0">
                <a:solidFill>
                  <a:schemeClr val="bg1"/>
                </a:solidFill>
              </a:rPr>
              <a:t>joy</a:t>
            </a:r>
            <a:r>
              <a:rPr lang="ru-RU" sz="4000" dirty="0" smtClean="0">
                <a:solidFill>
                  <a:schemeClr val="bg1"/>
                </a:solidFill>
              </a:rPr>
              <a:t> and consolation in your love, because the hearts of the saints have been refreshed by you, brother.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word “grace” is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8 – Kind, Gentle</a:t>
            </a:r>
            <a:r>
              <a:rPr lang="en-US" sz="4000" dirty="0" smtClean="0">
                <a:solidFill>
                  <a:schemeClr val="bg1"/>
                </a:solidFill>
              </a:rPr>
              <a:t> – </a:t>
            </a:r>
            <a:endParaRPr lang="en-US" sz="4000" dirty="0" smtClean="0">
              <a:solidFill>
                <a:schemeClr val="bg1"/>
              </a:solidFill>
            </a:endParaRPr>
          </a:p>
          <a:p>
            <a:r>
              <a:rPr lang="en-US" sz="4000" b="1" dirty="0" smtClean="0">
                <a:solidFill>
                  <a:schemeClr val="bg1"/>
                </a:solidFill>
              </a:rPr>
              <a:t>Colossians </a:t>
            </a:r>
            <a:r>
              <a:rPr lang="en-US" sz="4000" b="1" dirty="0" smtClean="0">
                <a:solidFill>
                  <a:schemeClr val="bg1"/>
                </a:solidFill>
              </a:rPr>
              <a:t>4:6 </a:t>
            </a:r>
            <a:r>
              <a:rPr lang="ru-RU" sz="4000" i="1" dirty="0" smtClean="0">
                <a:solidFill>
                  <a:schemeClr val="bg1"/>
                </a:solidFill>
              </a:rPr>
              <a:t>Let</a:t>
            </a:r>
            <a:r>
              <a:rPr lang="ru-RU" sz="4000" dirty="0" smtClean="0">
                <a:solidFill>
                  <a:schemeClr val="bg1"/>
                </a:solidFill>
              </a:rPr>
              <a:t> your speech always </a:t>
            </a:r>
            <a:r>
              <a:rPr lang="ru-RU" sz="4000" i="1" dirty="0" smtClean="0">
                <a:solidFill>
                  <a:schemeClr val="bg1"/>
                </a:solidFill>
              </a:rPr>
              <a:t>be</a:t>
            </a:r>
            <a:r>
              <a:rPr lang="ru-RU" sz="4000" dirty="0" smtClean="0">
                <a:solidFill>
                  <a:schemeClr val="bg1"/>
                </a:solidFill>
              </a:rPr>
              <a:t> with </a:t>
            </a:r>
            <a:r>
              <a:rPr lang="ru-RU" sz="4000" b="1" u="sng" dirty="0" smtClean="0">
                <a:solidFill>
                  <a:schemeClr val="bg1"/>
                </a:solidFill>
              </a:rPr>
              <a:t>grace</a:t>
            </a:r>
            <a:r>
              <a:rPr lang="ru-RU" sz="4000" dirty="0" smtClean="0">
                <a:solidFill>
                  <a:schemeClr val="bg1"/>
                </a:solidFill>
              </a:rPr>
              <a:t>, seasoned with salt, that you may know how you ought to answer each one.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word “grace” is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9 – Loving Kindness </a:t>
            </a:r>
            <a:r>
              <a:rPr lang="en-US" dirty="0" smtClean="0">
                <a:solidFill>
                  <a:schemeClr val="bg1"/>
                </a:solidFill>
              </a:rPr>
              <a:t>– God’s treatment of us – with grace, favor, kindness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10 – Reward, recompense </a:t>
            </a:r>
            <a:r>
              <a:rPr lang="en-US" dirty="0" smtClean="0">
                <a:solidFill>
                  <a:schemeClr val="bg1"/>
                </a:solidFill>
              </a:rPr>
              <a:t>– for benefits, services, favors done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2 Corinthians 1:15</a:t>
            </a:r>
            <a:r>
              <a:rPr lang="en-US" dirty="0" smtClean="0">
                <a:solidFill>
                  <a:schemeClr val="bg1"/>
                </a:solidFill>
              </a:rPr>
              <a:t> – </a:t>
            </a:r>
            <a:r>
              <a:rPr lang="ru-RU" dirty="0" smtClean="0">
                <a:solidFill>
                  <a:schemeClr val="bg1"/>
                </a:solidFill>
              </a:rPr>
              <a:t>And in this confidence I intended to come to you before, that you might have a second </a:t>
            </a:r>
            <a:r>
              <a:rPr lang="ru-RU" b="1" u="sng" dirty="0" smtClean="0">
                <a:solidFill>
                  <a:schemeClr val="bg1"/>
                </a:solidFill>
              </a:rPr>
              <a:t>benefit-</a:t>
            </a:r>
            <a:r>
              <a:rPr lang="ru-RU" dirty="0" smtClean="0">
                <a:solidFill>
                  <a:schemeClr val="bg1"/>
                </a:solidFill>
              </a:rPr>
              <a:t>-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Graceful Thanksgiving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 hope you will have a thanksgiving filled with GRACE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Gratitude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Joy and gladness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Prayers of gratefulness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Charm and kindness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Have you been saved by grace?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Are living a graceful life?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Questions to Discuss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What is the connection between a person being graceful, another doing some kind deed, and Thanksgiving Day?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Is there any relationship between giving a gift and praying before a meal?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Is there any connection between being grateful and being happy?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Did you ever wonder why we say “</a:t>
            </a:r>
            <a:r>
              <a:rPr lang="en-US" b="1" dirty="0" smtClean="0">
                <a:solidFill>
                  <a:schemeClr val="bg1"/>
                </a:solidFill>
              </a:rPr>
              <a:t>grace</a:t>
            </a:r>
            <a:r>
              <a:rPr lang="en-US" dirty="0" smtClean="0">
                <a:solidFill>
                  <a:schemeClr val="bg1"/>
                </a:solidFill>
              </a:rPr>
              <a:t>” at a meal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Meaning of Grace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Let </a:t>
            </a:r>
            <a:r>
              <a:rPr lang="en-US" dirty="0" smtClean="0">
                <a:solidFill>
                  <a:schemeClr val="bg1"/>
                </a:solidFill>
              </a:rPr>
              <a:t>me introduce you to a Greek word – “</a:t>
            </a:r>
            <a:r>
              <a:rPr lang="en-US" b="1" dirty="0" err="1" smtClean="0">
                <a:solidFill>
                  <a:schemeClr val="bg1"/>
                </a:solidFill>
              </a:rPr>
              <a:t>charis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Thayer’s Greek Lexicon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Charm</a:t>
            </a:r>
            <a:r>
              <a:rPr lang="en-US" dirty="0" smtClean="0">
                <a:solidFill>
                  <a:schemeClr val="bg1"/>
                </a:solidFill>
              </a:rPr>
              <a:t> – sweetness, joy, pleasure, loveliness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Salvation</a:t>
            </a:r>
            <a:r>
              <a:rPr lang="en-US" dirty="0" smtClean="0">
                <a:solidFill>
                  <a:schemeClr val="bg1"/>
                </a:solidFill>
              </a:rPr>
              <a:t> – God’s undeserved favor and affection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Blessings</a:t>
            </a:r>
            <a:r>
              <a:rPr lang="en-US" dirty="0" smtClean="0">
                <a:solidFill>
                  <a:schemeClr val="bg1"/>
                </a:solidFill>
              </a:rPr>
              <a:t> – the feeling of benefit from the bounty, gift, grace of God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Thanks</a:t>
            </a:r>
            <a:r>
              <a:rPr lang="en-US" dirty="0" smtClean="0">
                <a:solidFill>
                  <a:schemeClr val="bg1"/>
                </a:solidFill>
              </a:rPr>
              <a:t> – gratitude for the gifts, blessings – Eucharist = good grace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Grace in the 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000" dirty="0" smtClean="0">
                <a:solidFill>
                  <a:schemeClr val="bg1"/>
                </a:solidFill>
              </a:rPr>
              <a:t>Greek word – “</a:t>
            </a:r>
            <a:r>
              <a:rPr lang="en-US" sz="4000" dirty="0" err="1" smtClean="0">
                <a:solidFill>
                  <a:schemeClr val="bg1"/>
                </a:solidFill>
              </a:rPr>
              <a:t>charis</a:t>
            </a:r>
            <a:r>
              <a:rPr lang="en-US" sz="4000" dirty="0" smtClean="0">
                <a:solidFill>
                  <a:schemeClr val="bg1"/>
                </a:solidFill>
              </a:rPr>
              <a:t>” – </a:t>
            </a:r>
            <a:r>
              <a:rPr lang="en-US" sz="4000" dirty="0" smtClean="0">
                <a:solidFill>
                  <a:schemeClr val="bg1"/>
                </a:solidFill>
              </a:rPr>
              <a:t>is used </a:t>
            </a:r>
            <a:r>
              <a:rPr lang="en-US" sz="4000" dirty="0" smtClean="0">
                <a:solidFill>
                  <a:schemeClr val="bg1"/>
                </a:solidFill>
              </a:rPr>
              <a:t>156 times</a:t>
            </a:r>
          </a:p>
          <a:p>
            <a:pPr lvl="0"/>
            <a:r>
              <a:rPr lang="en-US" sz="4000" b="1" dirty="0" smtClean="0">
                <a:solidFill>
                  <a:schemeClr val="bg1"/>
                </a:solidFill>
              </a:rPr>
              <a:t>Eucharis</a:t>
            </a:r>
            <a:r>
              <a:rPr lang="en-US" sz="4000" dirty="0" smtClean="0">
                <a:solidFill>
                  <a:schemeClr val="bg1"/>
                </a:solidFill>
              </a:rPr>
              <a:t> – give thanks – 39 times – literally “good grace”</a:t>
            </a:r>
          </a:p>
          <a:p>
            <a:pPr lvl="0"/>
            <a:r>
              <a:rPr lang="en-US" sz="4000" dirty="0" smtClean="0">
                <a:solidFill>
                  <a:schemeClr val="bg1"/>
                </a:solidFill>
              </a:rPr>
              <a:t>There are many </a:t>
            </a:r>
            <a:r>
              <a:rPr lang="en-US" sz="4000" dirty="0" smtClean="0">
                <a:solidFill>
                  <a:schemeClr val="bg1"/>
                </a:solidFill>
              </a:rPr>
              <a:t>forms and variations of this </a:t>
            </a:r>
            <a:r>
              <a:rPr lang="en-US" sz="4000" dirty="0" smtClean="0">
                <a:solidFill>
                  <a:schemeClr val="bg1"/>
                </a:solidFill>
              </a:rPr>
              <a:t>word</a:t>
            </a:r>
            <a:endParaRPr lang="en-US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word “grace” is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1 – Grace</a:t>
            </a:r>
            <a:r>
              <a:rPr lang="en-US" sz="3600" dirty="0" smtClean="0">
                <a:solidFill>
                  <a:schemeClr val="bg1"/>
                </a:solidFill>
              </a:rPr>
              <a:t> – gift or favor </a:t>
            </a:r>
            <a:r>
              <a:rPr lang="en-US" sz="3600" dirty="0" smtClean="0">
                <a:solidFill>
                  <a:schemeClr val="bg1"/>
                </a:solidFill>
              </a:rPr>
              <a:t>not deserved </a:t>
            </a:r>
            <a:r>
              <a:rPr lang="en-US" sz="3600" dirty="0" smtClean="0">
                <a:solidFill>
                  <a:schemeClr val="bg1"/>
                </a:solidFill>
              </a:rPr>
              <a:t>or earned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Saved by grace – </a:t>
            </a:r>
            <a:r>
              <a:rPr lang="en-US" sz="3600" b="1" dirty="0" smtClean="0">
                <a:solidFill>
                  <a:schemeClr val="bg1"/>
                </a:solidFill>
              </a:rPr>
              <a:t>Ephesians 2:8-9 </a:t>
            </a:r>
            <a:r>
              <a:rPr lang="ru-RU" sz="3600" b="1" baseline="30000" dirty="0" smtClean="0">
                <a:solidFill>
                  <a:schemeClr val="bg1"/>
                </a:solidFill>
              </a:rPr>
              <a:t>8</a:t>
            </a:r>
            <a:r>
              <a:rPr lang="ru-RU" sz="3600" dirty="0" smtClean="0">
                <a:solidFill>
                  <a:schemeClr val="bg1"/>
                </a:solidFill>
              </a:rPr>
              <a:t> For by </a:t>
            </a:r>
            <a:r>
              <a:rPr lang="ru-RU" sz="3600" b="1" u="sng" dirty="0" smtClean="0">
                <a:solidFill>
                  <a:schemeClr val="bg1"/>
                </a:solidFill>
              </a:rPr>
              <a:t>grace</a:t>
            </a:r>
            <a:r>
              <a:rPr lang="ru-RU" sz="3600" dirty="0" smtClean="0">
                <a:solidFill>
                  <a:schemeClr val="bg1"/>
                </a:solidFill>
              </a:rPr>
              <a:t> you have been saved through faith, and that not of yourselves; </a:t>
            </a:r>
            <a:r>
              <a:rPr lang="ru-RU" sz="3600" i="1" dirty="0" smtClean="0">
                <a:solidFill>
                  <a:schemeClr val="bg1"/>
                </a:solidFill>
              </a:rPr>
              <a:t>it is</a:t>
            </a:r>
            <a:r>
              <a:rPr lang="ru-RU" sz="3600" dirty="0" smtClean="0">
                <a:solidFill>
                  <a:schemeClr val="bg1"/>
                </a:solidFill>
              </a:rPr>
              <a:t> the gift of God, </a:t>
            </a:r>
            <a:r>
              <a:rPr lang="ru-RU" sz="3600" b="1" baseline="30000" dirty="0" smtClean="0">
                <a:solidFill>
                  <a:schemeClr val="bg1"/>
                </a:solidFill>
              </a:rPr>
              <a:t>9</a:t>
            </a:r>
            <a:r>
              <a:rPr lang="ru-RU" sz="3600" dirty="0" smtClean="0">
                <a:solidFill>
                  <a:schemeClr val="bg1"/>
                </a:solidFill>
              </a:rPr>
              <a:t> not of works, lest anyone should boast </a:t>
            </a:r>
            <a:endParaRPr lang="en-US" sz="36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word “grace” is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2 – Give Thanks</a:t>
            </a:r>
            <a:r>
              <a:rPr lang="en-US" sz="4000" dirty="0" smtClean="0">
                <a:solidFill>
                  <a:schemeClr val="bg1"/>
                </a:solidFill>
              </a:rPr>
              <a:t> – at Lord’s </a:t>
            </a:r>
            <a:r>
              <a:rPr lang="en-US" sz="4000" dirty="0" smtClean="0">
                <a:solidFill>
                  <a:schemeClr val="bg1"/>
                </a:solidFill>
              </a:rPr>
              <a:t>Supper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</a:rPr>
              <a:t>Matthew 26:27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ru-RU" sz="4000" dirty="0" smtClean="0">
                <a:solidFill>
                  <a:schemeClr val="bg1"/>
                </a:solidFill>
              </a:rPr>
              <a:t>Then He took the cup, and gave </a:t>
            </a:r>
            <a:r>
              <a:rPr lang="ru-RU" sz="4000" b="1" u="sng" dirty="0" smtClean="0">
                <a:solidFill>
                  <a:schemeClr val="bg1"/>
                </a:solidFill>
              </a:rPr>
              <a:t>thanks</a:t>
            </a:r>
            <a:r>
              <a:rPr lang="ru-RU" sz="4000" dirty="0" smtClean="0">
                <a:solidFill>
                  <a:schemeClr val="bg1"/>
                </a:solidFill>
              </a:rPr>
              <a:t>, and gave </a:t>
            </a:r>
            <a:r>
              <a:rPr lang="ru-RU" sz="4000" i="1" dirty="0" smtClean="0">
                <a:solidFill>
                  <a:schemeClr val="bg1"/>
                </a:solidFill>
              </a:rPr>
              <a:t>it</a:t>
            </a:r>
            <a:r>
              <a:rPr lang="ru-RU" sz="4000" dirty="0" smtClean="0">
                <a:solidFill>
                  <a:schemeClr val="bg1"/>
                </a:solidFill>
              </a:rPr>
              <a:t> to them, saying, "Drink from it, all of you.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word “grace” is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3 – Say “grace” before we eat a meal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1 </a:t>
            </a:r>
            <a:r>
              <a:rPr lang="en-US" b="1" dirty="0" smtClean="0">
                <a:solidFill>
                  <a:schemeClr val="bg1"/>
                </a:solidFill>
              </a:rPr>
              <a:t>Timothy 4:3-5 </a:t>
            </a:r>
            <a:r>
              <a:rPr lang="ru-RU" b="1" baseline="30000" dirty="0" smtClean="0">
                <a:solidFill>
                  <a:schemeClr val="bg1"/>
                </a:solidFill>
              </a:rPr>
              <a:t>3</a:t>
            </a:r>
            <a:r>
              <a:rPr lang="ru-RU" dirty="0" smtClean="0">
                <a:solidFill>
                  <a:schemeClr val="bg1"/>
                </a:solidFill>
              </a:rPr>
              <a:t> forbidding to marry, </a:t>
            </a:r>
            <a:r>
              <a:rPr lang="ru-RU" i="1" dirty="0" smtClean="0">
                <a:solidFill>
                  <a:schemeClr val="bg1"/>
                </a:solidFill>
              </a:rPr>
              <a:t>and commanding</a:t>
            </a:r>
            <a:r>
              <a:rPr lang="ru-RU" dirty="0" smtClean="0">
                <a:solidFill>
                  <a:schemeClr val="bg1"/>
                </a:solidFill>
              </a:rPr>
              <a:t> to abstain from foods which God created to be received with </a:t>
            </a:r>
            <a:r>
              <a:rPr lang="ru-RU" b="1" u="sng" dirty="0" smtClean="0">
                <a:solidFill>
                  <a:schemeClr val="bg1"/>
                </a:solidFill>
              </a:rPr>
              <a:t>thanksgiving</a:t>
            </a:r>
            <a:r>
              <a:rPr lang="ru-RU" dirty="0" smtClean="0">
                <a:solidFill>
                  <a:schemeClr val="bg1"/>
                </a:solidFill>
              </a:rPr>
              <a:t> by those who believe and know the truth. </a:t>
            </a:r>
            <a:r>
              <a:rPr lang="ru-RU" b="1" baseline="30000" dirty="0" smtClean="0">
                <a:solidFill>
                  <a:schemeClr val="bg1"/>
                </a:solidFill>
              </a:rPr>
              <a:t>4</a:t>
            </a:r>
            <a:r>
              <a:rPr lang="ru-RU" dirty="0" smtClean="0">
                <a:solidFill>
                  <a:schemeClr val="bg1"/>
                </a:solidFill>
              </a:rPr>
              <a:t> For every creature of God </a:t>
            </a:r>
            <a:r>
              <a:rPr lang="ru-RU" i="1" dirty="0" smtClean="0">
                <a:solidFill>
                  <a:schemeClr val="bg1"/>
                </a:solidFill>
              </a:rPr>
              <a:t>is</a:t>
            </a:r>
            <a:r>
              <a:rPr lang="ru-RU" dirty="0" smtClean="0">
                <a:solidFill>
                  <a:schemeClr val="bg1"/>
                </a:solidFill>
              </a:rPr>
              <a:t> good, and nothing is to be refused if it is received with </a:t>
            </a:r>
            <a:r>
              <a:rPr lang="ru-RU" b="1" u="sng" dirty="0" smtClean="0">
                <a:solidFill>
                  <a:schemeClr val="bg1"/>
                </a:solidFill>
              </a:rPr>
              <a:t>thanksgiving</a:t>
            </a:r>
            <a:r>
              <a:rPr lang="ru-RU" dirty="0" smtClean="0">
                <a:solidFill>
                  <a:schemeClr val="bg1"/>
                </a:solidFill>
              </a:rPr>
              <a:t>; </a:t>
            </a:r>
            <a:r>
              <a:rPr lang="ru-RU" b="1" baseline="30000" dirty="0" smtClean="0">
                <a:solidFill>
                  <a:schemeClr val="bg1"/>
                </a:solidFill>
              </a:rPr>
              <a:t>5</a:t>
            </a:r>
            <a:r>
              <a:rPr lang="ru-RU" dirty="0" smtClean="0">
                <a:solidFill>
                  <a:schemeClr val="bg1"/>
                </a:solidFill>
              </a:rPr>
              <a:t> for it is sanctified by the word of God and prayer.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word “grace” is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3 – Say “grace” before we eat a meal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Matthew 15:36</a:t>
            </a:r>
            <a:r>
              <a:rPr lang="en-US" sz="3600" dirty="0" smtClean="0">
                <a:solidFill>
                  <a:schemeClr val="bg1"/>
                </a:solidFill>
              </a:rPr>
              <a:t> (feeding 4,000) </a:t>
            </a: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And </a:t>
            </a:r>
            <a:r>
              <a:rPr lang="ru-RU" sz="3600" dirty="0" smtClean="0">
                <a:solidFill>
                  <a:schemeClr val="bg1"/>
                </a:solidFill>
              </a:rPr>
              <a:t>He took the seven loaves and the fish and gave </a:t>
            </a:r>
            <a:r>
              <a:rPr lang="ru-RU" sz="3600" b="1" u="sng" dirty="0" smtClean="0">
                <a:solidFill>
                  <a:schemeClr val="bg1"/>
                </a:solidFill>
              </a:rPr>
              <a:t>thanks</a:t>
            </a:r>
            <a:r>
              <a:rPr lang="ru-RU" sz="3600" dirty="0" smtClean="0">
                <a:solidFill>
                  <a:schemeClr val="bg1"/>
                </a:solidFill>
              </a:rPr>
              <a:t>, broke </a:t>
            </a:r>
            <a:r>
              <a:rPr lang="ru-RU" sz="3600" i="1" dirty="0" smtClean="0">
                <a:solidFill>
                  <a:schemeClr val="bg1"/>
                </a:solidFill>
              </a:rPr>
              <a:t>them</a:t>
            </a:r>
            <a:r>
              <a:rPr lang="ru-RU" sz="3600" dirty="0" smtClean="0">
                <a:solidFill>
                  <a:schemeClr val="bg1"/>
                </a:solidFill>
              </a:rPr>
              <a:t> and gave </a:t>
            </a:r>
            <a:r>
              <a:rPr lang="ru-RU" sz="3600" i="1" dirty="0" smtClean="0">
                <a:solidFill>
                  <a:schemeClr val="bg1"/>
                </a:solidFill>
              </a:rPr>
              <a:t>them</a:t>
            </a:r>
            <a:r>
              <a:rPr lang="ru-RU" sz="3600" dirty="0" smtClean="0">
                <a:solidFill>
                  <a:schemeClr val="bg1"/>
                </a:solidFill>
              </a:rPr>
              <a:t> to His disciples; and the disciples </a:t>
            </a:r>
            <a:r>
              <a:rPr lang="ru-RU" sz="3600" i="1" dirty="0" smtClean="0">
                <a:solidFill>
                  <a:schemeClr val="bg1"/>
                </a:solidFill>
              </a:rPr>
              <a:t>gave</a:t>
            </a:r>
            <a:r>
              <a:rPr lang="ru-RU" sz="3600" dirty="0" smtClean="0">
                <a:solidFill>
                  <a:schemeClr val="bg1"/>
                </a:solidFill>
              </a:rPr>
              <a:t> to the multitude.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How the word “grace” is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4 – Express gratitude when a favor is done for us </a:t>
            </a:r>
            <a:r>
              <a:rPr lang="en-US" sz="3600" dirty="0" smtClean="0">
                <a:solidFill>
                  <a:schemeClr val="bg1"/>
                </a:solidFill>
              </a:rPr>
              <a:t>– a “thank you” gift for some kindness done for you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5 – Greetings </a:t>
            </a:r>
            <a:r>
              <a:rPr lang="en-US" sz="3600" dirty="0" smtClean="0">
                <a:solidFill>
                  <a:schemeClr val="bg1"/>
                </a:solidFill>
              </a:rPr>
              <a:t>– Common greeting </a:t>
            </a:r>
            <a:r>
              <a:rPr lang="en-US" sz="3600" b="1" dirty="0" smtClean="0">
                <a:solidFill>
                  <a:schemeClr val="bg1"/>
                </a:solidFill>
              </a:rPr>
              <a:t>Galatians 1:3 </a:t>
            </a:r>
            <a:r>
              <a:rPr lang="ru-RU" sz="3600" b="1" u="sng" dirty="0" smtClean="0">
                <a:solidFill>
                  <a:schemeClr val="bg1"/>
                </a:solidFill>
              </a:rPr>
              <a:t>Grace</a:t>
            </a:r>
            <a:r>
              <a:rPr lang="ru-RU" sz="3600" dirty="0" smtClean="0">
                <a:solidFill>
                  <a:schemeClr val="bg1"/>
                </a:solidFill>
              </a:rPr>
              <a:t> to you and peace from God the Father and our Lord Jesus Christ,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</Template>
  <TotalTime>44</TotalTime>
  <Words>564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Blue</vt:lpstr>
      <vt:lpstr>Have a “Graceful” Thanksgiving</vt:lpstr>
      <vt:lpstr>Questions to Discuss</vt:lpstr>
      <vt:lpstr>Meaning of Grace</vt:lpstr>
      <vt:lpstr>Grace in the NT</vt:lpstr>
      <vt:lpstr>How the word “grace” is used</vt:lpstr>
      <vt:lpstr>How the word “grace” is used</vt:lpstr>
      <vt:lpstr>How the word “grace” is used</vt:lpstr>
      <vt:lpstr>How the word “grace” is used</vt:lpstr>
      <vt:lpstr>How the word “grace” is used</vt:lpstr>
      <vt:lpstr>How the word “grace” is used</vt:lpstr>
      <vt:lpstr>How the word “grace” is used</vt:lpstr>
      <vt:lpstr>How the word “grace” is used</vt:lpstr>
      <vt:lpstr>How the word “grace” is used</vt:lpstr>
      <vt:lpstr>Graceful Thanksgiving</vt:lpstr>
    </vt:vector>
  </TitlesOfParts>
  <Company>Siracusa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a Graceful  Thanksgiving</dc:title>
  <dc:creator>Manly Luscombe</dc:creator>
  <cp:lastModifiedBy>Manly Luscombe</cp:lastModifiedBy>
  <cp:revision>9</cp:revision>
  <dcterms:created xsi:type="dcterms:W3CDTF">2010-11-15T14:33:32Z</dcterms:created>
  <dcterms:modified xsi:type="dcterms:W3CDTF">2010-11-15T15:17:46Z</dcterms:modified>
</cp:coreProperties>
</file>