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7B762F-0674-4A24-BDD8-DF03230A5EAD}" v="2" dt="2023-09-22T00:38:10.3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96" d="100"/>
          <a:sy n="96" d="100"/>
        </p:scale>
        <p:origin x="84"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277B762F-0674-4A24-BDD8-DF03230A5EAD}"/>
    <pc:docChg chg="modSld modMainMaster">
      <pc:chgData name="Account Update" userId="d66a401e1e7a39bf" providerId="LiveId" clId="{277B762F-0674-4A24-BDD8-DF03230A5EAD}" dt="2023-09-22T00:49:22.133" v="20" actId="20577"/>
      <pc:docMkLst>
        <pc:docMk/>
      </pc:docMkLst>
      <pc:sldChg chg="modTransition">
        <pc:chgData name="Account Update" userId="d66a401e1e7a39bf" providerId="LiveId" clId="{277B762F-0674-4A24-BDD8-DF03230A5EAD}" dt="2023-09-22T00:38:10.360" v="1"/>
        <pc:sldMkLst>
          <pc:docMk/>
          <pc:sldMk cId="832038808" sldId="256"/>
        </pc:sldMkLst>
      </pc:sldChg>
      <pc:sldChg chg="modTransition">
        <pc:chgData name="Account Update" userId="d66a401e1e7a39bf" providerId="LiveId" clId="{277B762F-0674-4A24-BDD8-DF03230A5EAD}" dt="2023-09-22T00:38:10.360" v="1"/>
        <pc:sldMkLst>
          <pc:docMk/>
          <pc:sldMk cId="3065824271" sldId="257"/>
        </pc:sldMkLst>
      </pc:sldChg>
      <pc:sldChg chg="modTransition">
        <pc:chgData name="Account Update" userId="d66a401e1e7a39bf" providerId="LiveId" clId="{277B762F-0674-4A24-BDD8-DF03230A5EAD}" dt="2023-09-22T00:38:10.360" v="1"/>
        <pc:sldMkLst>
          <pc:docMk/>
          <pc:sldMk cId="4081364974" sldId="258"/>
        </pc:sldMkLst>
      </pc:sldChg>
      <pc:sldChg chg="modTransition">
        <pc:chgData name="Account Update" userId="d66a401e1e7a39bf" providerId="LiveId" clId="{277B762F-0674-4A24-BDD8-DF03230A5EAD}" dt="2023-09-22T00:38:10.360" v="1"/>
        <pc:sldMkLst>
          <pc:docMk/>
          <pc:sldMk cId="1563891705" sldId="259"/>
        </pc:sldMkLst>
      </pc:sldChg>
      <pc:sldChg chg="modTransition">
        <pc:chgData name="Account Update" userId="d66a401e1e7a39bf" providerId="LiveId" clId="{277B762F-0674-4A24-BDD8-DF03230A5EAD}" dt="2023-09-22T00:38:10.360" v="1"/>
        <pc:sldMkLst>
          <pc:docMk/>
          <pc:sldMk cId="1558679231" sldId="260"/>
        </pc:sldMkLst>
      </pc:sldChg>
      <pc:sldChg chg="modTransition">
        <pc:chgData name="Account Update" userId="d66a401e1e7a39bf" providerId="LiveId" clId="{277B762F-0674-4A24-BDD8-DF03230A5EAD}" dt="2023-09-22T00:38:10.360" v="1"/>
        <pc:sldMkLst>
          <pc:docMk/>
          <pc:sldMk cId="316003072" sldId="261"/>
        </pc:sldMkLst>
      </pc:sldChg>
      <pc:sldChg chg="modTransition">
        <pc:chgData name="Account Update" userId="d66a401e1e7a39bf" providerId="LiveId" clId="{277B762F-0674-4A24-BDD8-DF03230A5EAD}" dt="2023-09-22T00:38:10.360" v="1"/>
        <pc:sldMkLst>
          <pc:docMk/>
          <pc:sldMk cId="476733324" sldId="262"/>
        </pc:sldMkLst>
      </pc:sldChg>
      <pc:sldChg chg="modTransition">
        <pc:chgData name="Account Update" userId="d66a401e1e7a39bf" providerId="LiveId" clId="{277B762F-0674-4A24-BDD8-DF03230A5EAD}" dt="2023-09-22T00:38:10.360" v="1"/>
        <pc:sldMkLst>
          <pc:docMk/>
          <pc:sldMk cId="4029856847" sldId="263"/>
        </pc:sldMkLst>
      </pc:sldChg>
      <pc:sldChg chg="modTransition">
        <pc:chgData name="Account Update" userId="d66a401e1e7a39bf" providerId="LiveId" clId="{277B762F-0674-4A24-BDD8-DF03230A5EAD}" dt="2023-09-22T00:38:10.360" v="1"/>
        <pc:sldMkLst>
          <pc:docMk/>
          <pc:sldMk cId="976289004" sldId="264"/>
        </pc:sldMkLst>
      </pc:sldChg>
      <pc:sldChg chg="modTransition">
        <pc:chgData name="Account Update" userId="d66a401e1e7a39bf" providerId="LiveId" clId="{277B762F-0674-4A24-BDD8-DF03230A5EAD}" dt="2023-09-22T00:38:10.360" v="1"/>
        <pc:sldMkLst>
          <pc:docMk/>
          <pc:sldMk cId="3931716620" sldId="265"/>
        </pc:sldMkLst>
      </pc:sldChg>
      <pc:sldChg chg="modSp mod modTransition">
        <pc:chgData name="Account Update" userId="d66a401e1e7a39bf" providerId="LiveId" clId="{277B762F-0674-4A24-BDD8-DF03230A5EAD}" dt="2023-09-22T00:49:22.133" v="20" actId="20577"/>
        <pc:sldMkLst>
          <pc:docMk/>
          <pc:sldMk cId="2437926085" sldId="266"/>
        </pc:sldMkLst>
        <pc:spChg chg="mod">
          <ac:chgData name="Account Update" userId="d66a401e1e7a39bf" providerId="LiveId" clId="{277B762F-0674-4A24-BDD8-DF03230A5EAD}" dt="2023-09-22T00:49:22.133" v="20" actId="20577"/>
          <ac:spMkLst>
            <pc:docMk/>
            <pc:sldMk cId="2437926085" sldId="266"/>
            <ac:spMk id="3" creationId="{621A5F8E-BA31-5A3B-F315-B2BF536D64BB}"/>
          </ac:spMkLst>
        </pc:spChg>
      </pc:sldChg>
      <pc:sldChg chg="modTransition">
        <pc:chgData name="Account Update" userId="d66a401e1e7a39bf" providerId="LiveId" clId="{277B762F-0674-4A24-BDD8-DF03230A5EAD}" dt="2023-09-22T00:38:10.360" v="1"/>
        <pc:sldMkLst>
          <pc:docMk/>
          <pc:sldMk cId="1147878471" sldId="267"/>
        </pc:sldMkLst>
      </pc:sldChg>
      <pc:sldChg chg="modTransition">
        <pc:chgData name="Account Update" userId="d66a401e1e7a39bf" providerId="LiveId" clId="{277B762F-0674-4A24-BDD8-DF03230A5EAD}" dt="2023-09-22T00:38:10.360" v="1"/>
        <pc:sldMkLst>
          <pc:docMk/>
          <pc:sldMk cId="967868766" sldId="268"/>
        </pc:sldMkLst>
      </pc:sldChg>
      <pc:sldChg chg="modTransition">
        <pc:chgData name="Account Update" userId="d66a401e1e7a39bf" providerId="LiveId" clId="{277B762F-0674-4A24-BDD8-DF03230A5EAD}" dt="2023-09-22T00:38:10.360" v="1"/>
        <pc:sldMkLst>
          <pc:docMk/>
          <pc:sldMk cId="3486663910" sldId="269"/>
        </pc:sldMkLst>
      </pc:sldChg>
      <pc:sldChg chg="modTransition">
        <pc:chgData name="Account Update" userId="d66a401e1e7a39bf" providerId="LiveId" clId="{277B762F-0674-4A24-BDD8-DF03230A5EAD}" dt="2023-09-22T00:38:10.360" v="1"/>
        <pc:sldMkLst>
          <pc:docMk/>
          <pc:sldMk cId="279464272" sldId="270"/>
        </pc:sldMkLst>
      </pc:sldChg>
      <pc:sldChg chg="modTransition">
        <pc:chgData name="Account Update" userId="d66a401e1e7a39bf" providerId="LiveId" clId="{277B762F-0674-4A24-BDD8-DF03230A5EAD}" dt="2023-09-22T00:38:10.360" v="1"/>
        <pc:sldMkLst>
          <pc:docMk/>
          <pc:sldMk cId="2075439137" sldId="271"/>
        </pc:sldMkLst>
      </pc:sldChg>
      <pc:sldMasterChg chg="modTransition modSldLayout">
        <pc:chgData name="Account Update" userId="d66a401e1e7a39bf" providerId="LiveId" clId="{277B762F-0674-4A24-BDD8-DF03230A5EAD}" dt="2023-09-22T00:38:10.360" v="1"/>
        <pc:sldMasterMkLst>
          <pc:docMk/>
          <pc:sldMasterMk cId="0" sldId="2147483648"/>
        </pc:sldMasterMkLst>
        <pc:sldLayoutChg chg="modTransition">
          <pc:chgData name="Account Update" userId="d66a401e1e7a39bf" providerId="LiveId" clId="{277B762F-0674-4A24-BDD8-DF03230A5EAD}" dt="2023-09-22T00:38:10.360" v="1"/>
          <pc:sldLayoutMkLst>
            <pc:docMk/>
            <pc:sldMasterMk cId="0" sldId="2147483648"/>
            <pc:sldLayoutMk cId="0" sldId="2147483649"/>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0"/>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1"/>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2"/>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3"/>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4"/>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5"/>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6"/>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7"/>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8"/>
          </pc:sldLayoutMkLst>
        </pc:sldLayoutChg>
        <pc:sldLayoutChg chg="modTransition">
          <pc:chgData name="Account Update" userId="d66a401e1e7a39bf" providerId="LiveId" clId="{277B762F-0674-4A24-BDD8-DF03230A5EAD}" dt="2023-09-22T00:38:10.360" v="1"/>
          <pc:sldLayoutMkLst>
            <pc:docMk/>
            <pc:sldMasterMk cId="0" sldId="2147483648"/>
            <pc:sldLayoutMk cId="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9/21/2023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9/21/2023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9/21/2023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9/21/2023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9/21/2023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12E60DC0-7D6B-909B-1638-F5BD104923F9}"/>
              </a:ext>
            </a:extLst>
          </p:cNvPr>
          <p:cNvSpPr>
            <a:spLocks noGrp="1"/>
          </p:cNvSpPr>
          <p:nvPr>
            <p:ph type="ctrTitle"/>
          </p:nvPr>
        </p:nvSpPr>
        <p:spPr/>
        <p:txBody>
          <a:bodyPr/>
          <a:lstStyle/>
          <a:p>
            <a:r>
              <a:rPr lang="en-US" dirty="0">
                <a:solidFill>
                  <a:schemeClr val="bg2"/>
                </a:solidFill>
              </a:rPr>
              <a:t>God took him</a:t>
            </a:r>
          </a:p>
        </p:txBody>
      </p:sp>
      <p:sp>
        <p:nvSpPr>
          <p:cNvPr id="3" name="Subtitle 2">
            <a:extLst>
              <a:ext uri="{FF2B5EF4-FFF2-40B4-BE49-F238E27FC236}">
                <a16:creationId xmlns:a16="http://schemas.microsoft.com/office/drawing/2014/main" id="{48F72844-5E17-8000-04BB-82DA5A396FE7}"/>
              </a:ext>
            </a:extLst>
          </p:cNvPr>
          <p:cNvSpPr>
            <a:spLocks noGrp="1"/>
          </p:cNvSpPr>
          <p:nvPr>
            <p:ph type="subTitle" idx="1"/>
          </p:nvPr>
        </p:nvSpPr>
        <p:spPr/>
        <p:txBody>
          <a:bodyPr/>
          <a:lstStyle/>
          <a:p>
            <a:r>
              <a:rPr lang="en-US" dirty="0">
                <a:solidFill>
                  <a:schemeClr val="bg2"/>
                </a:solidFill>
              </a:rPr>
              <a:t>The Faith of Enoch</a:t>
            </a:r>
          </a:p>
          <a:p>
            <a:r>
              <a:rPr lang="en-US" dirty="0">
                <a:solidFill>
                  <a:schemeClr val="bg2"/>
                </a:solidFill>
              </a:rPr>
              <a:t>Hebrews 11:5</a:t>
            </a:r>
          </a:p>
        </p:txBody>
      </p:sp>
    </p:spTree>
    <p:extLst>
      <p:ext uri="{BB962C8B-B14F-4D97-AF65-F5344CB8AC3E}">
        <p14:creationId xmlns:p14="http://schemas.microsoft.com/office/powerpoint/2010/main" val="832038808"/>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2 – Enoch talked for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a:bodyPr>
          <a:lstStyle/>
          <a:p>
            <a:pPr marR="0" algn="l" rtl="0"/>
            <a:r>
              <a:rPr lang="en-US" sz="2400" b="0" i="0" u="none" strike="noStrike" baseline="0" dirty="0">
                <a:solidFill>
                  <a:schemeClr val="bg2"/>
                </a:solidFill>
                <a:latin typeface="Verdana" panose="020B0604030504040204" pitchFamily="34" charset="0"/>
              </a:rPr>
              <a:t>Enoch prophesied the Second Coming of Christ.</a:t>
            </a:r>
          </a:p>
          <a:p>
            <a:pPr marR="0" algn="l" rtl="0"/>
            <a:r>
              <a:rPr lang="en-US" sz="2400" dirty="0">
                <a:solidFill>
                  <a:schemeClr val="bg2"/>
                </a:solidFill>
                <a:latin typeface="Verdana" panose="020B0604030504040204" pitchFamily="34" charset="0"/>
              </a:rPr>
              <a:t>He also prophesied the judgment of the wicked.</a:t>
            </a:r>
          </a:p>
          <a:p>
            <a:pPr marR="0" algn="l" rtl="0"/>
            <a:endParaRPr lang="en-US" sz="2400" dirty="0">
              <a:solidFill>
                <a:schemeClr val="bg2"/>
              </a:solidFill>
              <a:latin typeface="Verdana" panose="020B0604030504040204" pitchFamily="34" charset="0"/>
            </a:endParaRPr>
          </a:p>
          <a:p>
            <a:pPr marR="0" algn="l" rtl="0"/>
            <a:r>
              <a:rPr lang="en-US" sz="2400" b="0" i="0" u="none" strike="noStrike" baseline="0" dirty="0">
                <a:solidFill>
                  <a:schemeClr val="bg2"/>
                </a:solidFill>
                <a:latin typeface="Verdana" panose="020B0604030504040204" pitchFamily="34" charset="0"/>
              </a:rPr>
              <a:t>(2Co 5:9)  Therefore we make it our aim, whether present or absent, to be well pleasing to Him.</a:t>
            </a:r>
          </a:p>
          <a:p>
            <a:pPr marR="0" algn="l" rtl="0"/>
            <a:r>
              <a:rPr lang="en-US" sz="2400" b="0" i="0" u="none" strike="noStrike" baseline="0" dirty="0">
                <a:solidFill>
                  <a:schemeClr val="bg2"/>
                </a:solidFill>
                <a:latin typeface="Verdana" panose="020B0604030504040204" pitchFamily="34" charset="0"/>
              </a:rPr>
              <a:t>(2Co 5:10)  For we must all appear before the judgment seat of Christ, that each one may receive the things </a:t>
            </a:r>
            <a:r>
              <a:rPr lang="en-US" sz="2400" b="0" i="1" u="none" strike="noStrike" baseline="0" dirty="0">
                <a:solidFill>
                  <a:schemeClr val="bg2"/>
                </a:solidFill>
                <a:latin typeface="Verdana" panose="020B0604030504040204" pitchFamily="34" charset="0"/>
              </a:rPr>
              <a:t>done</a:t>
            </a:r>
            <a:r>
              <a:rPr lang="en-US" sz="2400" b="0" i="0" u="none" strike="noStrike" baseline="0" dirty="0">
                <a:solidFill>
                  <a:schemeClr val="bg2"/>
                </a:solidFill>
                <a:latin typeface="Verdana" panose="020B0604030504040204" pitchFamily="34" charset="0"/>
              </a:rPr>
              <a:t> in the body, according to what he has done, whether good or bad.</a:t>
            </a:r>
          </a:p>
        </p:txBody>
      </p:sp>
    </p:spTree>
    <p:extLst>
      <p:ext uri="{BB962C8B-B14F-4D97-AF65-F5344CB8AC3E}">
        <p14:creationId xmlns:p14="http://schemas.microsoft.com/office/powerpoint/2010/main" val="3931716620"/>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3 – Enoch was taken home by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a:bodyPr>
          <a:lstStyle/>
          <a:p>
            <a:pPr marR="0" algn="l" rtl="0"/>
            <a:r>
              <a:rPr lang="en-US" sz="2800" b="0" i="0" u="none" strike="noStrike" baseline="0" dirty="0">
                <a:solidFill>
                  <a:schemeClr val="bg2"/>
                </a:solidFill>
                <a:latin typeface="Verdana" panose="020B0604030504040204" pitchFamily="34" charset="0"/>
              </a:rPr>
              <a:t>Hebrews 11:5 – “Translated” (KJV) = transfer from one place to another, to change</a:t>
            </a:r>
          </a:p>
          <a:p>
            <a:pPr marR="0" algn="l" rtl="0"/>
            <a:endParaRPr lang="en-US" sz="2800" b="0" i="0" u="none" strike="noStrike" baseline="0" dirty="0">
              <a:solidFill>
                <a:schemeClr val="bg2"/>
              </a:solidFill>
              <a:latin typeface="Verdana" panose="020B0604030504040204" pitchFamily="34" charset="0"/>
            </a:endParaRPr>
          </a:p>
          <a:p>
            <a:pPr marR="0" algn="l" rtl="0"/>
            <a:r>
              <a:rPr lang="en-US" sz="2800" dirty="0">
                <a:solidFill>
                  <a:schemeClr val="bg2"/>
                </a:solidFill>
                <a:latin typeface="Verdana" panose="020B0604030504040204" pitchFamily="34" charset="0"/>
              </a:rPr>
              <a:t>Others in Genesis 5</a:t>
            </a:r>
            <a:r>
              <a:rPr lang="en-US" sz="2800">
                <a:solidFill>
                  <a:schemeClr val="bg2"/>
                </a:solidFill>
                <a:latin typeface="Verdana" panose="020B0604030504040204" pitchFamily="34" charset="0"/>
              </a:rPr>
              <a:t>, it </a:t>
            </a:r>
            <a:r>
              <a:rPr lang="en-US" sz="2800" dirty="0">
                <a:solidFill>
                  <a:schemeClr val="bg2"/>
                </a:solidFill>
                <a:latin typeface="Verdana" panose="020B0604030504040204" pitchFamily="34" charset="0"/>
              </a:rPr>
              <a:t>says they died.</a:t>
            </a:r>
          </a:p>
          <a:p>
            <a:pPr marR="0" algn="l" rtl="0"/>
            <a:endParaRPr lang="en-US" sz="2800" dirty="0">
              <a:solidFill>
                <a:schemeClr val="bg2"/>
              </a:solidFill>
              <a:latin typeface="Verdana" panose="020B0604030504040204" pitchFamily="34" charset="0"/>
            </a:endParaRPr>
          </a:p>
          <a:p>
            <a:r>
              <a:rPr lang="en-US" sz="2800" b="0" i="0" u="none" strike="noStrike" baseline="0" dirty="0">
                <a:solidFill>
                  <a:schemeClr val="bg2"/>
                </a:solidFill>
                <a:latin typeface="Verdana" panose="020B0604030504040204" pitchFamily="34" charset="0"/>
              </a:rPr>
              <a:t>But with Enoch – (Gen 5:24)  And Enoch walked with God; and he </a:t>
            </a:r>
            <a:r>
              <a:rPr lang="en-US" sz="2800" b="0" i="1" u="none" strike="noStrike" baseline="0" dirty="0">
                <a:solidFill>
                  <a:schemeClr val="bg2"/>
                </a:solidFill>
                <a:latin typeface="Verdana" panose="020B0604030504040204" pitchFamily="34" charset="0"/>
              </a:rPr>
              <a:t>was</a:t>
            </a:r>
            <a:r>
              <a:rPr lang="en-US" sz="2800" b="0" i="0" u="none" strike="noStrike" baseline="0" dirty="0">
                <a:solidFill>
                  <a:schemeClr val="bg2"/>
                </a:solidFill>
                <a:latin typeface="Verdana" panose="020B0604030504040204" pitchFamily="34" charset="0"/>
              </a:rPr>
              <a:t> not, for God took him.</a:t>
            </a:r>
          </a:p>
          <a:p>
            <a:endParaRPr lang="en-US" sz="2400" b="0" i="0" u="none" strike="noStrike" baseline="0" dirty="0">
              <a:solidFill>
                <a:schemeClr val="bg2"/>
              </a:solidFill>
              <a:latin typeface="Verdana" panose="020B0604030504040204" pitchFamily="34" charset="0"/>
            </a:endParaRPr>
          </a:p>
          <a:p>
            <a:pPr marR="0" algn="l" rtl="0"/>
            <a:endParaRPr lang="en-US" sz="2400"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2437926085"/>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3 – Enoch was taken home by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lnSpcReduction="10000"/>
          </a:bodyPr>
          <a:lstStyle/>
          <a:p>
            <a:pPr marR="0" algn="l" rtl="0"/>
            <a:r>
              <a:rPr lang="en-US" sz="2800" b="0" i="0" u="none" strike="noStrike" baseline="0" dirty="0">
                <a:solidFill>
                  <a:schemeClr val="bg2"/>
                </a:solidFill>
                <a:latin typeface="Verdana" panose="020B0604030504040204" pitchFamily="34" charset="0"/>
              </a:rPr>
              <a:t>All of us will be transformed (changed).</a:t>
            </a:r>
          </a:p>
          <a:p>
            <a:pPr marR="0" algn="l" rtl="0"/>
            <a:r>
              <a:rPr lang="en-US" sz="2400" b="0" i="0" u="none" strike="noStrike" baseline="0" dirty="0">
                <a:solidFill>
                  <a:schemeClr val="bg2"/>
                </a:solidFill>
                <a:latin typeface="Verdana" panose="020B0604030504040204" pitchFamily="34" charset="0"/>
              </a:rPr>
              <a:t>(Romans 6:3)  Or do you not know that as many of us as were baptized into Christ Jesus were baptized into His death? (4)  Therefore we were buried with Him through baptism into death, that just as Christ was raised from the dead by the glory of the Father, even so we also should walk in newness of life. (5)  For if we have been united together in the likeness of His death, certainly we also shall be </a:t>
            </a:r>
            <a:r>
              <a:rPr lang="en-US" sz="2400" b="0" i="1" u="none" strike="noStrike" baseline="0" dirty="0">
                <a:solidFill>
                  <a:schemeClr val="bg2"/>
                </a:solidFill>
                <a:latin typeface="Verdana" panose="020B0604030504040204" pitchFamily="34" charset="0"/>
              </a:rPr>
              <a:t>in the likeness</a:t>
            </a:r>
            <a:r>
              <a:rPr lang="en-US" sz="2400" b="0" i="0" u="none" strike="noStrike" baseline="0" dirty="0">
                <a:solidFill>
                  <a:schemeClr val="bg2"/>
                </a:solidFill>
                <a:latin typeface="Verdana" panose="020B0604030504040204" pitchFamily="34" charset="0"/>
              </a:rPr>
              <a:t> of </a:t>
            </a:r>
            <a:r>
              <a:rPr lang="en-US" sz="2400" b="0" i="1" u="none" strike="noStrike" baseline="0" dirty="0">
                <a:solidFill>
                  <a:schemeClr val="bg2"/>
                </a:solidFill>
                <a:latin typeface="Verdana" panose="020B0604030504040204" pitchFamily="34" charset="0"/>
              </a:rPr>
              <a:t>His</a:t>
            </a:r>
            <a:r>
              <a:rPr lang="en-US" sz="2400" b="0" i="0" u="none" strike="noStrike" baseline="0" dirty="0">
                <a:solidFill>
                  <a:schemeClr val="bg2"/>
                </a:solidFill>
                <a:latin typeface="Verdana" panose="020B0604030504040204" pitchFamily="34" charset="0"/>
              </a:rPr>
              <a:t> resurrection, (6)  knowing this, that our old man was crucified with </a:t>
            </a:r>
            <a:r>
              <a:rPr lang="en-US" sz="2400" b="0" i="1" u="none" strike="noStrike" baseline="0" dirty="0">
                <a:solidFill>
                  <a:schemeClr val="bg2"/>
                </a:solidFill>
                <a:latin typeface="Verdana" panose="020B0604030504040204" pitchFamily="34" charset="0"/>
              </a:rPr>
              <a:t>Him,</a:t>
            </a:r>
            <a:r>
              <a:rPr lang="en-US" sz="2400" b="0" i="0" u="none" strike="noStrike" baseline="0" dirty="0">
                <a:solidFill>
                  <a:schemeClr val="bg2"/>
                </a:solidFill>
                <a:latin typeface="Verdana" panose="020B0604030504040204" pitchFamily="34" charset="0"/>
              </a:rPr>
              <a:t> that the body of sin might be done away with, that we should no longer be slaves of sin. (7)  For he who has died has been freed from sin.</a:t>
            </a:r>
          </a:p>
          <a:p>
            <a:pPr marR="0" algn="l" rtl="0"/>
            <a:endParaRPr lang="en-US" sz="2800" b="0" i="0" u="none" strike="noStrike" baseline="0" dirty="0">
              <a:solidFill>
                <a:schemeClr val="bg2"/>
              </a:solidFill>
              <a:latin typeface="Verdana" panose="020B0604030504040204" pitchFamily="34" charset="0"/>
            </a:endParaRPr>
          </a:p>
          <a:p>
            <a:endParaRPr lang="en-US" sz="2400" b="0" i="0" u="none" strike="noStrike" baseline="0" dirty="0">
              <a:solidFill>
                <a:schemeClr val="bg2"/>
              </a:solidFill>
              <a:latin typeface="Verdana" panose="020B0604030504040204" pitchFamily="34" charset="0"/>
            </a:endParaRPr>
          </a:p>
          <a:p>
            <a:pPr marR="0" algn="l" rtl="0"/>
            <a:endParaRPr lang="en-US" sz="2400"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1147878471"/>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3 – Enoch was taken home by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a:bodyPr>
          <a:lstStyle/>
          <a:p>
            <a:pPr marR="0" algn="l" rtl="0"/>
            <a:r>
              <a:rPr lang="en-US" sz="2800" b="0" i="0" u="none" strike="noStrike" baseline="0" dirty="0">
                <a:solidFill>
                  <a:schemeClr val="bg2"/>
                </a:solidFill>
                <a:latin typeface="Verdana" panose="020B0604030504040204" pitchFamily="34" charset="0"/>
              </a:rPr>
              <a:t>All of us will be transformed (changed).</a:t>
            </a:r>
          </a:p>
          <a:p>
            <a:pPr marR="0" algn="l" rtl="0"/>
            <a:endParaRPr lang="en-US" sz="2800" b="0" i="0" u="none" strike="noStrike" baseline="0" dirty="0">
              <a:solidFill>
                <a:schemeClr val="bg2"/>
              </a:solidFill>
              <a:latin typeface="Verdana" panose="020B0604030504040204" pitchFamily="34" charset="0"/>
            </a:endParaRPr>
          </a:p>
          <a:p>
            <a:pPr marR="0" algn="l" rtl="0"/>
            <a:r>
              <a:rPr lang="en-US" sz="2800" b="0" i="0" u="none" strike="noStrike" baseline="0" dirty="0">
                <a:solidFill>
                  <a:schemeClr val="bg2"/>
                </a:solidFill>
                <a:latin typeface="Verdana" panose="020B0604030504040204" pitchFamily="34" charset="0"/>
              </a:rPr>
              <a:t>(Col 1:13)  He has delivered us from the power of darkness and conveyed </a:t>
            </a:r>
            <a:r>
              <a:rPr lang="en-US" sz="2800" b="0" i="1" u="none" strike="noStrike" baseline="0" dirty="0">
                <a:solidFill>
                  <a:schemeClr val="bg2"/>
                </a:solidFill>
                <a:latin typeface="Verdana" panose="020B0604030504040204" pitchFamily="34" charset="0"/>
              </a:rPr>
              <a:t>us</a:t>
            </a:r>
            <a:r>
              <a:rPr lang="en-US" sz="2800" b="0" i="0" u="none" strike="noStrike" baseline="0" dirty="0">
                <a:solidFill>
                  <a:schemeClr val="bg2"/>
                </a:solidFill>
                <a:latin typeface="Verdana" panose="020B0604030504040204" pitchFamily="34" charset="0"/>
              </a:rPr>
              <a:t> into the kingdom of the Son of His love,</a:t>
            </a:r>
          </a:p>
          <a:p>
            <a:pPr marR="0" algn="l" rtl="0"/>
            <a:r>
              <a:rPr lang="en-US" sz="2800" b="0" i="0" u="none" strike="noStrike" baseline="0" dirty="0">
                <a:solidFill>
                  <a:schemeClr val="bg2"/>
                </a:solidFill>
                <a:latin typeface="Verdana" panose="020B0604030504040204" pitchFamily="34" charset="0"/>
              </a:rPr>
              <a:t>(Col 1:14)  in whom we have redemption through His blood, the forgiveness of sins.</a:t>
            </a:r>
          </a:p>
          <a:p>
            <a:endParaRPr lang="en-US" sz="2400" b="0" i="0" u="none" strike="noStrike" baseline="0" dirty="0">
              <a:solidFill>
                <a:schemeClr val="bg2"/>
              </a:solidFill>
              <a:latin typeface="Verdana" panose="020B0604030504040204" pitchFamily="34" charset="0"/>
            </a:endParaRPr>
          </a:p>
          <a:p>
            <a:pPr marR="0" algn="l" rtl="0"/>
            <a:endParaRPr lang="en-US" sz="2400"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967868766"/>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3 – Enoch was taken home by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a:bodyPr>
          <a:lstStyle/>
          <a:p>
            <a:pPr marR="0" algn="l" rtl="0"/>
            <a:r>
              <a:rPr lang="en-US" sz="2800" b="0" i="0" u="none" strike="noStrike" baseline="0" dirty="0">
                <a:solidFill>
                  <a:schemeClr val="bg2"/>
                </a:solidFill>
                <a:latin typeface="Verdana" panose="020B0604030504040204" pitchFamily="34" charset="0"/>
              </a:rPr>
              <a:t>All of us will be transformed (changed).</a:t>
            </a:r>
          </a:p>
          <a:p>
            <a:pPr marR="0" algn="l" rtl="0"/>
            <a:r>
              <a:rPr lang="en-US" sz="2800" b="0" i="0" u="none" strike="noStrike" baseline="0" dirty="0">
                <a:solidFill>
                  <a:schemeClr val="bg2"/>
                </a:solidFill>
                <a:latin typeface="Verdana" panose="020B0604030504040204" pitchFamily="34" charset="0"/>
              </a:rPr>
              <a:t>(1Co 15:42)  So also </a:t>
            </a:r>
            <a:r>
              <a:rPr lang="en-US" sz="2800" b="0" i="1" u="none" strike="noStrike" baseline="0" dirty="0">
                <a:solidFill>
                  <a:schemeClr val="bg2"/>
                </a:solidFill>
                <a:latin typeface="Verdana" panose="020B0604030504040204" pitchFamily="34" charset="0"/>
              </a:rPr>
              <a:t>is</a:t>
            </a:r>
            <a:r>
              <a:rPr lang="en-US" sz="2800" b="0" i="0" u="none" strike="noStrike" baseline="0" dirty="0">
                <a:solidFill>
                  <a:schemeClr val="bg2"/>
                </a:solidFill>
                <a:latin typeface="Verdana" panose="020B0604030504040204" pitchFamily="34" charset="0"/>
              </a:rPr>
              <a:t> the resurrection of the dead. </a:t>
            </a:r>
            <a:r>
              <a:rPr lang="en-US" sz="2800" b="0" i="1" u="none" strike="noStrike" baseline="0" dirty="0">
                <a:solidFill>
                  <a:schemeClr val="bg2"/>
                </a:solidFill>
                <a:latin typeface="Verdana" panose="020B0604030504040204" pitchFamily="34" charset="0"/>
              </a:rPr>
              <a:t>The body</a:t>
            </a:r>
            <a:r>
              <a:rPr lang="en-US" sz="2800" b="0" i="0" u="none" strike="noStrike" baseline="0" dirty="0">
                <a:solidFill>
                  <a:schemeClr val="bg2"/>
                </a:solidFill>
                <a:latin typeface="Verdana" panose="020B0604030504040204" pitchFamily="34" charset="0"/>
              </a:rPr>
              <a:t> is sown in corruption, it is raised in incorruption.</a:t>
            </a:r>
          </a:p>
          <a:p>
            <a:pPr marR="0" algn="l" rtl="0"/>
            <a:r>
              <a:rPr lang="en-US" sz="2800" b="0" i="0" u="none" strike="noStrike" baseline="0" dirty="0">
                <a:solidFill>
                  <a:schemeClr val="bg2"/>
                </a:solidFill>
                <a:latin typeface="Verdana" panose="020B0604030504040204" pitchFamily="34" charset="0"/>
              </a:rPr>
              <a:t>(1Co 15:43)  It is sown in dishonor, it is raised in glory. It is sown in weakness, it is raised in power.</a:t>
            </a:r>
          </a:p>
          <a:p>
            <a:pPr marR="0" algn="l" rtl="0"/>
            <a:r>
              <a:rPr lang="en-US" sz="2800" b="0" i="0" u="none" strike="noStrike" baseline="0" dirty="0">
                <a:solidFill>
                  <a:schemeClr val="bg2"/>
                </a:solidFill>
                <a:latin typeface="Verdana" panose="020B0604030504040204" pitchFamily="34" charset="0"/>
              </a:rPr>
              <a:t>(1Co 15:44)  It is sown a natural body, it is raised a spiritual body. There is a natural body, and there is a spiritual body.</a:t>
            </a:r>
          </a:p>
          <a:p>
            <a:pPr marR="0" algn="l" rtl="0"/>
            <a:endParaRPr lang="en-US" sz="2400"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3486663910"/>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3 – Enoch was taken home by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lnSpcReduction="10000"/>
          </a:bodyPr>
          <a:lstStyle/>
          <a:p>
            <a:pPr marR="0" algn="l" rtl="0"/>
            <a:r>
              <a:rPr lang="en-US" sz="2800" b="0" i="0" u="none" strike="noStrike" baseline="0" dirty="0">
                <a:solidFill>
                  <a:schemeClr val="bg2"/>
                </a:solidFill>
                <a:latin typeface="Verdana" panose="020B0604030504040204" pitchFamily="34" charset="0"/>
              </a:rPr>
              <a:t>All of us will be transformed (changed).</a:t>
            </a:r>
          </a:p>
          <a:p>
            <a:pPr marR="0" algn="l" rtl="0"/>
            <a:r>
              <a:rPr lang="en-US" sz="2800" b="0" i="0" u="none" strike="noStrike" baseline="0" dirty="0">
                <a:solidFill>
                  <a:schemeClr val="bg2"/>
                </a:solidFill>
                <a:latin typeface="Verdana" panose="020B0604030504040204" pitchFamily="34" charset="0"/>
              </a:rPr>
              <a:t>(1Co 15:50)  Now this I say, brethren, that flesh and blood cannot inherit the kingdom of God; nor does corruption inherit incorruption.</a:t>
            </a:r>
          </a:p>
          <a:p>
            <a:pPr marR="0" algn="l" rtl="0"/>
            <a:r>
              <a:rPr lang="en-US" sz="2800" b="0" i="0" u="none" strike="noStrike" baseline="0" dirty="0">
                <a:solidFill>
                  <a:schemeClr val="bg2"/>
                </a:solidFill>
                <a:latin typeface="Verdana" panose="020B0604030504040204" pitchFamily="34" charset="0"/>
              </a:rPr>
              <a:t>(1Co 15:51)  Behold, I tell you a mystery: We shall not all sleep, but </a:t>
            </a:r>
            <a:r>
              <a:rPr lang="en-US" sz="2800" b="0" i="0" u="sng" strike="noStrike" baseline="0" dirty="0">
                <a:solidFill>
                  <a:schemeClr val="bg2"/>
                </a:solidFill>
                <a:latin typeface="Verdana" panose="020B0604030504040204" pitchFamily="34" charset="0"/>
              </a:rPr>
              <a:t>we shall all be changed</a:t>
            </a:r>
            <a:r>
              <a:rPr lang="en-US" sz="2800" b="0" i="0" u="none" strike="noStrike" baseline="0" dirty="0">
                <a:solidFill>
                  <a:schemeClr val="bg2"/>
                </a:solidFill>
                <a:latin typeface="Verdana" panose="020B0604030504040204" pitchFamily="34" charset="0"/>
              </a:rPr>
              <a:t>—</a:t>
            </a:r>
          </a:p>
          <a:p>
            <a:pPr marR="0" algn="l" rtl="0"/>
            <a:r>
              <a:rPr lang="en-US" sz="2800" b="0" i="0" u="none" strike="noStrike" baseline="0" dirty="0">
                <a:solidFill>
                  <a:schemeClr val="bg2"/>
                </a:solidFill>
                <a:latin typeface="Verdana" panose="020B0604030504040204" pitchFamily="34" charset="0"/>
              </a:rPr>
              <a:t>(1Co 15:52)  in a moment, in the twinkling of an eye, at the last trumpet. For the trumpet will sound, and the dead will be raised incorruptible, and </a:t>
            </a:r>
            <a:r>
              <a:rPr lang="en-US" sz="2800" b="0" i="0" u="sng" strike="noStrike" baseline="0" dirty="0">
                <a:solidFill>
                  <a:schemeClr val="bg2"/>
                </a:solidFill>
                <a:latin typeface="Verdana" panose="020B0604030504040204" pitchFamily="34" charset="0"/>
              </a:rPr>
              <a:t>we shall be changed</a:t>
            </a:r>
            <a:r>
              <a:rPr lang="en-US" sz="2800" b="0" i="0" u="none" strike="noStrike" baseline="0" dirty="0">
                <a:solidFill>
                  <a:schemeClr val="bg2"/>
                </a:solidFill>
                <a:latin typeface="Verdana" panose="020B0604030504040204" pitchFamily="34" charset="0"/>
              </a:rPr>
              <a:t>.</a:t>
            </a:r>
          </a:p>
        </p:txBody>
      </p:sp>
    </p:spTree>
    <p:extLst>
      <p:ext uri="{BB962C8B-B14F-4D97-AF65-F5344CB8AC3E}">
        <p14:creationId xmlns:p14="http://schemas.microsoft.com/office/powerpoint/2010/main" val="279464272"/>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63F6-946C-8C4A-A968-BD7A3F82E9D7}"/>
              </a:ext>
            </a:extLst>
          </p:cNvPr>
          <p:cNvSpPr>
            <a:spLocks noGrp="1"/>
          </p:cNvSpPr>
          <p:nvPr>
            <p:ph type="title"/>
          </p:nvPr>
        </p:nvSpPr>
        <p:spPr/>
        <p:txBody>
          <a:bodyPr/>
          <a:lstStyle/>
          <a:p>
            <a:r>
              <a:rPr lang="en-US" dirty="0">
                <a:solidFill>
                  <a:schemeClr val="bg2"/>
                </a:solidFill>
              </a:rPr>
              <a:t>Enoch was a man of faith</a:t>
            </a:r>
          </a:p>
        </p:txBody>
      </p:sp>
      <p:sp>
        <p:nvSpPr>
          <p:cNvPr id="3" name="Content Placeholder 2">
            <a:extLst>
              <a:ext uri="{FF2B5EF4-FFF2-40B4-BE49-F238E27FC236}">
                <a16:creationId xmlns:a16="http://schemas.microsoft.com/office/drawing/2014/main" id="{C2967A22-8B80-CDE0-8E34-5CFF27C54BFD}"/>
              </a:ext>
            </a:extLst>
          </p:cNvPr>
          <p:cNvSpPr>
            <a:spLocks noGrp="1"/>
          </p:cNvSpPr>
          <p:nvPr>
            <p:ph idx="1"/>
          </p:nvPr>
        </p:nvSpPr>
        <p:spPr/>
        <p:txBody>
          <a:bodyPr>
            <a:normAutofit/>
          </a:bodyPr>
          <a:lstStyle/>
          <a:p>
            <a:pPr algn="ctr"/>
            <a:r>
              <a:rPr lang="en-US" sz="3600" dirty="0">
                <a:solidFill>
                  <a:schemeClr val="bg2"/>
                </a:solidFill>
                <a:latin typeface="Verdana" panose="020B0604030504040204" pitchFamily="34" charset="0"/>
                <a:ea typeface="Verdana" panose="020B0604030504040204" pitchFamily="34" charset="0"/>
              </a:rPr>
              <a:t>Enoch walked with God.</a:t>
            </a:r>
          </a:p>
          <a:p>
            <a:pPr algn="ctr"/>
            <a:endParaRPr lang="en-US" sz="3600" dirty="0">
              <a:solidFill>
                <a:schemeClr val="bg2"/>
              </a:solidFill>
              <a:latin typeface="Verdana" panose="020B0604030504040204" pitchFamily="34" charset="0"/>
              <a:ea typeface="Verdana" panose="020B0604030504040204" pitchFamily="34" charset="0"/>
            </a:endParaRPr>
          </a:p>
          <a:p>
            <a:pPr algn="ctr"/>
            <a:r>
              <a:rPr lang="en-US" sz="3600" dirty="0">
                <a:solidFill>
                  <a:schemeClr val="bg2"/>
                </a:solidFill>
                <a:latin typeface="Verdana" panose="020B0604030504040204" pitchFamily="34" charset="0"/>
                <a:ea typeface="Verdana" panose="020B0604030504040204" pitchFamily="34" charset="0"/>
              </a:rPr>
              <a:t>Enoch talked for God.</a:t>
            </a:r>
          </a:p>
          <a:p>
            <a:pPr algn="ctr"/>
            <a:endParaRPr lang="en-US" sz="3600" dirty="0">
              <a:solidFill>
                <a:schemeClr val="bg2"/>
              </a:solidFill>
              <a:latin typeface="Verdana" panose="020B0604030504040204" pitchFamily="34" charset="0"/>
              <a:ea typeface="Verdana" panose="020B0604030504040204" pitchFamily="34" charset="0"/>
            </a:endParaRPr>
          </a:p>
          <a:p>
            <a:pPr algn="ctr"/>
            <a:r>
              <a:rPr lang="en-US" sz="3600" dirty="0">
                <a:solidFill>
                  <a:schemeClr val="bg2"/>
                </a:solidFill>
                <a:latin typeface="Verdana" panose="020B0604030504040204" pitchFamily="34" charset="0"/>
                <a:ea typeface="Verdana" panose="020B0604030504040204" pitchFamily="34" charset="0"/>
              </a:rPr>
              <a:t>Enoch was taken home by God.</a:t>
            </a:r>
          </a:p>
        </p:txBody>
      </p:sp>
    </p:spTree>
    <p:extLst>
      <p:ext uri="{BB962C8B-B14F-4D97-AF65-F5344CB8AC3E}">
        <p14:creationId xmlns:p14="http://schemas.microsoft.com/office/powerpoint/2010/main" val="2075439137"/>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2A68F-D666-77CF-6014-1112BC343CEC}"/>
              </a:ext>
            </a:extLst>
          </p:cNvPr>
          <p:cNvSpPr>
            <a:spLocks noGrp="1"/>
          </p:cNvSpPr>
          <p:nvPr>
            <p:ph type="title"/>
          </p:nvPr>
        </p:nvSpPr>
        <p:spPr/>
        <p:txBody>
          <a:bodyPr/>
          <a:lstStyle/>
          <a:p>
            <a:r>
              <a:rPr lang="en-US" dirty="0">
                <a:solidFill>
                  <a:schemeClr val="bg2"/>
                </a:solidFill>
              </a:rPr>
              <a:t>Series on People of FAITH</a:t>
            </a:r>
          </a:p>
        </p:txBody>
      </p:sp>
      <p:sp>
        <p:nvSpPr>
          <p:cNvPr id="3" name="Content Placeholder 2">
            <a:extLst>
              <a:ext uri="{FF2B5EF4-FFF2-40B4-BE49-F238E27FC236}">
                <a16:creationId xmlns:a16="http://schemas.microsoft.com/office/drawing/2014/main" id="{B77093CA-5A73-A904-8600-C73CD53A9191}"/>
              </a:ext>
            </a:extLst>
          </p:cNvPr>
          <p:cNvSpPr>
            <a:spLocks noGrp="1"/>
          </p:cNvSpPr>
          <p:nvPr>
            <p:ph idx="1"/>
          </p:nvPr>
        </p:nvSpPr>
        <p:spPr/>
        <p:txBody>
          <a:bodyPr>
            <a:normAutofit/>
          </a:bodyPr>
          <a:lstStyle/>
          <a:p>
            <a:r>
              <a:rPr lang="en-US" sz="2400" dirty="0">
                <a:solidFill>
                  <a:schemeClr val="bg2"/>
                </a:solidFill>
                <a:latin typeface="Verdana" panose="020B0604030504040204" pitchFamily="34" charset="0"/>
                <a:ea typeface="Verdana" panose="020B0604030504040204" pitchFamily="34" charset="0"/>
              </a:rPr>
              <a:t>I have planned some lessons on people of faith.</a:t>
            </a:r>
          </a:p>
          <a:p>
            <a:endParaRPr lang="en-US" sz="2400" dirty="0">
              <a:solidFill>
                <a:schemeClr val="bg2"/>
              </a:solidFill>
              <a:latin typeface="Verdana" panose="020B0604030504040204" pitchFamily="34" charset="0"/>
              <a:ea typeface="Verdana" panose="020B0604030504040204" pitchFamily="34" charset="0"/>
            </a:endParaRPr>
          </a:p>
          <a:p>
            <a:r>
              <a:rPr lang="en-US" sz="2400" dirty="0">
                <a:solidFill>
                  <a:schemeClr val="bg2"/>
                </a:solidFill>
                <a:latin typeface="Verdana" panose="020B0604030504040204" pitchFamily="34" charset="0"/>
                <a:ea typeface="Verdana" panose="020B0604030504040204" pitchFamily="34" charset="0"/>
              </a:rPr>
              <a:t>These will be preached over the next 3 months.</a:t>
            </a:r>
          </a:p>
          <a:p>
            <a:endParaRPr lang="en-US" sz="2400" dirty="0">
              <a:solidFill>
                <a:schemeClr val="bg2"/>
              </a:solidFill>
              <a:latin typeface="Verdana" panose="020B0604030504040204" pitchFamily="34" charset="0"/>
              <a:ea typeface="Verdana" panose="020B0604030504040204" pitchFamily="34" charset="0"/>
            </a:endParaRPr>
          </a:p>
          <a:p>
            <a:r>
              <a:rPr lang="en-US" sz="2400" dirty="0">
                <a:solidFill>
                  <a:schemeClr val="bg2"/>
                </a:solidFill>
                <a:latin typeface="Verdana" panose="020B0604030504040204" pitchFamily="34" charset="0"/>
                <a:ea typeface="Verdana" panose="020B0604030504040204" pitchFamily="34" charset="0"/>
              </a:rPr>
              <a:t>They are not just a study of their life.</a:t>
            </a:r>
          </a:p>
          <a:p>
            <a:endParaRPr lang="en-US" sz="2400" dirty="0">
              <a:solidFill>
                <a:schemeClr val="bg2"/>
              </a:solidFill>
              <a:latin typeface="Verdana" panose="020B0604030504040204" pitchFamily="34" charset="0"/>
              <a:ea typeface="Verdana" panose="020B0604030504040204" pitchFamily="34" charset="0"/>
            </a:endParaRPr>
          </a:p>
          <a:p>
            <a:r>
              <a:rPr lang="en-US" sz="2400" dirty="0">
                <a:solidFill>
                  <a:schemeClr val="bg2"/>
                </a:solidFill>
                <a:latin typeface="Verdana" panose="020B0604030504040204" pitchFamily="34" charset="0"/>
                <a:ea typeface="Verdana" panose="020B0604030504040204" pitchFamily="34" charset="0"/>
              </a:rPr>
              <a:t>We need to understand their faith.</a:t>
            </a:r>
          </a:p>
        </p:txBody>
      </p:sp>
    </p:spTree>
    <p:extLst>
      <p:ext uri="{BB962C8B-B14F-4D97-AF65-F5344CB8AC3E}">
        <p14:creationId xmlns:p14="http://schemas.microsoft.com/office/powerpoint/2010/main" val="3065824271"/>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p:txBody>
          <a:bodyPr/>
          <a:lstStyle/>
          <a:p>
            <a:r>
              <a:rPr lang="en-US" dirty="0">
                <a:solidFill>
                  <a:schemeClr val="bg2"/>
                </a:solidFill>
              </a:rPr>
              <a:t>Enoch was a man of FAITH</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p:txBody>
          <a:bodyPr>
            <a:normAutofit/>
          </a:bodyPr>
          <a:lstStyle/>
          <a:p>
            <a:r>
              <a:rPr lang="en-US" sz="3600" i="0" u="none" strike="noStrike" baseline="0" dirty="0">
                <a:solidFill>
                  <a:schemeClr val="bg2"/>
                </a:solidFill>
                <a:latin typeface="Verdana" panose="020B0604030504040204" pitchFamily="34" charset="0"/>
              </a:rPr>
              <a:t>(Hebrews 11:5)  By faith Enoch was taken away so that he did not see death, "AND WAS NOT FOUND, BECAUSE GOD HAD TAKEN HIM"; for before he was taken he had this testimony, that he pleased God.</a:t>
            </a:r>
          </a:p>
          <a:p>
            <a:endParaRPr lang="en-US" sz="3200" b="1" dirty="0">
              <a:solidFill>
                <a:schemeClr val="bg2"/>
              </a:solidFill>
            </a:endParaRPr>
          </a:p>
        </p:txBody>
      </p:sp>
    </p:spTree>
    <p:extLst>
      <p:ext uri="{BB962C8B-B14F-4D97-AF65-F5344CB8AC3E}">
        <p14:creationId xmlns:p14="http://schemas.microsoft.com/office/powerpoint/2010/main" val="4081364974"/>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p:txBody>
          <a:bodyPr/>
          <a:lstStyle/>
          <a:p>
            <a:r>
              <a:rPr lang="en-US" dirty="0">
                <a:solidFill>
                  <a:schemeClr val="bg2"/>
                </a:solidFill>
              </a:rPr>
              <a:t>1 – Enoch walked with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p:txBody>
          <a:bodyPr>
            <a:normAutofit/>
          </a:bodyPr>
          <a:lstStyle/>
          <a:p>
            <a:pPr marR="0" algn="l" rtl="0"/>
            <a:r>
              <a:rPr lang="en-US" sz="2400" i="0" u="none" strike="noStrike" baseline="0" dirty="0">
                <a:solidFill>
                  <a:schemeClr val="bg2"/>
                </a:solidFill>
                <a:latin typeface="Verdana" panose="020B0604030504040204" pitchFamily="34" charset="0"/>
              </a:rPr>
              <a:t>(Gen 5:21)  Enoch lived sixty-five years, and begot Methuselah.</a:t>
            </a:r>
          </a:p>
          <a:p>
            <a:pPr marR="0" algn="l" rtl="0"/>
            <a:r>
              <a:rPr lang="en-US" sz="2400" i="0" u="none" strike="noStrike" baseline="0" dirty="0">
                <a:solidFill>
                  <a:schemeClr val="bg2"/>
                </a:solidFill>
                <a:latin typeface="Verdana" panose="020B0604030504040204" pitchFamily="34" charset="0"/>
              </a:rPr>
              <a:t>(Gen 5:22)  After he begot Methuselah, </a:t>
            </a:r>
            <a:r>
              <a:rPr lang="en-US" sz="2400" i="0" u="sng" strike="noStrike" baseline="0" dirty="0">
                <a:solidFill>
                  <a:schemeClr val="bg2"/>
                </a:solidFill>
                <a:latin typeface="Verdana" panose="020B0604030504040204" pitchFamily="34" charset="0"/>
              </a:rPr>
              <a:t>Enoch walked with God </a:t>
            </a:r>
            <a:r>
              <a:rPr lang="en-US" sz="2400" i="0" u="none" strike="noStrike" baseline="0" dirty="0">
                <a:solidFill>
                  <a:schemeClr val="bg2"/>
                </a:solidFill>
                <a:latin typeface="Verdana" panose="020B0604030504040204" pitchFamily="34" charset="0"/>
              </a:rPr>
              <a:t>three hundred years, and had sons and daughters.</a:t>
            </a:r>
          </a:p>
          <a:p>
            <a:pPr marR="0" algn="l" rtl="0"/>
            <a:r>
              <a:rPr lang="en-US" sz="2400" i="0" u="none" strike="noStrike" baseline="0" dirty="0">
                <a:solidFill>
                  <a:schemeClr val="bg2"/>
                </a:solidFill>
                <a:latin typeface="Verdana" panose="020B0604030504040204" pitchFamily="34" charset="0"/>
              </a:rPr>
              <a:t>In the genealogy of Adam to Christ.</a:t>
            </a:r>
          </a:p>
          <a:p>
            <a:pPr marR="0" algn="l" rtl="0"/>
            <a:r>
              <a:rPr lang="en-US" sz="2400" dirty="0">
                <a:solidFill>
                  <a:schemeClr val="bg2"/>
                </a:solidFill>
                <a:latin typeface="Verdana" panose="020B0604030504040204" pitchFamily="34" charset="0"/>
              </a:rPr>
              <a:t>In most – “they lived”</a:t>
            </a:r>
          </a:p>
          <a:p>
            <a:pPr marR="0" algn="l" rtl="0"/>
            <a:r>
              <a:rPr lang="en-US" sz="2400" i="0" u="none" strike="noStrike" baseline="0" dirty="0">
                <a:solidFill>
                  <a:schemeClr val="bg2"/>
                </a:solidFill>
                <a:latin typeface="Verdana" panose="020B0604030504040204" pitchFamily="34" charset="0"/>
              </a:rPr>
              <a:t>With Enoch – </a:t>
            </a:r>
            <a:r>
              <a:rPr lang="en-US" sz="2400" dirty="0">
                <a:solidFill>
                  <a:schemeClr val="bg2"/>
                </a:solidFill>
                <a:latin typeface="Verdana" panose="020B0604030504040204" pitchFamily="34" charset="0"/>
              </a:rPr>
              <a:t>“Enoch walked with God.”</a:t>
            </a:r>
            <a:endParaRPr lang="en-US" sz="240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1563891705"/>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p:txBody>
          <a:bodyPr/>
          <a:lstStyle/>
          <a:p>
            <a:r>
              <a:rPr lang="en-US" dirty="0">
                <a:solidFill>
                  <a:schemeClr val="bg2"/>
                </a:solidFill>
              </a:rPr>
              <a:t>1 </a:t>
            </a:r>
            <a:r>
              <a:rPr lang="en-US">
                <a:solidFill>
                  <a:schemeClr val="bg2"/>
                </a:solidFill>
              </a:rPr>
              <a:t>– Enoch </a:t>
            </a:r>
            <a:r>
              <a:rPr lang="en-US" dirty="0">
                <a:solidFill>
                  <a:schemeClr val="bg2"/>
                </a:solidFill>
              </a:rPr>
              <a:t>walked with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1798983"/>
            <a:ext cx="9601200" cy="4760843"/>
          </a:xfrm>
        </p:spPr>
        <p:txBody>
          <a:bodyPr>
            <a:normAutofit/>
          </a:bodyPr>
          <a:lstStyle/>
          <a:p>
            <a:pPr marR="0" algn="l" rtl="0"/>
            <a:r>
              <a:rPr lang="en-US" sz="2400" b="0" i="0" u="none" strike="noStrike" baseline="0" dirty="0">
                <a:solidFill>
                  <a:schemeClr val="bg2"/>
                </a:solidFill>
                <a:latin typeface="Verdana" panose="020B0604030504040204" pitchFamily="34" charset="0"/>
              </a:rPr>
              <a:t>(1John 1:3-7)  that which we have seen and heard we declare to you, that you also may have fellowship with us; and truly </a:t>
            </a:r>
            <a:r>
              <a:rPr lang="en-US" sz="2400" b="1" i="0" u="sng" strike="noStrike" baseline="0" dirty="0">
                <a:solidFill>
                  <a:schemeClr val="bg2"/>
                </a:solidFill>
                <a:latin typeface="Verdana" panose="020B0604030504040204" pitchFamily="34" charset="0"/>
              </a:rPr>
              <a:t>our fellowship </a:t>
            </a:r>
            <a:r>
              <a:rPr lang="en-US" sz="2400" b="1" i="1" u="sng" strike="noStrike" baseline="0" dirty="0">
                <a:solidFill>
                  <a:schemeClr val="bg2"/>
                </a:solidFill>
                <a:latin typeface="Verdana" panose="020B0604030504040204" pitchFamily="34" charset="0"/>
              </a:rPr>
              <a:t>is</a:t>
            </a:r>
            <a:r>
              <a:rPr lang="en-US" sz="2400" b="1" i="0" u="sng" strike="noStrike" baseline="0" dirty="0">
                <a:solidFill>
                  <a:schemeClr val="bg2"/>
                </a:solidFill>
                <a:latin typeface="Verdana" panose="020B0604030504040204" pitchFamily="34" charset="0"/>
              </a:rPr>
              <a:t> with the Father and with His Son Jesus Christ</a:t>
            </a:r>
            <a:r>
              <a:rPr lang="en-US" sz="2400" b="0" i="0" u="none" strike="noStrike" baseline="0" dirty="0">
                <a:solidFill>
                  <a:schemeClr val="bg2"/>
                </a:solidFill>
                <a:latin typeface="Verdana" panose="020B0604030504040204" pitchFamily="34" charset="0"/>
              </a:rPr>
              <a:t>. (4)  And these things we write to you that your joy may be full. (5)  This is the message which we have heard from Him and declare to you, that God is light and in Him is no darkness at all. (6)  If we say that we have fellowship with Him, and walk in darkness, we lie and do not practice the truth. (7)  But if we walk in the light as He is in the light, we have fellowship with one another, and the blood of Jesus Christ His Son cleanses us from all sin.</a:t>
            </a:r>
          </a:p>
        </p:txBody>
      </p:sp>
    </p:spTree>
    <p:extLst>
      <p:ext uri="{BB962C8B-B14F-4D97-AF65-F5344CB8AC3E}">
        <p14:creationId xmlns:p14="http://schemas.microsoft.com/office/powerpoint/2010/main" val="1558679231"/>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p:txBody>
          <a:bodyPr/>
          <a:lstStyle/>
          <a:p>
            <a:r>
              <a:rPr lang="en-US" dirty="0">
                <a:solidFill>
                  <a:schemeClr val="bg2"/>
                </a:solidFill>
              </a:rPr>
              <a:t>1 </a:t>
            </a:r>
            <a:r>
              <a:rPr lang="en-US">
                <a:solidFill>
                  <a:schemeClr val="bg2"/>
                </a:solidFill>
              </a:rPr>
              <a:t>– Enoch </a:t>
            </a:r>
            <a:r>
              <a:rPr lang="en-US" dirty="0">
                <a:solidFill>
                  <a:schemeClr val="bg2"/>
                </a:solidFill>
              </a:rPr>
              <a:t>walked with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1798983"/>
            <a:ext cx="9601200" cy="4760843"/>
          </a:xfrm>
        </p:spPr>
        <p:txBody>
          <a:bodyPr>
            <a:normAutofit/>
          </a:bodyPr>
          <a:lstStyle/>
          <a:p>
            <a:pPr marR="0" algn="l" rtl="0"/>
            <a:r>
              <a:rPr lang="en-US" sz="2800" dirty="0">
                <a:solidFill>
                  <a:schemeClr val="bg2"/>
                </a:solidFill>
                <a:latin typeface="Verdana" panose="020B0604030504040204" pitchFamily="34" charset="0"/>
              </a:rPr>
              <a:t>The phrase – “He pleased God” is important</a:t>
            </a:r>
            <a:br>
              <a:rPr lang="en-US" sz="2800" dirty="0">
                <a:solidFill>
                  <a:schemeClr val="bg2"/>
                </a:solidFill>
                <a:latin typeface="Verdana" panose="020B0604030504040204" pitchFamily="34" charset="0"/>
              </a:rPr>
            </a:br>
            <a:endParaRPr lang="en-US" sz="2800" dirty="0">
              <a:solidFill>
                <a:schemeClr val="bg2"/>
              </a:solidFill>
              <a:latin typeface="Verdana" panose="020B0604030504040204" pitchFamily="34" charset="0"/>
            </a:endParaRPr>
          </a:p>
          <a:p>
            <a:r>
              <a:rPr lang="en-US" sz="2800" dirty="0">
                <a:solidFill>
                  <a:schemeClr val="bg2"/>
                </a:solidFill>
                <a:latin typeface="Verdana" panose="020B0604030504040204" pitchFamily="34" charset="0"/>
              </a:rPr>
              <a:t>Hebrews 11:6</a:t>
            </a:r>
            <a:r>
              <a:rPr lang="en-US" sz="2800" b="0" i="0" u="none" strike="noStrike" baseline="0" dirty="0">
                <a:solidFill>
                  <a:schemeClr val="bg2"/>
                </a:solidFill>
                <a:latin typeface="Verdana" panose="020B0604030504040204" pitchFamily="34" charset="0"/>
              </a:rPr>
              <a:t>  But without faith </a:t>
            </a:r>
            <a:r>
              <a:rPr lang="en-US" sz="2800" b="0" i="1" u="none" strike="noStrike" baseline="0" dirty="0">
                <a:solidFill>
                  <a:schemeClr val="bg2"/>
                </a:solidFill>
                <a:latin typeface="Verdana" panose="020B0604030504040204" pitchFamily="34" charset="0"/>
              </a:rPr>
              <a:t>it is</a:t>
            </a:r>
            <a:r>
              <a:rPr lang="en-US" sz="2800" b="0" i="0" u="none" strike="noStrike" baseline="0" dirty="0">
                <a:solidFill>
                  <a:schemeClr val="bg2"/>
                </a:solidFill>
                <a:latin typeface="Verdana" panose="020B0604030504040204" pitchFamily="34" charset="0"/>
              </a:rPr>
              <a:t> impossible to please </a:t>
            </a:r>
            <a:r>
              <a:rPr lang="en-US" sz="2800" b="0" i="1" u="none" strike="noStrike" baseline="0" dirty="0">
                <a:solidFill>
                  <a:schemeClr val="bg2"/>
                </a:solidFill>
                <a:latin typeface="Verdana" panose="020B0604030504040204" pitchFamily="34" charset="0"/>
              </a:rPr>
              <a:t>Him,</a:t>
            </a:r>
            <a:r>
              <a:rPr lang="en-US" sz="2800" b="0" i="0" u="none" strike="noStrike" baseline="0" dirty="0">
                <a:solidFill>
                  <a:schemeClr val="bg2"/>
                </a:solidFill>
                <a:latin typeface="Verdana" panose="020B0604030504040204" pitchFamily="34" charset="0"/>
              </a:rPr>
              <a:t> for he who comes to God must believe that He is, and </a:t>
            </a:r>
            <a:r>
              <a:rPr lang="en-US" sz="2800" b="0" i="1" u="none" strike="noStrike" baseline="0" dirty="0">
                <a:solidFill>
                  <a:schemeClr val="bg2"/>
                </a:solidFill>
                <a:latin typeface="Verdana" panose="020B0604030504040204" pitchFamily="34" charset="0"/>
              </a:rPr>
              <a:t>that</a:t>
            </a:r>
            <a:r>
              <a:rPr lang="en-US" sz="2800" b="0" i="0" u="none" strike="noStrike" baseline="0" dirty="0">
                <a:solidFill>
                  <a:schemeClr val="bg2"/>
                </a:solidFill>
                <a:latin typeface="Verdana" panose="020B0604030504040204" pitchFamily="34" charset="0"/>
              </a:rPr>
              <a:t> He is a rewarder of those who diligently seek Him.</a:t>
            </a:r>
          </a:p>
          <a:p>
            <a:pPr marR="0" algn="l" rtl="0"/>
            <a:endParaRPr lang="en-US" sz="2800" dirty="0">
              <a:solidFill>
                <a:schemeClr val="bg2"/>
              </a:solidFill>
              <a:latin typeface="Verdana" panose="020B0604030504040204" pitchFamily="34" charset="0"/>
            </a:endParaRPr>
          </a:p>
          <a:p>
            <a:pPr marR="0" algn="l" rtl="0"/>
            <a:r>
              <a:rPr lang="en-US" sz="2800" dirty="0">
                <a:solidFill>
                  <a:schemeClr val="bg2"/>
                </a:solidFill>
                <a:latin typeface="Verdana" panose="020B0604030504040204" pitchFamily="34" charset="0"/>
              </a:rPr>
              <a:t>Enoch was rewarded by being taken home.</a:t>
            </a:r>
            <a:endParaRPr lang="en-US" sz="2800" b="0" i="0" u="none" strike="noStrike" baseline="0" dirty="0">
              <a:solidFill>
                <a:schemeClr val="bg2"/>
              </a:solidFill>
              <a:latin typeface="Verdana" panose="020B0604030504040204" pitchFamily="34" charset="0"/>
            </a:endParaRPr>
          </a:p>
        </p:txBody>
      </p:sp>
    </p:spTree>
    <p:extLst>
      <p:ext uri="{BB962C8B-B14F-4D97-AF65-F5344CB8AC3E}">
        <p14:creationId xmlns:p14="http://schemas.microsoft.com/office/powerpoint/2010/main" val="316003072"/>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2 – Enoch talked for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a:bodyPr>
          <a:lstStyle/>
          <a:p>
            <a:pPr marR="0" algn="l" rtl="0"/>
            <a:r>
              <a:rPr lang="en-US" sz="2400" b="0" i="0" u="none" strike="noStrike" baseline="0" dirty="0">
                <a:solidFill>
                  <a:schemeClr val="bg2"/>
                </a:solidFill>
                <a:latin typeface="Verdana" panose="020B0604030504040204" pitchFamily="34" charset="0"/>
              </a:rPr>
              <a:t>Enoch prophesied the Second Coming of Christ.</a:t>
            </a:r>
          </a:p>
          <a:p>
            <a:pPr marR="0" algn="l" rtl="0"/>
            <a:r>
              <a:rPr lang="en-US" sz="2400" dirty="0">
                <a:solidFill>
                  <a:schemeClr val="bg2"/>
                </a:solidFill>
                <a:latin typeface="Verdana" panose="020B0604030504040204" pitchFamily="34" charset="0"/>
              </a:rPr>
              <a:t>He also prophesied the judgment of the wicked.</a:t>
            </a:r>
          </a:p>
          <a:p>
            <a:pPr marR="0" algn="l" rtl="0"/>
            <a:endParaRPr lang="en-US" sz="2400" b="0" i="0" u="none" strike="noStrike" baseline="0" dirty="0">
              <a:solidFill>
                <a:schemeClr val="bg2"/>
              </a:solidFill>
              <a:latin typeface="Verdana" panose="020B0604030504040204" pitchFamily="34" charset="0"/>
            </a:endParaRPr>
          </a:p>
          <a:p>
            <a:pPr marR="0" algn="l" rtl="0"/>
            <a:r>
              <a:rPr lang="en-US" sz="2400" b="0" i="0" u="none" strike="noStrike" baseline="0" dirty="0">
                <a:solidFill>
                  <a:schemeClr val="bg2"/>
                </a:solidFill>
                <a:latin typeface="Verdana" panose="020B0604030504040204" pitchFamily="34" charset="0"/>
              </a:rPr>
              <a:t>(Jude 1:14)  Now Enoch, the seventh from Adam, prophesied about these men also, saying, "Behold, the Lord comes with ten thousands of His saints,</a:t>
            </a:r>
          </a:p>
          <a:p>
            <a:pPr marR="0" algn="l" rtl="0"/>
            <a:r>
              <a:rPr lang="en-US" sz="2400" b="0" i="0" u="none" strike="noStrike" baseline="0" dirty="0">
                <a:solidFill>
                  <a:schemeClr val="bg2"/>
                </a:solidFill>
                <a:latin typeface="Verdana" panose="020B0604030504040204" pitchFamily="34" charset="0"/>
              </a:rPr>
              <a:t>(Jude 1:15)  to execute judgment on all, to convict all who are ungodly among them of all their ungodly deeds which they have committed in an ungodly way, and of all the harsh things which ungodly sinners have spoken against Him."</a:t>
            </a:r>
          </a:p>
        </p:txBody>
      </p:sp>
    </p:spTree>
    <p:extLst>
      <p:ext uri="{BB962C8B-B14F-4D97-AF65-F5344CB8AC3E}">
        <p14:creationId xmlns:p14="http://schemas.microsoft.com/office/powerpoint/2010/main" val="476733324"/>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2 – Enoch talked for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a:bodyPr>
          <a:lstStyle/>
          <a:p>
            <a:pPr marR="0" algn="l" rtl="0"/>
            <a:r>
              <a:rPr lang="en-US" sz="2400" b="0" i="0" u="none" strike="noStrike" baseline="0" dirty="0">
                <a:solidFill>
                  <a:schemeClr val="bg2"/>
                </a:solidFill>
                <a:latin typeface="Verdana" panose="020B0604030504040204" pitchFamily="34" charset="0"/>
              </a:rPr>
              <a:t>Enoch prophesied the Second Coming of Christ.</a:t>
            </a:r>
          </a:p>
          <a:p>
            <a:pPr marR="0" algn="l" rtl="0"/>
            <a:r>
              <a:rPr lang="en-US" sz="2400" dirty="0">
                <a:solidFill>
                  <a:schemeClr val="bg2"/>
                </a:solidFill>
                <a:latin typeface="Verdana" panose="020B0604030504040204" pitchFamily="34" charset="0"/>
              </a:rPr>
              <a:t>He also prophesied the judgment of the wicked.</a:t>
            </a:r>
          </a:p>
          <a:p>
            <a:pPr marR="0" algn="l" rtl="0"/>
            <a:endParaRPr lang="en-US" sz="2400" dirty="0">
              <a:solidFill>
                <a:schemeClr val="bg2"/>
              </a:solidFill>
              <a:latin typeface="Verdana" panose="020B0604030504040204" pitchFamily="34" charset="0"/>
            </a:endParaRPr>
          </a:p>
          <a:p>
            <a:pPr marR="0" algn="l" rtl="0"/>
            <a:r>
              <a:rPr lang="en-US" sz="2400" b="0" i="0" u="none" strike="noStrike" baseline="0" dirty="0">
                <a:solidFill>
                  <a:schemeClr val="bg2"/>
                </a:solidFill>
                <a:latin typeface="Verdana" panose="020B0604030504040204" pitchFamily="34" charset="0"/>
              </a:rPr>
              <a:t>(2Th 1:7)  and to </a:t>
            </a:r>
            <a:r>
              <a:rPr lang="en-US" sz="2400" b="0" i="1" u="none" strike="noStrike" baseline="0" dirty="0">
                <a:solidFill>
                  <a:schemeClr val="bg2"/>
                </a:solidFill>
                <a:latin typeface="Verdana" panose="020B0604030504040204" pitchFamily="34" charset="0"/>
              </a:rPr>
              <a:t>give</a:t>
            </a:r>
            <a:r>
              <a:rPr lang="en-US" sz="2400" b="0" i="0" u="none" strike="noStrike" baseline="0" dirty="0">
                <a:solidFill>
                  <a:schemeClr val="bg2"/>
                </a:solidFill>
                <a:latin typeface="Verdana" panose="020B0604030504040204" pitchFamily="34" charset="0"/>
              </a:rPr>
              <a:t> you who are troubled rest with us when the Lord Jesus is revealed from heaven with His mighty angels, (8)  in flaming fire taking vengeance on those who do not know God, and on those who do not obey the gospel of our Lord Jesus Christ. (9)  These shall be punished with everlasting destruction from the presence of the Lord and from the glory of His power,</a:t>
            </a:r>
          </a:p>
        </p:txBody>
      </p:sp>
    </p:spTree>
    <p:extLst>
      <p:ext uri="{BB962C8B-B14F-4D97-AF65-F5344CB8AC3E}">
        <p14:creationId xmlns:p14="http://schemas.microsoft.com/office/powerpoint/2010/main" val="4029856847"/>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0010-BF7B-1EF3-6548-CA1A82E2D0EB}"/>
              </a:ext>
            </a:extLst>
          </p:cNvPr>
          <p:cNvSpPr>
            <a:spLocks noGrp="1"/>
          </p:cNvSpPr>
          <p:nvPr>
            <p:ph type="title"/>
          </p:nvPr>
        </p:nvSpPr>
        <p:spPr>
          <a:xfrm>
            <a:off x="1371600" y="685800"/>
            <a:ext cx="9601200" cy="1103243"/>
          </a:xfrm>
        </p:spPr>
        <p:txBody>
          <a:bodyPr/>
          <a:lstStyle/>
          <a:p>
            <a:r>
              <a:rPr lang="en-US" dirty="0">
                <a:solidFill>
                  <a:schemeClr val="bg2"/>
                </a:solidFill>
              </a:rPr>
              <a:t>2 – Enoch talked for God.</a:t>
            </a:r>
          </a:p>
        </p:txBody>
      </p:sp>
      <p:sp>
        <p:nvSpPr>
          <p:cNvPr id="3" name="Content Placeholder 2">
            <a:extLst>
              <a:ext uri="{FF2B5EF4-FFF2-40B4-BE49-F238E27FC236}">
                <a16:creationId xmlns:a16="http://schemas.microsoft.com/office/drawing/2014/main" id="{621A5F8E-BA31-5A3B-F315-B2BF536D64BB}"/>
              </a:ext>
            </a:extLst>
          </p:cNvPr>
          <p:cNvSpPr>
            <a:spLocks noGrp="1"/>
          </p:cNvSpPr>
          <p:nvPr>
            <p:ph idx="1"/>
          </p:nvPr>
        </p:nvSpPr>
        <p:spPr>
          <a:xfrm>
            <a:off x="1371600" y="2017643"/>
            <a:ext cx="9601200" cy="4542183"/>
          </a:xfrm>
        </p:spPr>
        <p:txBody>
          <a:bodyPr>
            <a:normAutofit lnSpcReduction="10000"/>
          </a:bodyPr>
          <a:lstStyle/>
          <a:p>
            <a:pPr marR="0" algn="l" rtl="0"/>
            <a:r>
              <a:rPr lang="en-US" sz="2400" b="0" i="0" u="none" strike="noStrike" baseline="0" dirty="0">
                <a:solidFill>
                  <a:schemeClr val="bg2"/>
                </a:solidFill>
                <a:latin typeface="Verdana" panose="020B0604030504040204" pitchFamily="34" charset="0"/>
              </a:rPr>
              <a:t>Enoch prophesied the Second Coming of Christ.</a:t>
            </a:r>
          </a:p>
          <a:p>
            <a:pPr marR="0" algn="l" rtl="0"/>
            <a:r>
              <a:rPr lang="en-US" sz="2400" dirty="0">
                <a:solidFill>
                  <a:schemeClr val="bg2"/>
                </a:solidFill>
                <a:latin typeface="Verdana" panose="020B0604030504040204" pitchFamily="34" charset="0"/>
              </a:rPr>
              <a:t>He also prophesied the judgment of the wicked.</a:t>
            </a:r>
          </a:p>
          <a:p>
            <a:pPr marR="0" algn="l" rtl="0"/>
            <a:endParaRPr lang="en-US" sz="2400" dirty="0">
              <a:solidFill>
                <a:schemeClr val="bg2"/>
              </a:solidFill>
              <a:latin typeface="Verdana" panose="020B0604030504040204" pitchFamily="34" charset="0"/>
            </a:endParaRPr>
          </a:p>
          <a:p>
            <a:pPr marR="0" algn="l" rtl="0"/>
            <a:r>
              <a:rPr lang="en-US" sz="2400" b="0" i="0" u="none" strike="noStrike" baseline="0" dirty="0">
                <a:solidFill>
                  <a:schemeClr val="bg2"/>
                </a:solidFill>
                <a:latin typeface="Verdana" panose="020B0604030504040204" pitchFamily="34" charset="0"/>
              </a:rPr>
              <a:t>(Heb 9:27)  And as it is appointed for men to die once, but after this the judgment,</a:t>
            </a:r>
          </a:p>
          <a:p>
            <a:pPr marR="0" algn="l" rtl="0"/>
            <a:r>
              <a:rPr lang="en-US" sz="2400" b="0" i="0" u="none" strike="noStrike" baseline="0" dirty="0">
                <a:solidFill>
                  <a:schemeClr val="bg2"/>
                </a:solidFill>
                <a:latin typeface="Verdana" panose="020B0604030504040204" pitchFamily="34" charset="0"/>
              </a:rPr>
              <a:t>(Mat 25:31)  "When the Son of Man comes in His glory, and all the holy angels with Him, then He will sit on the throne of His glory.</a:t>
            </a:r>
          </a:p>
          <a:p>
            <a:pPr marR="0" algn="l" rtl="0"/>
            <a:r>
              <a:rPr lang="en-US" sz="2400" b="0" i="0" u="none" strike="noStrike" baseline="0" dirty="0">
                <a:solidFill>
                  <a:schemeClr val="bg2"/>
                </a:solidFill>
                <a:latin typeface="Verdana" panose="020B0604030504040204" pitchFamily="34" charset="0"/>
              </a:rPr>
              <a:t>(Mat 25:32)  All the nations will be gathered before Him, and He will separate them one from another, as a shepherd divides </a:t>
            </a:r>
            <a:r>
              <a:rPr lang="en-US" sz="2400" b="0" i="1" u="none" strike="noStrike" baseline="0" dirty="0">
                <a:solidFill>
                  <a:schemeClr val="bg2"/>
                </a:solidFill>
                <a:latin typeface="Verdana" panose="020B0604030504040204" pitchFamily="34" charset="0"/>
              </a:rPr>
              <a:t>his</a:t>
            </a:r>
            <a:r>
              <a:rPr lang="en-US" sz="2400" b="0" i="0" u="none" strike="noStrike" baseline="0" dirty="0">
                <a:solidFill>
                  <a:schemeClr val="bg2"/>
                </a:solidFill>
                <a:latin typeface="Verdana" panose="020B0604030504040204" pitchFamily="34" charset="0"/>
              </a:rPr>
              <a:t> sheep from the goats.</a:t>
            </a:r>
          </a:p>
        </p:txBody>
      </p:sp>
    </p:spTree>
    <p:extLst>
      <p:ext uri="{BB962C8B-B14F-4D97-AF65-F5344CB8AC3E}">
        <p14:creationId xmlns:p14="http://schemas.microsoft.com/office/powerpoint/2010/main" val="976289004"/>
      </p:ext>
    </p:extLst>
  </p:cSld>
  <p:clrMapOvr>
    <a:masterClrMapping/>
  </p:clrMapOvr>
  <p:transition spd="slow">
    <p:cover/>
  </p:transition>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{86E51DCE-C7A4-4506-A355-BD115D0ED799}tf10001105</Template>
  <TotalTime>55</TotalTime>
  <Words>1324</Words>
  <Application>Microsoft Office PowerPoint</Application>
  <PresentationFormat>Widescreen</PresentationFormat>
  <Paragraphs>81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Franklin Gothic Book</vt:lpstr>
      <vt:lpstr>Verdana</vt:lpstr>
      <vt:lpstr>Crop</vt:lpstr>
      <vt:lpstr>God took him</vt:lpstr>
      <vt:lpstr>Series on People of FAITH</vt:lpstr>
      <vt:lpstr>Enoch was a man of FAITH</vt:lpstr>
      <vt:lpstr>1 – Enoch walked with God.</vt:lpstr>
      <vt:lpstr>1 – Enoch walked with God.</vt:lpstr>
      <vt:lpstr>1 – Enoch walked with God.</vt:lpstr>
      <vt:lpstr>2 – Enoch talked for God.</vt:lpstr>
      <vt:lpstr>2 – Enoch talked for God.</vt:lpstr>
      <vt:lpstr>2 – Enoch talked for God.</vt:lpstr>
      <vt:lpstr>2 – Enoch talked for God.</vt:lpstr>
      <vt:lpstr>3 – Enoch was taken home by God.</vt:lpstr>
      <vt:lpstr>3 – Enoch was taken home by God.</vt:lpstr>
      <vt:lpstr>3 – Enoch was taken home by God.</vt:lpstr>
      <vt:lpstr>3 – Enoch was taken home by God.</vt:lpstr>
      <vt:lpstr>3 – Enoch was taken home by God.</vt:lpstr>
      <vt:lpstr>Enoch was a man of faith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took him</dc:title>
  <dc:creator>Account Update</dc:creator>
  <cp:lastModifiedBy>Account Update</cp:lastModifiedBy>
  <cp:revision>1</cp:revision>
  <dcterms:created xsi:type="dcterms:W3CDTF">2023-09-21T23:53:54Z</dcterms:created>
  <dcterms:modified xsi:type="dcterms:W3CDTF">2023-09-22T00:49:32Z</dcterms:modified>
</cp:coreProperties>
</file>