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8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3" r:id="rId10"/>
    <p:sldId id="282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5294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80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08F2E-5F06-4CE2-A139-452A1382A6F0}" type="datetimeFigureOut">
              <a:rPr lang="en-US"/>
              <a:t>4/11/2019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8588A-5C4E-401A-AECC-B6F63A9DE96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C5DC6-1594-414D-9341-ABA08739246C}" type="datetimeFigureOut">
              <a:rPr lang="en-US"/>
              <a:t>4/11/2019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42409-6A04-4DC6-AC3A-D3758287A8F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2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600200" y="0"/>
            <a:ext cx="5029200" cy="5943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777" y="3019706"/>
            <a:ext cx="4846320" cy="23876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777" y="5381894"/>
            <a:ext cx="4846320" cy="44805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8" name="Picture 7" descr="Puffy white clouds in deep blue sky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7400"/>
            <a:ext cx="1490472" cy="3886200"/>
          </a:xfrm>
          <a:prstGeom prst="rect">
            <a:avLst/>
          </a:prstGeom>
        </p:spPr>
      </p:pic>
      <p:pic>
        <p:nvPicPr>
          <p:cNvPr id="10" name="Picture 9" descr="Closeup of plant shoot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9128" y="2057400"/>
            <a:ext cx="2060767" cy="3886200"/>
          </a:xfrm>
          <a:prstGeom prst="rect">
            <a:avLst/>
          </a:prstGeom>
        </p:spPr>
      </p:pic>
      <p:pic>
        <p:nvPicPr>
          <p:cNvPr id="11" name="Picture 10" descr="Waves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7400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55A74-0919-413E-865C-E0E8D1722ED7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720709254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90500"/>
            <a:ext cx="2057400" cy="5986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90500"/>
            <a:ext cx="7734300" cy="59864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FE46A-5893-4F80-829A-F37AF8AAC03B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021014205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777" y="2263913"/>
            <a:ext cx="6949440" cy="3143393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1777" y="5381893"/>
            <a:ext cx="6949440" cy="44952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 descr="Closeup of green plants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  <p:pic>
        <p:nvPicPr>
          <p:cNvPr id="9" name="Picture 8" descr="Waves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p:transition spd="med">
    <p:pull/>
  </p:transition>
  <p:extLst mod="1"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700" y="1556281"/>
            <a:ext cx="4610099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6281"/>
            <a:ext cx="4609775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6BA0-BF77-43AC-894A-20AD8220B887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781687897"/>
      </p:ext>
    </p:extLst>
  </p:cSld>
  <p:clrMapOvr>
    <a:masterClrMapping/>
  </p:clrMapOvr>
  <p:transition spd="med">
    <p:pull/>
  </p:transition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09699" y="2434147"/>
            <a:ext cx="4608576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54480"/>
            <a:ext cx="4610100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434147"/>
            <a:ext cx="4610100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1B4D-F060-418E-A958-B2BDC1A258F8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827180760"/>
      </p:ext>
    </p:extLst>
  </p:cSld>
  <p:clrMapOvr>
    <a:masterClrMapping/>
  </p:clrMapOvr>
  <p:transition spd="med">
    <p:pull/>
  </p:transition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AC23-C97B-41FB-9B89-C7FE0FB631CA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465877520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9673-AC7F-4F1F-84E4-F0E5EAAE106D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107393770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4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9699" y="915923"/>
            <a:ext cx="5216979" cy="506577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4" y="3502152"/>
            <a:ext cx="4155622" cy="2479548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3310-D664-4933-9402-AB5DB0887727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023549573"/>
      </p:ext>
    </p:extLst>
  </p:cSld>
  <p:clrMapOvr>
    <a:masterClrMapping/>
  </p:clrMapOvr>
  <p:transition spd="med">
    <p:pull/>
  </p:transition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5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</p:spPr>
        <p:txBody>
          <a:bodyPr tIns="1371600"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5" y="3502152"/>
            <a:ext cx="4155622" cy="2479547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7A63-5E3D-469C-A0D1-119323F4F95E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16422472"/>
      </p:ext>
    </p:extLst>
  </p:cSld>
  <p:clrMapOvr>
    <a:masterClrMapping/>
  </p:clrMapOvr>
  <p:transition spd="med">
    <p:pull/>
  </p:transition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609344" y="6629400"/>
            <a:ext cx="10582656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4104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3403" y="6629400"/>
            <a:ext cx="100066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E56E745-E731-42F7-BC46-83DD513FC98F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10312" indent="-210312" algn="l" defTabSz="91440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8912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76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338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624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Why do we - - </a:t>
            </a:r>
            <a:br>
              <a:rPr lang="en-US" dirty="0"/>
            </a:br>
            <a:r>
              <a:rPr lang="en-US" dirty="0"/>
              <a:t>Believe in God?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Does God really exist?</a:t>
            </a:r>
          </a:p>
        </p:txBody>
      </p:sp>
    </p:spTree>
    <p:extLst>
      <p:ext uri="{BB962C8B-B14F-4D97-AF65-F5344CB8AC3E}">
        <p14:creationId xmlns:p14="http://schemas.microsoft.com/office/powerpoint/2010/main" val="4261546900"/>
      </p:ext>
    </p:extLst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6AF79-5D01-489D-9BAC-059463D93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7. Personal Confrontation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59BB8-ED75-4EFD-B0DB-4DC78C66D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Something happens to everyone who meets God.</a:t>
            </a:r>
            <a:br>
              <a:rPr lang="en-US" sz="4000" b="1" dirty="0"/>
            </a:br>
            <a:endParaRPr lang="en-US" sz="4000" b="1" dirty="0"/>
          </a:p>
          <a:p>
            <a:r>
              <a:rPr lang="en-US" sz="4000" b="1" dirty="0"/>
              <a:t>Situations will vary.</a:t>
            </a:r>
          </a:p>
          <a:p>
            <a:endParaRPr lang="en-US" sz="4000" b="1" dirty="0"/>
          </a:p>
          <a:p>
            <a:r>
              <a:rPr lang="en-US" sz="4000" b="1" dirty="0"/>
              <a:t>God becomes clear to us individually.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AFE94F-30D0-496B-9ED1-A4AAAC7E4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10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2F8D8A-ECF4-4942-8B97-3FF388309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AB2D78-36F1-4EDE-98EC-09DF06C57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436303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51777" y="2263914"/>
            <a:ext cx="6949440" cy="1165086"/>
          </a:xfrm>
        </p:spPr>
        <p:txBody>
          <a:bodyPr/>
          <a:lstStyle/>
          <a:p>
            <a:r>
              <a:rPr lang="en-US" b="1" dirty="0"/>
              <a:t>It is up to you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751777" y="3856383"/>
            <a:ext cx="6949440" cy="1975034"/>
          </a:xfrm>
        </p:spPr>
        <p:txBody>
          <a:bodyPr>
            <a:noAutofit/>
          </a:bodyPr>
          <a:lstStyle/>
          <a:p>
            <a:r>
              <a:rPr lang="en-US" sz="3200" b="1" dirty="0"/>
              <a:t>Do you believe in God?</a:t>
            </a:r>
          </a:p>
          <a:p>
            <a:r>
              <a:rPr lang="en-US" sz="3200" b="1" dirty="0"/>
              <a:t>Are you willing to do what He asks you to do?</a:t>
            </a:r>
          </a:p>
        </p:txBody>
      </p:sp>
    </p:spTree>
    <p:extLst>
      <p:ext uri="{BB962C8B-B14F-4D97-AF65-F5344CB8AC3E}">
        <p14:creationId xmlns:p14="http://schemas.microsoft.com/office/powerpoint/2010/main" val="3752628919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1. Argument of First Cause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For every effect there must be a cause.</a:t>
            </a:r>
            <a:br>
              <a:rPr lang="en-US" sz="3600" b="1" dirty="0"/>
            </a:br>
            <a:endParaRPr lang="en-US" sz="3600" b="1" dirty="0"/>
          </a:p>
          <a:p>
            <a:r>
              <a:rPr lang="en-US" sz="3600" b="1" dirty="0"/>
              <a:t>Trace every effect back – and there is a first cause.</a:t>
            </a:r>
            <a:br>
              <a:rPr lang="en-US" sz="3600" b="1" dirty="0"/>
            </a:br>
            <a:endParaRPr lang="en-US" sz="3600" b="1" dirty="0"/>
          </a:p>
          <a:p>
            <a:r>
              <a:rPr lang="en-US" sz="3600" b="1" dirty="0"/>
              <a:t>At some point we should reach an “uncaused cause.”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619141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9152E-D1FA-4F20-8EBE-47DCA515B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 My Activity Tracker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EFC60-1F87-4AF6-8C90-06899AB34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It knows the time of day.</a:t>
            </a:r>
          </a:p>
          <a:p>
            <a:r>
              <a:rPr lang="en-US" sz="3600" b="1" dirty="0"/>
              <a:t>It knows the month and day of the month.</a:t>
            </a:r>
          </a:p>
          <a:p>
            <a:r>
              <a:rPr lang="en-US" sz="3600" b="1" dirty="0"/>
              <a:t>It knows if a month has 28, 29, 30 or 31 days.</a:t>
            </a:r>
          </a:p>
          <a:p>
            <a:r>
              <a:rPr lang="en-US" sz="3600" b="1" dirty="0"/>
              <a:t>It knows if I am awake or asleep.</a:t>
            </a:r>
          </a:p>
          <a:p>
            <a:r>
              <a:rPr lang="en-US" sz="3600" b="1" dirty="0"/>
              <a:t>It knows if my sleep is light or deep.</a:t>
            </a:r>
          </a:p>
          <a:p>
            <a:r>
              <a:rPr lang="en-US" sz="3600" b="1" dirty="0"/>
              <a:t>It knows how many calories I am burning.</a:t>
            </a:r>
          </a:p>
          <a:p>
            <a:r>
              <a:rPr lang="en-US" sz="3600" b="1" dirty="0"/>
              <a:t>It knows how many steps I take.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398D6F-D1FE-4EDC-8EA8-69C03BDE9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3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88A7F2-9ADC-49DD-9B0A-AD261FE21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D01839-E992-4B16-94EB-5E3D9A505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887955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9152E-D1FA-4F20-8EBE-47DCA515B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 My Activity Tracker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EFC60-1F87-4AF6-8C90-06899AB34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There are two possible explanations for this activity tracker.</a:t>
            </a:r>
            <a:br>
              <a:rPr lang="en-US" sz="3200" b="1" dirty="0"/>
            </a:br>
            <a:endParaRPr lang="en-US" sz="3200" b="1" dirty="0"/>
          </a:p>
          <a:p>
            <a:r>
              <a:rPr lang="en-US" sz="3200" b="1" dirty="0"/>
              <a:t>All of this is the result of  lightning striking some material and the reaction caused this watch.</a:t>
            </a:r>
            <a:br>
              <a:rPr lang="en-US" sz="3200" b="1" dirty="0"/>
            </a:br>
            <a:endParaRPr lang="en-US" sz="3200" b="1" dirty="0"/>
          </a:p>
          <a:p>
            <a:r>
              <a:rPr lang="en-US" sz="3200" b="1" dirty="0"/>
              <a:t>OR – This watch was designed by some great intelligence.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398D6F-D1FE-4EDC-8EA8-69C03BDE9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88A7F2-9ADC-49DD-9B0A-AD261FE21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D01839-E992-4B16-94EB-5E3D9A505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095338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2457A-6BB2-4E7A-A30A-016F1532C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 Design of the Universe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A594D-82E0-4413-8E96-BE615C2B6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There is evidence of design</a:t>
            </a:r>
          </a:p>
          <a:p>
            <a:pPr lvl="1"/>
            <a:r>
              <a:rPr lang="en-US" sz="3600" b="1" dirty="0"/>
              <a:t>The orbit of the planets</a:t>
            </a:r>
          </a:p>
          <a:p>
            <a:pPr lvl="1"/>
            <a:r>
              <a:rPr lang="en-US" sz="3600" b="1" dirty="0"/>
              <a:t>The seasonal tilt of the earth</a:t>
            </a:r>
          </a:p>
          <a:p>
            <a:pPr lvl="1"/>
            <a:r>
              <a:rPr lang="en-US" sz="3600" b="1" dirty="0"/>
              <a:t>The location of the stars, moon, and sun</a:t>
            </a:r>
            <a:br>
              <a:rPr lang="en-US" sz="3600" b="1" dirty="0"/>
            </a:br>
            <a:endParaRPr lang="en-US" sz="3600" b="1" dirty="0"/>
          </a:p>
          <a:p>
            <a:r>
              <a:rPr lang="en-US" sz="3600" b="1" dirty="0"/>
              <a:t>For every house is built by someone, but He who built all things </a:t>
            </a:r>
            <a:r>
              <a:rPr lang="en-US" sz="3600" b="1" i="1" dirty="0"/>
              <a:t>is</a:t>
            </a:r>
            <a:r>
              <a:rPr lang="en-US" sz="3600" b="1" dirty="0"/>
              <a:t> God.  (Hebrews 3:4)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CEA9AC-1BAE-4537-B5D7-3D81C22E4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4552F3-7B02-4D58-A230-90FF1D66F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8AC167-3D9A-4632-90E5-05E9EE66D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098583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634E7-13BC-4DAD-BC13-2E9D46B03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4. The Moral Argument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7570A-1810-475A-83AF-B8E1DA249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Man has a sense of “ought”.</a:t>
            </a:r>
            <a:br>
              <a:rPr lang="en-US" sz="4000" b="1" dirty="0"/>
            </a:br>
            <a:endParaRPr lang="en-US" sz="4000" b="1" dirty="0"/>
          </a:p>
          <a:p>
            <a:r>
              <a:rPr lang="en-US" sz="4000" b="1" dirty="0"/>
              <a:t>Where did we get our moral values?</a:t>
            </a:r>
            <a:br>
              <a:rPr lang="en-US" sz="4000" b="1" dirty="0"/>
            </a:br>
            <a:endParaRPr lang="en-US" sz="4000" b="1" dirty="0"/>
          </a:p>
          <a:p>
            <a:r>
              <a:rPr lang="en-US" sz="4000" b="1" dirty="0"/>
              <a:t>The source of our moral obligations requires God.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DB6ECC-9793-4CB8-8770-72B466CDC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DFEF46-C851-4EBB-986D-39ECFCC3B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4335BD-1854-49F2-B25E-DD4AC7827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195118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9A50E-FEAE-4C3D-A44D-F8C95E94C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5. The Voice of Beauty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05810-6291-4550-9C98-3D48A4D67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Why is there beauty in our world?</a:t>
            </a:r>
          </a:p>
          <a:p>
            <a:r>
              <a:rPr lang="en-US" sz="3600" b="1" dirty="0"/>
              <a:t>Evolution can not explain beauty</a:t>
            </a:r>
          </a:p>
          <a:p>
            <a:pPr lvl="1"/>
            <a:r>
              <a:rPr lang="en-US" sz="3600" b="1" dirty="0"/>
              <a:t>Sunset</a:t>
            </a:r>
          </a:p>
          <a:p>
            <a:pPr lvl="1"/>
            <a:r>
              <a:rPr lang="en-US" sz="3600" b="1" dirty="0"/>
              <a:t>Mountains</a:t>
            </a:r>
          </a:p>
          <a:p>
            <a:pPr lvl="1"/>
            <a:r>
              <a:rPr lang="en-US" sz="3600" b="1" dirty="0"/>
              <a:t>Butterflies</a:t>
            </a:r>
          </a:p>
          <a:p>
            <a:pPr lvl="1"/>
            <a:r>
              <a:rPr lang="en-US" sz="3600" b="1" dirty="0"/>
              <a:t>Flowers</a:t>
            </a:r>
          </a:p>
          <a:p>
            <a:pPr lvl="1"/>
            <a:r>
              <a:rPr lang="en-US" sz="3600" b="1" dirty="0"/>
              <a:t>Hummingbirds</a:t>
            </a:r>
          </a:p>
          <a:p>
            <a:pPr lvl="1"/>
            <a:r>
              <a:rPr lang="en-US" sz="3600" b="1" dirty="0"/>
              <a:t>Season changes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313079-30D2-46DA-B586-30AED1E41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7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2D99B4-7089-4961-9F64-6E08FA30F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E3C80D-4E0A-4193-829D-CDE2C7CFA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958072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1E1D6-9A09-440B-9F54-DF51E94B9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6. Testimony of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EAA4E-63D2-48AC-8108-8AB88E858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People in the Bible</a:t>
            </a:r>
          </a:p>
          <a:p>
            <a:pPr lvl="1"/>
            <a:r>
              <a:rPr lang="en-US" sz="3600" b="1" dirty="0"/>
              <a:t>Adam</a:t>
            </a:r>
          </a:p>
          <a:p>
            <a:pPr lvl="1"/>
            <a:r>
              <a:rPr lang="en-US" sz="3600" b="1" dirty="0"/>
              <a:t>Joshua</a:t>
            </a:r>
          </a:p>
          <a:p>
            <a:pPr lvl="1"/>
            <a:r>
              <a:rPr lang="en-US" sz="3600" b="1" dirty="0"/>
              <a:t>Moses</a:t>
            </a:r>
          </a:p>
          <a:p>
            <a:pPr lvl="1"/>
            <a:r>
              <a:rPr lang="en-US" sz="3600" b="1" dirty="0"/>
              <a:t>Joseph and Mary</a:t>
            </a:r>
          </a:p>
          <a:p>
            <a:pPr lvl="1"/>
            <a:r>
              <a:rPr lang="en-US" sz="3600" b="1" dirty="0"/>
              <a:t>Prophets</a:t>
            </a:r>
          </a:p>
          <a:p>
            <a:pPr lvl="1"/>
            <a:r>
              <a:rPr lang="en-US" sz="3600" b="1" dirty="0"/>
              <a:t>Shepherds</a:t>
            </a:r>
          </a:p>
          <a:p>
            <a:pPr lvl="1"/>
            <a:r>
              <a:rPr lang="en-US" sz="3600" b="1" dirty="0"/>
              <a:t>Writers of the Bible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5A815A-5233-4582-9DB9-95F94836B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F18C80-71A5-4F09-8135-B826197CB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D63879-4C90-45B7-A0F4-7F4002145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463330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1E1D6-9A09-440B-9F54-DF51E94B9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6. Testimony of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EAA4E-63D2-48AC-8108-8AB88E858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People you Know</a:t>
            </a:r>
            <a:br>
              <a:rPr lang="en-US" sz="3600" b="1" dirty="0"/>
            </a:br>
            <a:endParaRPr lang="en-US" sz="3600" b="1" dirty="0"/>
          </a:p>
          <a:p>
            <a:pPr lvl="1"/>
            <a:r>
              <a:rPr lang="en-US" sz="3600" b="1" dirty="0"/>
              <a:t>Lives changed forever</a:t>
            </a:r>
            <a:br>
              <a:rPr lang="en-US" sz="3600" b="1" dirty="0"/>
            </a:br>
            <a:endParaRPr lang="en-US" sz="3600" b="1" dirty="0"/>
          </a:p>
          <a:p>
            <a:pPr lvl="1"/>
            <a:r>
              <a:rPr lang="en-US" sz="3600" b="1" dirty="0"/>
              <a:t>Reformed character</a:t>
            </a:r>
            <a:br>
              <a:rPr lang="en-US" sz="3600" b="1" dirty="0"/>
            </a:br>
            <a:endParaRPr lang="en-US" sz="3600" b="1" dirty="0"/>
          </a:p>
          <a:p>
            <a:pPr lvl="1"/>
            <a:r>
              <a:rPr lang="en-US" sz="3600" b="1" dirty="0"/>
              <a:t>When you meet Jesus, you will be changed.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5A815A-5233-4582-9DB9-95F94836B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9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F18C80-71A5-4F09-8135-B826197CB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D63879-4C90-45B7-A0F4-7F4002145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281246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Ecology 16x9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ture ecology education photo presentation.potx" id="{C2041BFC-79DD-469A-9C9C-CE3A45FF64F3}" vid="{F6D325B2-35D9-40C5-B4CD-C0A8483D5659}"/>
    </a:ext>
  </a:extLst>
</a:theme>
</file>

<file path=ppt/theme/theme2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Nature ecology education photo presentation</Template>
  <TotalTime>35</TotalTime>
  <Words>294</Words>
  <Application>Microsoft Office PowerPoint</Application>
  <PresentationFormat>Widescreen</PresentationFormat>
  <Paragraphs>87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Corbel</vt:lpstr>
      <vt:lpstr>Ecology 16x9</vt:lpstr>
      <vt:lpstr>Why do we - -  Believe in God?</vt:lpstr>
      <vt:lpstr>1. Argument of First Cause</vt:lpstr>
      <vt:lpstr>2. My Activity Tracker</vt:lpstr>
      <vt:lpstr>2. My Activity Tracker</vt:lpstr>
      <vt:lpstr>3. Design of the Universe</vt:lpstr>
      <vt:lpstr>4. The Moral Argument</vt:lpstr>
      <vt:lpstr>5. The Voice of Beauty</vt:lpstr>
      <vt:lpstr>6. Testimony of Others</vt:lpstr>
      <vt:lpstr>6. Testimony of Others</vt:lpstr>
      <vt:lpstr>7. Personal Confrontation</vt:lpstr>
      <vt:lpstr>It is up to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do we - -  Believe in God?</dc:title>
  <dc:creator>Manly Luscommbe</dc:creator>
  <cp:lastModifiedBy>Manly Luscommbe</cp:lastModifiedBy>
  <cp:revision>5</cp:revision>
  <dcterms:created xsi:type="dcterms:W3CDTF">2019-04-12T00:27:06Z</dcterms:created>
  <dcterms:modified xsi:type="dcterms:W3CDTF">2019-04-12T01:02:15Z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