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5"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6"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9"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30"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1"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3"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4"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5" name="" descr=""/>
          <p:cNvPicPr/>
          <p:nvPr/>
        </p:nvPicPr>
        <p:blipFill>
          <a:blip r:embed="rId2"/>
          <a:stretch/>
        </p:blipFill>
        <p:spPr>
          <a:xfrm>
            <a:off x="2979000" y="1326240"/>
            <a:ext cx="4121640" cy="3288600"/>
          </a:xfrm>
          <a:prstGeom prst="rect">
            <a:avLst/>
          </a:prstGeom>
          <a:ln>
            <a:noFill/>
          </a:ln>
        </p:spPr>
      </p:pic>
      <p:pic>
        <p:nvPicPr>
          <p:cNvPr id="36"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1"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3"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5"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6"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1"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2"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4"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5"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6"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9"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0"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2"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3"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5"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6"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7"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8"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0"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71"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2" name="" descr=""/>
          <p:cNvPicPr/>
          <p:nvPr/>
        </p:nvPicPr>
        <p:blipFill>
          <a:blip r:embed="rId2"/>
          <a:stretch/>
        </p:blipFill>
        <p:spPr>
          <a:xfrm>
            <a:off x="2979000" y="1326240"/>
            <a:ext cx="4121640" cy="3288600"/>
          </a:xfrm>
          <a:prstGeom prst="rect">
            <a:avLst/>
          </a:prstGeom>
          <a:ln>
            <a:noFill/>
          </a:ln>
        </p:spPr>
      </p:pic>
      <p:pic>
        <p:nvPicPr>
          <p:cNvPr id="73" name="" descr=""/>
          <p:cNvPicPr/>
          <p:nvPr/>
        </p:nvPicPr>
        <p:blipFill>
          <a:blip r:embed="rId3"/>
          <a:stretch/>
        </p:blipFill>
        <p:spPr>
          <a:xfrm>
            <a:off x="2979000" y="1326240"/>
            <a:ext cx="4121640" cy="32886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9"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4"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5"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9"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1"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2"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3"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4b1f6f"/>
        </a:solidFill>
      </p:bgPr>
    </p:bg>
    <p:spTree>
      <p:nvGrpSpPr>
        <p:cNvPr id="1" name=""/>
        <p:cNvGrpSpPr/>
        <p:nvPr/>
      </p:nvGrpSpPr>
      <p:grpSpPr>
        <a:xfrm>
          <a:off x="0" y="0"/>
          <a:ext cx="0" cy="0"/>
          <a:chOff x="0" y="0"/>
          <a:chExt cx="0" cy="0"/>
        </a:xfrm>
      </p:grpSpPr>
      <p:pic>
        <p:nvPicPr>
          <p:cNvPr id="0" name="" descr=""/>
          <p:cNvPicPr/>
          <p:nvPr/>
        </p:nvPicPr>
        <p:blipFill>
          <a:blip r:embed="rId2"/>
          <a:stretch/>
        </p:blipFill>
        <p:spPr>
          <a:xfrm>
            <a:off x="0" y="0"/>
            <a:ext cx="10078920" cy="5669280"/>
          </a:xfrm>
          <a:prstGeom prst="rect">
            <a:avLst/>
          </a:prstGeom>
          <a:ln>
            <a:noFill/>
          </a:ln>
        </p:spPr>
      </p:pic>
      <p:sp>
        <p:nvSpPr>
          <p:cNvPr id="1" name="PlaceHolder 1"/>
          <p:cNvSpPr>
            <a:spLocks noGrp="1"/>
          </p:cNvSpPr>
          <p:nvPr>
            <p:ph type="title"/>
          </p:nvPr>
        </p:nvSpPr>
        <p:spPr>
          <a:xfrm>
            <a:off x="504000" y="216000"/>
            <a:ext cx="9071280" cy="935280"/>
          </a:xfrm>
          <a:prstGeom prst="rect">
            <a:avLst/>
          </a:prstGeom>
        </p:spPr>
        <p:txBody>
          <a:bodyPr lIns="0" rIns="0" tIns="0" bIns="0" anchor="ctr"/>
          <a:p>
            <a:pPr algn="ctr"/>
            <a:endParaRPr/>
          </a:p>
        </p:txBody>
      </p:sp>
      <p:sp>
        <p:nvSpPr>
          <p:cNvPr id="2" name="PlaceHolder 2"/>
          <p:cNvSpPr>
            <a:spLocks noGrp="1"/>
          </p:cNvSpPr>
          <p:nvPr>
            <p:ph type="body"/>
          </p:nvPr>
        </p:nvSpPr>
        <p:spPr>
          <a:xfrm>
            <a:off x="504000" y="1368000"/>
            <a:ext cx="9071280" cy="328752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4b1f6f"/>
        </a:solidFill>
      </p:bgPr>
    </p:bg>
    <p:spTree>
      <p:nvGrpSpPr>
        <p:cNvPr id="1" name=""/>
        <p:cNvGrpSpPr/>
        <p:nvPr/>
      </p:nvGrpSpPr>
      <p:grpSpPr>
        <a:xfrm>
          <a:off x="0" y="0"/>
          <a:ext cx="0" cy="0"/>
          <a:chOff x="0" y="0"/>
          <a:chExt cx="0" cy="0"/>
        </a:xfrm>
      </p:grpSpPr>
      <p:pic>
        <p:nvPicPr>
          <p:cNvPr id="37" name="" descr=""/>
          <p:cNvPicPr/>
          <p:nvPr/>
        </p:nvPicPr>
        <p:blipFill>
          <a:blip r:embed="rId2"/>
          <a:stretch/>
        </p:blipFill>
        <p:spPr>
          <a:xfrm>
            <a:off x="0" y="0"/>
            <a:ext cx="10078920" cy="5669280"/>
          </a:xfrm>
          <a:prstGeom prst="rect">
            <a:avLst/>
          </a:prstGeom>
          <a:ln>
            <a:noFill/>
          </a:ln>
        </p:spPr>
      </p:pic>
      <p:sp>
        <p:nvSpPr>
          <p:cNvPr id="38"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39"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1147320"/>
            <a:ext cx="9071280" cy="1227960"/>
          </a:xfrm>
          <a:prstGeom prst="rect">
            <a:avLst/>
          </a:prstGeom>
          <a:noFill/>
          <a:ln>
            <a:noFill/>
          </a:ln>
        </p:spPr>
        <p:style>
          <a:lnRef idx="0"/>
          <a:fillRef idx="0"/>
          <a:effectRef idx="0"/>
          <a:fontRef idx="minor"/>
        </p:style>
        <p:txBody>
          <a:bodyPr lIns="0" rIns="0" tIns="0" bIns="0" anchor="ctr"/>
          <a:p>
            <a:pPr algn="ctr">
              <a:lnSpc>
                <a:spcPct val="100000"/>
              </a:lnSpc>
            </a:pPr>
            <a:r>
              <a:rPr b="1" lang="en-US" sz="6000" spc="-1" strike="noStrike">
                <a:solidFill>
                  <a:srgbClr val="ffffff"/>
                </a:solidFill>
                <a:uFill>
                  <a:solidFill>
                    <a:srgbClr val="ffffff"/>
                  </a:solidFill>
                </a:uFill>
                <a:latin typeface="MV Boli"/>
                <a:ea typeface="DejaVu Sans"/>
              </a:rPr>
              <a:t>Fullness of Time</a:t>
            </a:r>
            <a:endParaRPr/>
          </a:p>
        </p:txBody>
      </p:sp>
      <p:sp>
        <p:nvSpPr>
          <p:cNvPr id="75"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nchor="ctr"/>
          <a:p>
            <a:pPr algn="ctr">
              <a:lnSpc>
                <a:spcPct val="100000"/>
              </a:lnSpc>
            </a:pPr>
            <a:r>
              <a:rPr b="1" lang="en-US" sz="3200" spc="-1" strike="noStrike">
                <a:solidFill>
                  <a:srgbClr val="ffffff"/>
                </a:solidFill>
                <a:uFill>
                  <a:solidFill>
                    <a:srgbClr val="ffffff"/>
                  </a:solidFill>
                </a:uFill>
                <a:latin typeface="Arial"/>
                <a:ea typeface="DejaVu Sans"/>
              </a:rPr>
              <a:t>Galatians 4:3-4</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When Bethlehem was a small city</a:t>
            </a:r>
            <a:endParaRPr/>
          </a:p>
        </p:txBody>
      </p:sp>
      <p:sp>
        <p:nvSpPr>
          <p:cNvPr id="93"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r>
              <a:rPr b="1" lang="en-US" sz="3200" spc="-1" strike="noStrike">
                <a:solidFill>
                  <a:srgbClr val="ffffff"/>
                </a:solidFill>
                <a:uFill>
                  <a:solidFill>
                    <a:srgbClr val="ffffff"/>
                  </a:solidFill>
                </a:uFill>
                <a:latin typeface="Arial"/>
                <a:ea typeface="DejaVu Sans"/>
              </a:rPr>
              <a:t>Problem: Mary and Joseph live in Nazareth</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 </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Augustus Caesar orderd a census / tax – from the city of origin</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 </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They had to return to Bethlehem</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God Knew</a:t>
            </a:r>
            <a:endParaRPr/>
          </a:p>
        </p:txBody>
      </p:sp>
      <p:sp>
        <p:nvSpPr>
          <p:cNvPr id="95"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God knew world history – empires</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God knew what they would contrubute</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God knew the exact time of the birth, baptism and death of Christ</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God knew when all was in place, when the time was right, </a:t>
            </a:r>
            <a:r>
              <a:rPr b="1" lang="en-US" sz="3200" spc="-1" strike="noStrike" u="sng">
                <a:solidFill>
                  <a:srgbClr val="ffffff"/>
                </a:solidFill>
                <a:uFill>
                  <a:solidFill>
                    <a:srgbClr val="ffffff"/>
                  </a:solidFill>
                </a:uFill>
                <a:latin typeface="Arial"/>
                <a:ea typeface="DejaVu Sans"/>
              </a:rPr>
              <a:t>when the fullness of time had come.</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Galatians 4:3-4</a:t>
            </a:r>
            <a:endParaRPr/>
          </a:p>
        </p:txBody>
      </p:sp>
      <p:sp>
        <p:nvSpPr>
          <p:cNvPr id="77"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r>
              <a:rPr b="1" lang="en-US" sz="3200" spc="-1" strike="noStrike">
                <a:solidFill>
                  <a:srgbClr val="ffffff"/>
                </a:solidFill>
                <a:uFill>
                  <a:solidFill>
                    <a:srgbClr val="ffffff"/>
                  </a:solidFill>
                </a:uFill>
                <a:latin typeface="Arial"/>
                <a:ea typeface="DejaVu Sans"/>
              </a:rPr>
              <a:t>3 Even so we, when we were children, were in bondage under the elements of the world. 4 But when the </a:t>
            </a:r>
            <a:r>
              <a:rPr b="1" lang="en-US" sz="3200" spc="-1" strike="noStrike" u="sng">
                <a:solidFill>
                  <a:srgbClr val="ffffff"/>
                </a:solidFill>
                <a:uFill>
                  <a:solidFill>
                    <a:srgbClr val="ffffff"/>
                  </a:solidFill>
                </a:uFill>
                <a:latin typeface="Arial"/>
                <a:ea typeface="DejaVu Sans"/>
              </a:rPr>
              <a:t>fullness of the time had come</a:t>
            </a:r>
            <a:r>
              <a:rPr b="1" lang="en-US" sz="3200" spc="-1" strike="noStrike">
                <a:solidFill>
                  <a:srgbClr val="ffffff"/>
                </a:solidFill>
                <a:uFill>
                  <a:solidFill>
                    <a:srgbClr val="ffffff"/>
                  </a:solidFill>
                </a:uFill>
                <a:latin typeface="Arial"/>
                <a:ea typeface="DejaVu Sans"/>
              </a:rPr>
              <a:t>, God sent forth His Son, born of a woman, born under the law, 5 to redeem those who were under the law, that we might receive the adoption as sons.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God had a plan</a:t>
            </a:r>
            <a:endParaRPr/>
          </a:p>
        </p:txBody>
      </p:sp>
      <p:sp>
        <p:nvSpPr>
          <p:cNvPr id="79"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r>
              <a:rPr b="1" lang="en-US" sz="3200" spc="-1" strike="noStrike">
                <a:solidFill>
                  <a:srgbClr val="ffffff"/>
                </a:solidFill>
                <a:uFill>
                  <a:solidFill>
                    <a:srgbClr val="ffffff"/>
                  </a:solidFill>
                </a:uFill>
                <a:latin typeface="Arial"/>
                <a:ea typeface="DejaVu Sans"/>
              </a:rPr>
              <a:t>The plan was in place before creation</a:t>
            </a:r>
            <a:endParaRPr/>
          </a:p>
          <a:p>
            <a:endParaRPr/>
          </a:p>
          <a:p>
            <a:r>
              <a:rPr b="1" lang="en-US" sz="3200" spc="-1" strike="noStrike">
                <a:solidFill>
                  <a:srgbClr val="ffffff"/>
                </a:solidFill>
                <a:uFill>
                  <a:solidFill>
                    <a:srgbClr val="ffffff"/>
                  </a:solidFill>
                </a:uFill>
                <a:latin typeface="Arial"/>
                <a:ea typeface="DejaVu Sans"/>
              </a:rPr>
              <a:t>Why did He wait so long – over 4,000 years?</a:t>
            </a:r>
            <a:endParaRPr/>
          </a:p>
          <a:p>
            <a:endParaRPr/>
          </a:p>
          <a:p>
            <a:r>
              <a:rPr b="1" lang="en-US" sz="3200" spc="-1" strike="noStrike">
                <a:solidFill>
                  <a:srgbClr val="ffffff"/>
                </a:solidFill>
                <a:uFill>
                  <a:solidFill>
                    <a:srgbClr val="ffffff"/>
                  </a:solidFill>
                </a:uFill>
                <a:latin typeface="Arial"/>
                <a:ea typeface="DejaVu Sans"/>
              </a:rPr>
              <a:t>In the fullness of time = when the time was right, when days were fulfilled</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In the 4th Kingdom</a:t>
            </a:r>
            <a:endParaRPr/>
          </a:p>
        </p:txBody>
      </p:sp>
      <p:sp>
        <p:nvSpPr>
          <p:cNvPr id="81"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Daniel 2:37-44</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Gold – Babylon</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Silver – Meads / Persians</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Brass – Greek</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Iron - Roman</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In the 4th Kingdom</a:t>
            </a:r>
            <a:endParaRPr/>
          </a:p>
        </p:txBody>
      </p:sp>
      <p:sp>
        <p:nvSpPr>
          <p:cNvPr id="83"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Daniel 2:37-44</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And in the days of these kings the God of heaven will set up a kingdom which shall never be destroyed; and the kingdom shall not be left to other people; it shall break in pieces and consume all these kingdoms, and it shall stand forever.</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In the 4th Kingdom</a:t>
            </a:r>
            <a:endParaRPr/>
          </a:p>
        </p:txBody>
      </p:sp>
      <p:sp>
        <p:nvSpPr>
          <p:cNvPr id="85"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r>
              <a:rPr b="1" lang="en-US" sz="3200" spc="-1" strike="noStrike">
                <a:solidFill>
                  <a:srgbClr val="ffffff"/>
                </a:solidFill>
                <a:uFill>
                  <a:solidFill>
                    <a:srgbClr val="ffffff"/>
                  </a:solidFill>
                </a:uFill>
                <a:latin typeface="Arial"/>
                <a:ea typeface="DejaVu Sans"/>
              </a:rPr>
              <a:t>Persians introduced the synagogue</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 </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Greeks brought:</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Common language</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Philosophy, wisdom, deep reasoning</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Broader education for all people</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Papyrus – books more affordable</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In the 4th Kingdom</a:t>
            </a:r>
            <a:endParaRPr/>
          </a:p>
        </p:txBody>
      </p:sp>
      <p:sp>
        <p:nvSpPr>
          <p:cNvPr id="87"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Romans brought:</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Pax Romana – (Roman Peace) – 120 years</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Ease of travel – highways w/mile markers</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Postal system</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Census </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Jesus born the 65th Week</a:t>
            </a:r>
            <a:endParaRPr/>
          </a:p>
        </p:txBody>
      </p:sp>
      <p:sp>
        <p:nvSpPr>
          <p:cNvPr id="89"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Daniel 9:24-27 </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A day = a year; A week = 7 years</a:t>
            </a:r>
            <a:endParaRPr/>
          </a:p>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70 weeks = 490 years</a:t>
            </a:r>
            <a:endParaRPr/>
          </a:p>
          <a:p>
            <a:pPr lvl="1" marL="864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7 weeks = 49 years (457 – 408 BC)</a:t>
            </a:r>
            <a:endParaRPr/>
          </a:p>
          <a:p>
            <a:pPr lvl="1" marL="864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62 weeks = 434 years (ends at 26 AD)</a:t>
            </a:r>
            <a:endParaRPr/>
          </a:p>
          <a:p>
            <a:pPr lvl="1" marL="864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Mid-week = 3 ½ years (ends at 30 AD)</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16000"/>
            <a:ext cx="9071280" cy="93528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solidFill>
                  <a:srgbClr val="ffffff"/>
                </a:solidFill>
                <a:uFill>
                  <a:solidFill>
                    <a:srgbClr val="ffffff"/>
                  </a:solidFill>
                </a:uFill>
                <a:latin typeface="MV Boli"/>
                <a:ea typeface="DejaVu Sans"/>
              </a:rPr>
              <a:t>When Bethlehem was a small city</a:t>
            </a:r>
            <a:endParaRPr/>
          </a:p>
        </p:txBody>
      </p:sp>
      <p:sp>
        <p:nvSpPr>
          <p:cNvPr id="91" name="CustomShape 2"/>
          <p:cNvSpPr/>
          <p:nvPr/>
        </p:nvSpPr>
        <p:spPr>
          <a:xfrm>
            <a:off x="504000" y="1368000"/>
            <a:ext cx="9071280" cy="438408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StarSymbol"/>
              <a:buChar char="l"/>
            </a:pPr>
            <a:r>
              <a:rPr b="1" lang="en-US" sz="3200" spc="-1" strike="noStrike">
                <a:solidFill>
                  <a:srgbClr val="ffffff"/>
                </a:solidFill>
                <a:uFill>
                  <a:solidFill>
                    <a:srgbClr val="ffffff"/>
                  </a:solidFill>
                </a:uFill>
                <a:latin typeface="Arial"/>
                <a:ea typeface="DejaVu Sans"/>
              </a:rPr>
              <a:t>Micah 5:2 "But you, Bethlehem Ephrathah, Though you are little among the thousands of Judah, Yet out of you shall come forth to Me The One to be Ruler in Israel, Whose goings forth are from of old, From everlasting."</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Metropolis</Template>
  <TotalTime>2</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2015-10-17T08:28:57Z</dcterms:created>
  <dc:language>en-US</dc:language>
  <cp:lastModifiedBy>Manly Luscombe</cp:lastModifiedBy>
  <dcterms:modified xsi:type="dcterms:W3CDTF">2015-11-18T16:02:55Z</dcterms:modified>
  <cp:revision>3</cp:revision>
  <dc:title>Metropolis</dc:title>
</cp:coreProperties>
</file>