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54"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21D778-B565-4D7E-94D7-64010A445B68}" type="datetimeFigureOut">
              <a:rPr lang="en-US" smtClean="0"/>
              <a:pPr/>
              <a:t>11/6/2010</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11/6/2010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11/6/2010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11/6/2010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11/6/2010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D21D778-B565-4D7E-94D7-64010A445B68}" type="datetimeFigureOut">
              <a:rPr lang="en-US" smtClean="0"/>
              <a:pPr/>
              <a:t>11/6/2010</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21D778-B565-4D7E-94D7-64010A445B68}" type="datetimeFigureOut">
              <a:rPr lang="en-US" smtClean="0"/>
              <a:pPr/>
              <a:t>11/6/2010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21D778-B565-4D7E-94D7-64010A445B68}" type="datetimeFigureOut">
              <a:rPr lang="en-US" smtClean="0"/>
              <a:pPr/>
              <a:t>11/6/2010</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a:t>‹#›</a:t>
            </a:fld>
            <a:endParaRPr kumimoji="0" lang="en-US" dirty="0"/>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D21D778-B565-4D7E-94D7-64010A445B68}" type="datetimeFigureOut">
              <a:rPr lang="en-US" smtClean="0"/>
              <a:pPr/>
              <a:t>11/6/2010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a:t>‹#›</a:t>
            </a:fld>
            <a:endParaRPr kumimoji="0" lang="en-US" dirty="0">
              <a:solidFill>
                <a:srgbClr val="FFFFFF"/>
              </a:solidFill>
            </a:endParaRP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D21D778-B565-4D7E-94D7-64010A445B68}" type="datetimeFigureOut">
              <a:rPr lang="en-US" smtClean="0"/>
              <a:pPr/>
              <a:t>11/6/2010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D21D778-B565-4D7E-94D7-64010A445B68}" type="datetimeFigureOut">
              <a:rPr lang="en-US" smtClean="0"/>
              <a:pPr/>
              <a:t>11/6/2010</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11/6/2010</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533400" y="2819400"/>
            <a:ext cx="8001000" cy="3429000"/>
          </a:xfrm>
        </p:spPr>
        <p:txBody>
          <a:bodyPr>
            <a:noAutofit/>
          </a:bodyPr>
          <a:lstStyle/>
          <a:p>
            <a:r>
              <a:rPr lang="en-US" sz="3200" dirty="0" smtClean="0"/>
              <a:t>What does the bible teach </a:t>
            </a:r>
            <a:br>
              <a:rPr lang="en-US" sz="3200" dirty="0" smtClean="0"/>
            </a:br>
            <a:r>
              <a:rPr lang="en-US" sz="3200" dirty="0" smtClean="0"/>
              <a:t>about tithing?</a:t>
            </a:r>
          </a:p>
          <a:p>
            <a:endParaRPr lang="en-US" sz="3200" dirty="0" smtClean="0"/>
          </a:p>
          <a:p>
            <a:r>
              <a:rPr lang="en-US" sz="3200" dirty="0" smtClean="0"/>
              <a:t>Malachi 3:8 </a:t>
            </a:r>
          </a:p>
        </p:txBody>
      </p:sp>
      <p:sp>
        <p:nvSpPr>
          <p:cNvPr id="3" name="Title 2"/>
          <p:cNvSpPr>
            <a:spLocks noGrp="1"/>
          </p:cNvSpPr>
          <p:nvPr>
            <p:ph type="ctrTitle"/>
          </p:nvPr>
        </p:nvSpPr>
        <p:spPr/>
        <p:txBody>
          <a:bodyPr/>
          <a:lstStyle/>
          <a:p>
            <a:pPr algn="l"/>
            <a:r>
              <a:rPr lang="en-US" dirty="0" smtClean="0"/>
              <a:t>Fleecing the Flock</a:t>
            </a:r>
            <a:endParaRPr lang="en-US" dirty="0"/>
          </a:p>
        </p:txBody>
      </p:sp>
      <p:pic>
        <p:nvPicPr>
          <p:cNvPr id="1026" name="Picture 2"/>
          <p:cNvPicPr>
            <a:picLocks noChangeAspect="1" noChangeArrowheads="1"/>
          </p:cNvPicPr>
          <p:nvPr/>
        </p:nvPicPr>
        <p:blipFill>
          <a:blip r:embed="rId2"/>
          <a:srcRect/>
          <a:stretch>
            <a:fillRect/>
          </a:stretch>
        </p:blipFill>
        <p:spPr bwMode="auto">
          <a:xfrm>
            <a:off x="5638800" y="228600"/>
            <a:ext cx="3228975" cy="2148737"/>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 Law on Tithing</a:t>
            </a:r>
            <a:endParaRPr lang="en-US" dirty="0"/>
          </a:p>
        </p:txBody>
      </p:sp>
      <p:sp>
        <p:nvSpPr>
          <p:cNvPr id="3" name="Content Placeholder 2"/>
          <p:cNvSpPr>
            <a:spLocks noGrp="1"/>
          </p:cNvSpPr>
          <p:nvPr>
            <p:ph sz="quarter" idx="1"/>
          </p:nvPr>
        </p:nvSpPr>
        <p:spPr>
          <a:xfrm>
            <a:off x="301752" y="1527048"/>
            <a:ext cx="8503920" cy="4873752"/>
          </a:xfrm>
        </p:spPr>
        <p:txBody>
          <a:bodyPr>
            <a:noAutofit/>
          </a:bodyPr>
          <a:lstStyle/>
          <a:p>
            <a:r>
              <a:rPr lang="en-US" sz="3200" b="1" baseline="30000" dirty="0" smtClean="0">
                <a:latin typeface="Arial" pitchFamily="34" charset="0"/>
                <a:cs typeface="Arial" pitchFamily="34" charset="0"/>
              </a:rPr>
              <a:t>13</a:t>
            </a:r>
            <a:r>
              <a:rPr lang="en-US" sz="3200" dirty="0" smtClean="0">
                <a:latin typeface="Arial" pitchFamily="34" charset="0"/>
                <a:cs typeface="Arial" pitchFamily="34" charset="0"/>
              </a:rPr>
              <a:t> then you shall say before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your God: 'I have removed the holy </a:t>
            </a:r>
            <a:r>
              <a:rPr lang="en-US" sz="3200" i="1" dirty="0" smtClean="0">
                <a:latin typeface="Arial" pitchFamily="34" charset="0"/>
                <a:cs typeface="Arial" pitchFamily="34" charset="0"/>
              </a:rPr>
              <a:t>tithe</a:t>
            </a:r>
            <a:r>
              <a:rPr lang="en-US" sz="3200" dirty="0" smtClean="0">
                <a:latin typeface="Arial" pitchFamily="34" charset="0"/>
                <a:cs typeface="Arial" pitchFamily="34" charset="0"/>
              </a:rPr>
              <a:t> from </a:t>
            </a:r>
            <a:r>
              <a:rPr lang="en-US" sz="3200" i="1" dirty="0" smtClean="0">
                <a:latin typeface="Arial" pitchFamily="34" charset="0"/>
                <a:cs typeface="Arial" pitchFamily="34" charset="0"/>
              </a:rPr>
              <a:t>my</a:t>
            </a:r>
            <a:r>
              <a:rPr lang="en-US" sz="3200" dirty="0" smtClean="0">
                <a:latin typeface="Arial" pitchFamily="34" charset="0"/>
                <a:cs typeface="Arial" pitchFamily="34" charset="0"/>
              </a:rPr>
              <a:t> house, and also have given them to the Levite, the stranger, the fatherless, and the widow, according to all Your commandments which You have commanded me; I have not transgressed Your commandments, nor have I forgotten </a:t>
            </a:r>
            <a:r>
              <a:rPr lang="en-US" sz="3200" i="1" dirty="0" smtClean="0">
                <a:latin typeface="Arial" pitchFamily="34" charset="0"/>
                <a:cs typeface="Arial" pitchFamily="34" charset="0"/>
              </a:rPr>
              <a:t>them.</a:t>
            </a:r>
            <a:r>
              <a:rPr lang="en-US" sz="3200" dirty="0" smtClean="0">
                <a:latin typeface="Arial" pitchFamily="34" charset="0"/>
                <a:cs typeface="Arial" pitchFamily="34" charset="0"/>
              </a:rPr>
              <a:t> </a:t>
            </a:r>
            <a:br>
              <a:rPr lang="en-US" sz="3200" dirty="0" smtClean="0">
                <a:latin typeface="Arial" pitchFamily="34" charset="0"/>
                <a:cs typeface="Arial" pitchFamily="34" charset="0"/>
              </a:rPr>
            </a:br>
            <a:r>
              <a:rPr lang="en-US" sz="3200" b="1" dirty="0" smtClean="0">
                <a:latin typeface="Arial" pitchFamily="34" charset="0"/>
                <a:cs typeface="Arial" pitchFamily="34" charset="0"/>
              </a:rPr>
              <a:t>Deuteronomy 26:13</a:t>
            </a:r>
            <a:endParaRPr lang="en-US" sz="3200" b="1"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 Law on Tithing</a:t>
            </a:r>
            <a:endParaRPr lang="en-US" dirty="0"/>
          </a:p>
        </p:txBody>
      </p:sp>
      <p:sp>
        <p:nvSpPr>
          <p:cNvPr id="3" name="Content Placeholder 2"/>
          <p:cNvSpPr>
            <a:spLocks noGrp="1"/>
          </p:cNvSpPr>
          <p:nvPr>
            <p:ph sz="quarter" idx="1"/>
          </p:nvPr>
        </p:nvSpPr>
        <p:spPr>
          <a:xfrm>
            <a:off x="301752" y="1527048"/>
            <a:ext cx="8503920" cy="4873752"/>
          </a:xfrm>
        </p:spPr>
        <p:txBody>
          <a:bodyPr>
            <a:noAutofit/>
          </a:bodyPr>
          <a:lstStyle/>
          <a:p>
            <a:pPr>
              <a:buNone/>
            </a:pPr>
            <a:endParaRPr lang="en-US" sz="3200" b="1" dirty="0" smtClean="0">
              <a:latin typeface="Arial" pitchFamily="34" charset="0"/>
              <a:cs typeface="Arial" pitchFamily="34" charset="0"/>
            </a:endParaRPr>
          </a:p>
          <a:p>
            <a:pPr>
              <a:buNone/>
            </a:pPr>
            <a:r>
              <a:rPr lang="en-US" sz="3200" b="1" dirty="0" smtClean="0">
                <a:latin typeface="Arial" pitchFamily="34" charset="0"/>
                <a:cs typeface="Arial" pitchFamily="34" charset="0"/>
              </a:rPr>
              <a:t>SUMMARY</a:t>
            </a:r>
          </a:p>
          <a:p>
            <a:pPr marL="514350" indent="-514350">
              <a:buFont typeface="+mj-lt"/>
              <a:buAutoNum type="arabicPeriod"/>
            </a:pPr>
            <a:r>
              <a:rPr lang="en-US" sz="3200" dirty="0" smtClean="0">
                <a:latin typeface="Arial" pitchFamily="34" charset="0"/>
                <a:cs typeface="Arial" pitchFamily="34" charset="0"/>
              </a:rPr>
              <a:t>Tithing is mandatory</a:t>
            </a:r>
          </a:p>
          <a:p>
            <a:pPr marL="514350" indent="-514350">
              <a:buFont typeface="+mj-lt"/>
              <a:buAutoNum type="arabicPeriod"/>
            </a:pPr>
            <a:r>
              <a:rPr lang="en-US" sz="3200" dirty="0" smtClean="0">
                <a:latin typeface="Arial" pitchFamily="34" charset="0"/>
                <a:cs typeface="Arial" pitchFamily="34" charset="0"/>
              </a:rPr>
              <a:t>For years 1 and 2 – it was a party for the family in the presence of the Lord</a:t>
            </a:r>
          </a:p>
          <a:p>
            <a:pPr marL="514350" indent="-514350">
              <a:buFont typeface="+mj-lt"/>
              <a:buAutoNum type="arabicPeriod"/>
            </a:pPr>
            <a:r>
              <a:rPr lang="en-US" sz="3200" dirty="0" smtClean="0">
                <a:latin typeface="Arial" pitchFamily="34" charset="0"/>
                <a:cs typeface="Arial" pitchFamily="34" charset="0"/>
              </a:rPr>
              <a:t>Only in year 3 is the entire tithe to be given away – Levites (priests), stranger (non-Israelites), fatherless (orphans) and widows</a:t>
            </a:r>
            <a:endParaRPr lang="en-US" sz="32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 from earlier books</a:t>
            </a:r>
            <a:endParaRPr lang="en-US" dirty="0"/>
          </a:p>
        </p:txBody>
      </p:sp>
      <p:sp>
        <p:nvSpPr>
          <p:cNvPr id="3" name="Content Placeholder 2"/>
          <p:cNvSpPr>
            <a:spLocks noGrp="1"/>
          </p:cNvSpPr>
          <p:nvPr>
            <p:ph sz="quarter" idx="1"/>
          </p:nvPr>
        </p:nvSpPr>
        <p:spPr/>
        <p:txBody>
          <a:bodyPr/>
          <a:lstStyle/>
          <a:p>
            <a:r>
              <a:rPr lang="en-US" dirty="0" smtClean="0"/>
              <a:t>"You shall not covet your neighbor's house; you shall not covet your neighbor's wife, nor his male servant, nor his female servant, nor his ox, nor his donkey, nor anything that </a:t>
            </a:r>
            <a:r>
              <a:rPr lang="en-US" i="1" dirty="0" smtClean="0"/>
              <a:t>is</a:t>
            </a:r>
            <a:r>
              <a:rPr lang="en-US" dirty="0" smtClean="0"/>
              <a:t> your neighbor's." </a:t>
            </a:r>
            <a:br>
              <a:rPr lang="en-US" dirty="0" smtClean="0"/>
            </a:br>
            <a:r>
              <a:rPr lang="en-US" b="1" dirty="0" smtClean="0"/>
              <a:t>Exodus 20:17</a:t>
            </a:r>
          </a:p>
          <a:p>
            <a:r>
              <a:rPr lang="en-US" dirty="0" smtClean="0"/>
              <a:t>'You shall not covet your neighbor's wife; and you shall not desire your neighbor's house, </a:t>
            </a:r>
            <a:r>
              <a:rPr lang="en-US" b="1" u="sng" dirty="0" smtClean="0"/>
              <a:t>his field</a:t>
            </a:r>
            <a:r>
              <a:rPr lang="en-US" dirty="0" smtClean="0"/>
              <a:t>, his male servant, his female servant, his ox, his donkey, or anything that </a:t>
            </a:r>
            <a:r>
              <a:rPr lang="en-US" i="1" dirty="0" smtClean="0"/>
              <a:t>is</a:t>
            </a:r>
            <a:r>
              <a:rPr lang="en-US" dirty="0" smtClean="0"/>
              <a:t> your neighbor's.' </a:t>
            </a:r>
            <a:br>
              <a:rPr lang="en-US" dirty="0" smtClean="0"/>
            </a:br>
            <a:r>
              <a:rPr lang="en-US" b="1" dirty="0" smtClean="0"/>
              <a:t>Deuteronomy 5:21</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None of this applies to us</a:t>
            </a:r>
            <a:endParaRPr lang="en-US" dirty="0"/>
          </a:p>
        </p:txBody>
      </p:sp>
      <p:sp>
        <p:nvSpPr>
          <p:cNvPr id="3" name="Content Placeholder 2"/>
          <p:cNvSpPr>
            <a:spLocks noGrp="1"/>
          </p:cNvSpPr>
          <p:nvPr>
            <p:ph sz="quarter" idx="1"/>
          </p:nvPr>
        </p:nvSpPr>
        <p:spPr/>
        <p:txBody>
          <a:bodyPr>
            <a:noAutofit/>
          </a:bodyPr>
          <a:lstStyle/>
          <a:p>
            <a:r>
              <a:rPr lang="en-US" sz="3200" b="1" baseline="30000" dirty="0" smtClean="0">
                <a:latin typeface="Arial" pitchFamily="34" charset="0"/>
                <a:cs typeface="Arial" pitchFamily="34" charset="0"/>
              </a:rPr>
              <a:t>1</a:t>
            </a:r>
            <a:r>
              <a:rPr lang="en-US" sz="3200" dirty="0" smtClean="0">
                <a:latin typeface="Arial" pitchFamily="34" charset="0"/>
                <a:cs typeface="Arial" pitchFamily="34" charset="0"/>
              </a:rPr>
              <a:t> Now concerning the collection for the saints, as I have given orders to the churches of Galatia, so you must do also: </a:t>
            </a:r>
            <a:r>
              <a:rPr lang="en-US" sz="3200" b="1" baseline="30000" dirty="0" smtClean="0">
                <a:latin typeface="Arial" pitchFamily="34" charset="0"/>
                <a:cs typeface="Arial" pitchFamily="34" charset="0"/>
              </a:rPr>
              <a:t>2</a:t>
            </a:r>
            <a:r>
              <a:rPr lang="en-US" sz="3200" dirty="0" smtClean="0">
                <a:latin typeface="Arial" pitchFamily="34" charset="0"/>
                <a:cs typeface="Arial" pitchFamily="34" charset="0"/>
              </a:rPr>
              <a:t> On the first </a:t>
            </a:r>
            <a:r>
              <a:rPr lang="en-US" sz="3200" i="1" dirty="0" smtClean="0">
                <a:latin typeface="Arial" pitchFamily="34" charset="0"/>
                <a:cs typeface="Arial" pitchFamily="34" charset="0"/>
              </a:rPr>
              <a:t>day</a:t>
            </a:r>
            <a:r>
              <a:rPr lang="en-US" sz="3200" dirty="0" smtClean="0">
                <a:latin typeface="Arial" pitchFamily="34" charset="0"/>
                <a:cs typeface="Arial" pitchFamily="34" charset="0"/>
              </a:rPr>
              <a:t> of the week let each one of you lay something aside, storing up as he may prosper, that there be no collections when I come. </a:t>
            </a:r>
            <a:r>
              <a:rPr lang="en-US" sz="3200" b="1" dirty="0" smtClean="0">
                <a:latin typeface="Arial" pitchFamily="34" charset="0"/>
                <a:cs typeface="Arial" pitchFamily="34" charset="0"/>
              </a:rPr>
              <a:t>1 Corinthians 16:1-2</a:t>
            </a:r>
          </a:p>
          <a:p>
            <a:r>
              <a:rPr lang="en-US" sz="3200" i="1" dirty="0" smtClean="0">
                <a:latin typeface="Arial" pitchFamily="34" charset="0"/>
                <a:cs typeface="Arial" pitchFamily="34" charset="0"/>
              </a:rPr>
              <a:t>So let</a:t>
            </a:r>
            <a:r>
              <a:rPr lang="en-US" sz="3200" dirty="0" smtClean="0">
                <a:latin typeface="Arial" pitchFamily="34" charset="0"/>
                <a:cs typeface="Arial" pitchFamily="34" charset="0"/>
              </a:rPr>
              <a:t> each one </a:t>
            </a:r>
            <a:r>
              <a:rPr lang="en-US" sz="3200" i="1" dirty="0" smtClean="0">
                <a:latin typeface="Arial" pitchFamily="34" charset="0"/>
                <a:cs typeface="Arial" pitchFamily="34" charset="0"/>
              </a:rPr>
              <a:t>give</a:t>
            </a:r>
            <a:r>
              <a:rPr lang="en-US" sz="3200" dirty="0" smtClean="0">
                <a:latin typeface="Arial" pitchFamily="34" charset="0"/>
                <a:cs typeface="Arial" pitchFamily="34" charset="0"/>
              </a:rPr>
              <a:t> as he purposes in his heart, not grudgingly or of necessity; for God loves a cheerful giver. </a:t>
            </a:r>
            <a:r>
              <a:rPr lang="en-US" sz="3200" b="1" dirty="0" smtClean="0">
                <a:latin typeface="Arial" pitchFamily="34" charset="0"/>
                <a:cs typeface="Arial" pitchFamily="34" charset="0"/>
              </a:rPr>
              <a:t>2 Corinthians 9:7</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Final Points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latin typeface="Arial" pitchFamily="34" charset="0"/>
                <a:cs typeface="Arial" pitchFamily="34" charset="0"/>
              </a:rPr>
              <a:t>For some 10% could be a great burden because of family obligations, children in college, care for aging parents</a:t>
            </a:r>
          </a:p>
          <a:p>
            <a:r>
              <a:rPr lang="en-US" dirty="0" smtClean="0">
                <a:latin typeface="Arial" pitchFamily="34" charset="0"/>
                <a:cs typeface="Arial" pitchFamily="34" charset="0"/>
              </a:rPr>
              <a:t>For others 95% is no burden at all</a:t>
            </a:r>
          </a:p>
          <a:p>
            <a:r>
              <a:rPr lang="en-US" dirty="0" smtClean="0">
                <a:latin typeface="Arial" pitchFamily="34" charset="0"/>
                <a:cs typeface="Arial" pitchFamily="34" charset="0"/>
              </a:rPr>
              <a:t>A. M. Burton, founder of Life and Casualty Insurance, gave away 95% of his income</a:t>
            </a:r>
          </a:p>
          <a:p>
            <a:r>
              <a:rPr lang="en-US" dirty="0" smtClean="0">
                <a:latin typeface="Arial" pitchFamily="34" charset="0"/>
                <a:cs typeface="Arial" pitchFamily="34" charset="0"/>
              </a:rPr>
              <a:t>Preachers who try to impose tithing today are:</a:t>
            </a:r>
          </a:p>
          <a:p>
            <a:pPr lvl="1"/>
            <a:r>
              <a:rPr lang="en-US" sz="2400" b="1" dirty="0" smtClean="0">
                <a:solidFill>
                  <a:schemeClr val="tx1"/>
                </a:solidFill>
                <a:latin typeface="Arial" pitchFamily="34" charset="0"/>
                <a:cs typeface="Arial" pitchFamily="34" charset="0"/>
              </a:rPr>
              <a:t>EITHER</a:t>
            </a:r>
            <a:r>
              <a:rPr lang="en-US" sz="2400" dirty="0" smtClean="0">
                <a:solidFill>
                  <a:schemeClr val="tx1"/>
                </a:solidFill>
                <a:latin typeface="Arial" pitchFamily="34" charset="0"/>
                <a:cs typeface="Arial" pitchFamily="34" charset="0"/>
              </a:rPr>
              <a:t> Intentional deceivers who are seeking to “fleece the flock” for personal gain</a:t>
            </a:r>
          </a:p>
          <a:p>
            <a:pPr lvl="1"/>
            <a:r>
              <a:rPr lang="en-US" sz="2400" b="1" dirty="0" smtClean="0">
                <a:solidFill>
                  <a:schemeClr val="tx1"/>
                </a:solidFill>
                <a:latin typeface="Arial" pitchFamily="34" charset="0"/>
                <a:cs typeface="Arial" pitchFamily="34" charset="0"/>
              </a:rPr>
              <a:t>OR</a:t>
            </a:r>
            <a:r>
              <a:rPr lang="en-US" sz="2400" dirty="0" smtClean="0">
                <a:solidFill>
                  <a:schemeClr val="tx1"/>
                </a:solidFill>
                <a:latin typeface="Arial" pitchFamily="34" charset="0"/>
                <a:cs typeface="Arial" pitchFamily="34" charset="0"/>
              </a:rPr>
              <a:t> they are ignorant and have never read what the OT says about tithing</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Malachi 3:8</a:t>
            </a:r>
            <a:endParaRPr lang="en-US" dirty="0"/>
          </a:p>
        </p:txBody>
      </p:sp>
      <p:sp>
        <p:nvSpPr>
          <p:cNvPr id="5" name="Content Placeholder 4"/>
          <p:cNvSpPr>
            <a:spLocks noGrp="1"/>
          </p:cNvSpPr>
          <p:nvPr>
            <p:ph sz="quarter" idx="1"/>
          </p:nvPr>
        </p:nvSpPr>
        <p:spPr/>
        <p:txBody>
          <a:bodyPr/>
          <a:lstStyle/>
          <a:p>
            <a:r>
              <a:rPr lang="en-US" sz="2800" dirty="0" smtClean="0">
                <a:latin typeface="Arial" pitchFamily="34" charset="0"/>
                <a:cs typeface="Arial" pitchFamily="34" charset="0"/>
              </a:rPr>
              <a:t>"Will a man rob God? Yet you have robbed Me! But you say, 'In what way have we robbed You?' In tithes and offerings.</a:t>
            </a:r>
          </a:p>
          <a:p>
            <a:r>
              <a:rPr lang="en-US" sz="2800" dirty="0" smtClean="0">
                <a:latin typeface="Arial" pitchFamily="34" charset="0"/>
                <a:cs typeface="Arial" pitchFamily="34" charset="0"/>
              </a:rPr>
              <a:t>Preachers quote this verse – then preach how you must bring 10% of your income to him.</a:t>
            </a:r>
          </a:p>
          <a:p>
            <a:r>
              <a:rPr lang="en-US" sz="2800" dirty="0" smtClean="0">
                <a:latin typeface="Arial" pitchFamily="34" charset="0"/>
                <a:cs typeface="Arial" pitchFamily="34" charset="0"/>
              </a:rPr>
              <a:t>These preachers don’t even know what the OT tithes were / when they were collected / how they were used.</a:t>
            </a:r>
          </a:p>
          <a:p>
            <a:r>
              <a:rPr lang="en-US" sz="2800" dirty="0" smtClean="0">
                <a:latin typeface="Arial" pitchFamily="34" charset="0"/>
                <a:cs typeface="Arial" pitchFamily="34" charset="0"/>
              </a:rPr>
              <a:t>Lets take an honest look at this subject.</a:t>
            </a:r>
          </a:p>
          <a:p>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 Law on Tithing</a:t>
            </a:r>
            <a:endParaRPr lang="en-US" dirty="0"/>
          </a:p>
        </p:txBody>
      </p:sp>
      <p:sp>
        <p:nvSpPr>
          <p:cNvPr id="3" name="Content Placeholder 2"/>
          <p:cNvSpPr>
            <a:spLocks noGrp="1"/>
          </p:cNvSpPr>
          <p:nvPr>
            <p:ph sz="quarter" idx="1"/>
          </p:nvPr>
        </p:nvSpPr>
        <p:spPr>
          <a:xfrm>
            <a:off x="301752" y="1527048"/>
            <a:ext cx="8503920" cy="4873752"/>
          </a:xfrm>
        </p:spPr>
        <p:txBody>
          <a:bodyPr>
            <a:noAutofit/>
          </a:bodyPr>
          <a:lstStyle/>
          <a:p>
            <a:r>
              <a:rPr lang="en-US" sz="2800" b="1" baseline="30000" dirty="0" smtClean="0">
                <a:latin typeface="Arial" pitchFamily="34" charset="0"/>
                <a:cs typeface="Arial" pitchFamily="34" charset="0"/>
              </a:rPr>
              <a:t>11</a:t>
            </a:r>
            <a:r>
              <a:rPr lang="en-US" sz="2800" dirty="0" smtClean="0">
                <a:latin typeface="Arial" pitchFamily="34" charset="0"/>
                <a:cs typeface="Arial" pitchFamily="34" charset="0"/>
              </a:rPr>
              <a:t> then there will be the place where the </a:t>
            </a:r>
            <a:r>
              <a:rPr lang="en-US" sz="2800" cap="small" dirty="0" smtClean="0">
                <a:latin typeface="Arial" pitchFamily="34" charset="0"/>
                <a:cs typeface="Arial" pitchFamily="34" charset="0"/>
              </a:rPr>
              <a:t>Lord</a:t>
            </a:r>
            <a:r>
              <a:rPr lang="en-US" sz="2800" dirty="0" smtClean="0">
                <a:latin typeface="Arial" pitchFamily="34" charset="0"/>
                <a:cs typeface="Arial" pitchFamily="34" charset="0"/>
              </a:rPr>
              <a:t> your God chooses to make His name abide. There you shall bring all that I command you: your burnt offerings, your sacrifices, your tithes, the heave offerings of your hand, and all your choice offerings which you vow to the </a:t>
            </a:r>
            <a:r>
              <a:rPr lang="en-US" sz="2800" cap="small" dirty="0" smtClean="0">
                <a:latin typeface="Arial" pitchFamily="34" charset="0"/>
                <a:cs typeface="Arial" pitchFamily="34" charset="0"/>
              </a:rPr>
              <a:t>Lord</a:t>
            </a:r>
            <a:r>
              <a:rPr lang="en-US" sz="2800" dirty="0" smtClean="0">
                <a:latin typeface="Arial" pitchFamily="34" charset="0"/>
                <a:cs typeface="Arial" pitchFamily="34" charset="0"/>
              </a:rPr>
              <a:t>. </a:t>
            </a:r>
            <a:r>
              <a:rPr lang="en-US" sz="2800" b="1" baseline="30000" dirty="0" smtClean="0">
                <a:latin typeface="Arial" pitchFamily="34" charset="0"/>
                <a:cs typeface="Arial" pitchFamily="34" charset="0"/>
              </a:rPr>
              <a:t>12</a:t>
            </a:r>
            <a:r>
              <a:rPr lang="en-US" sz="2800" dirty="0" smtClean="0">
                <a:latin typeface="Arial" pitchFamily="34" charset="0"/>
                <a:cs typeface="Arial" pitchFamily="34" charset="0"/>
              </a:rPr>
              <a:t> And you shall rejoice before the </a:t>
            </a:r>
            <a:r>
              <a:rPr lang="en-US" sz="2800" cap="small" dirty="0" smtClean="0">
                <a:latin typeface="Arial" pitchFamily="34" charset="0"/>
                <a:cs typeface="Arial" pitchFamily="34" charset="0"/>
              </a:rPr>
              <a:t>Lord</a:t>
            </a:r>
            <a:r>
              <a:rPr lang="en-US" sz="2800" dirty="0" smtClean="0">
                <a:latin typeface="Arial" pitchFamily="34" charset="0"/>
                <a:cs typeface="Arial" pitchFamily="34" charset="0"/>
              </a:rPr>
              <a:t> your God, you and your sons and your daughters, your male and female servants, and the Levite who </a:t>
            </a:r>
            <a:r>
              <a:rPr lang="en-US" sz="2800" i="1" dirty="0" smtClean="0">
                <a:latin typeface="Arial" pitchFamily="34" charset="0"/>
                <a:cs typeface="Arial" pitchFamily="34" charset="0"/>
              </a:rPr>
              <a:t>is</a:t>
            </a:r>
            <a:r>
              <a:rPr lang="en-US" sz="2800" dirty="0" smtClean="0">
                <a:latin typeface="Arial" pitchFamily="34" charset="0"/>
                <a:cs typeface="Arial" pitchFamily="34" charset="0"/>
              </a:rPr>
              <a:t> within your gates, since he has no portion nor inheritance with you. </a:t>
            </a:r>
            <a:r>
              <a:rPr lang="en-US" sz="2800" b="1" dirty="0" smtClean="0">
                <a:latin typeface="Arial" pitchFamily="34" charset="0"/>
                <a:cs typeface="Arial" pitchFamily="34" charset="0"/>
              </a:rPr>
              <a:t>Deuteronomy 12:11-12</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 Law on Tithing</a:t>
            </a:r>
            <a:endParaRPr lang="en-US" dirty="0"/>
          </a:p>
        </p:txBody>
      </p:sp>
      <p:sp>
        <p:nvSpPr>
          <p:cNvPr id="3" name="Content Placeholder 2"/>
          <p:cNvSpPr>
            <a:spLocks noGrp="1"/>
          </p:cNvSpPr>
          <p:nvPr>
            <p:ph sz="quarter" idx="1"/>
          </p:nvPr>
        </p:nvSpPr>
        <p:spPr>
          <a:xfrm>
            <a:off x="301752" y="1527048"/>
            <a:ext cx="8503920" cy="4873752"/>
          </a:xfrm>
        </p:spPr>
        <p:txBody>
          <a:bodyPr>
            <a:noAutofit/>
          </a:bodyPr>
          <a:lstStyle/>
          <a:p>
            <a:r>
              <a:rPr lang="en-US" sz="3200" b="1" baseline="30000" dirty="0" smtClean="0">
                <a:latin typeface="Arial" pitchFamily="34" charset="0"/>
                <a:cs typeface="Arial" pitchFamily="34" charset="0"/>
              </a:rPr>
              <a:t>26</a:t>
            </a:r>
            <a:r>
              <a:rPr lang="en-US" sz="3200" dirty="0" smtClean="0">
                <a:latin typeface="Arial" pitchFamily="34" charset="0"/>
                <a:cs typeface="Arial" pitchFamily="34" charset="0"/>
              </a:rPr>
              <a:t> Only the holy things which you have, and your vowed offerings, you shall take and go to the place which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chooses. </a:t>
            </a:r>
            <a:r>
              <a:rPr lang="en-US" sz="3200" b="1" baseline="30000" dirty="0" smtClean="0">
                <a:latin typeface="Arial" pitchFamily="34" charset="0"/>
                <a:cs typeface="Arial" pitchFamily="34" charset="0"/>
              </a:rPr>
              <a:t>27</a:t>
            </a:r>
            <a:r>
              <a:rPr lang="en-US" sz="3200" dirty="0" smtClean="0">
                <a:latin typeface="Arial" pitchFamily="34" charset="0"/>
                <a:cs typeface="Arial" pitchFamily="34" charset="0"/>
              </a:rPr>
              <a:t> And you shall offer your burnt offerings, the meat and the blood, on the altar of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your God; and the blood of your sacrifices shall be poured out on the altar of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your God, and you shall eat the meat. </a:t>
            </a:r>
            <a:r>
              <a:rPr lang="en-US" sz="3200" b="1" dirty="0" smtClean="0">
                <a:latin typeface="Arial" pitchFamily="34" charset="0"/>
                <a:cs typeface="Arial" pitchFamily="34" charset="0"/>
              </a:rPr>
              <a:t>Deuteronomy 12:26-27</a:t>
            </a:r>
            <a:endParaRPr lang="en-US" sz="3200" b="1"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 Law on Tithing</a:t>
            </a:r>
            <a:endParaRPr lang="en-US" dirty="0"/>
          </a:p>
        </p:txBody>
      </p:sp>
      <p:sp>
        <p:nvSpPr>
          <p:cNvPr id="3" name="Content Placeholder 2"/>
          <p:cNvSpPr>
            <a:spLocks noGrp="1"/>
          </p:cNvSpPr>
          <p:nvPr>
            <p:ph sz="quarter" idx="1"/>
          </p:nvPr>
        </p:nvSpPr>
        <p:spPr>
          <a:xfrm>
            <a:off x="301752" y="1527048"/>
            <a:ext cx="8503920" cy="4873752"/>
          </a:xfrm>
        </p:spPr>
        <p:txBody>
          <a:bodyPr>
            <a:noAutofit/>
          </a:bodyPr>
          <a:lstStyle/>
          <a:p>
            <a:r>
              <a:rPr lang="en-US" sz="3200" b="1" baseline="30000" dirty="0" smtClean="0">
                <a:latin typeface="Arial" pitchFamily="34" charset="0"/>
                <a:cs typeface="Arial" pitchFamily="34" charset="0"/>
              </a:rPr>
              <a:t>22</a:t>
            </a:r>
            <a:r>
              <a:rPr lang="en-US" sz="3200" dirty="0" smtClean="0">
                <a:latin typeface="Arial" pitchFamily="34" charset="0"/>
                <a:cs typeface="Arial" pitchFamily="34" charset="0"/>
              </a:rPr>
              <a:t> "You shall truly tithe all the increase of your grain that the field produces year by year. </a:t>
            </a:r>
            <a:r>
              <a:rPr lang="en-US" sz="3200" b="1" baseline="30000" dirty="0" smtClean="0">
                <a:latin typeface="Arial" pitchFamily="34" charset="0"/>
                <a:cs typeface="Arial" pitchFamily="34" charset="0"/>
              </a:rPr>
              <a:t>23</a:t>
            </a:r>
            <a:r>
              <a:rPr lang="en-US" sz="3200" dirty="0" smtClean="0">
                <a:latin typeface="Arial" pitchFamily="34" charset="0"/>
                <a:cs typeface="Arial" pitchFamily="34" charset="0"/>
              </a:rPr>
              <a:t> And you shall eat before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your God, in the place where He chooses to make His name abide, the tithe of your grain and your new wine and your oil, of the firstborn of your herds and your flocks, that you may learn to fear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your God always. </a:t>
            </a:r>
            <a:r>
              <a:rPr lang="en-US" sz="3200" b="1" dirty="0" smtClean="0">
                <a:latin typeface="Arial" pitchFamily="34" charset="0"/>
                <a:cs typeface="Arial" pitchFamily="34" charset="0"/>
              </a:rPr>
              <a:t>Deut eronomy14:22-23</a:t>
            </a:r>
            <a:endParaRPr lang="en-US" sz="3200" b="1"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 Law on Tithing</a:t>
            </a:r>
            <a:endParaRPr lang="en-US" dirty="0"/>
          </a:p>
        </p:txBody>
      </p:sp>
      <p:sp>
        <p:nvSpPr>
          <p:cNvPr id="3" name="Content Placeholder 2"/>
          <p:cNvSpPr>
            <a:spLocks noGrp="1"/>
          </p:cNvSpPr>
          <p:nvPr>
            <p:ph sz="quarter" idx="1"/>
          </p:nvPr>
        </p:nvSpPr>
        <p:spPr>
          <a:xfrm>
            <a:off x="301752" y="1527048"/>
            <a:ext cx="8503920" cy="4873752"/>
          </a:xfrm>
        </p:spPr>
        <p:txBody>
          <a:bodyPr>
            <a:noAutofit/>
          </a:bodyPr>
          <a:lstStyle/>
          <a:p>
            <a:r>
              <a:rPr lang="en-US" sz="3200" b="1" baseline="30000" dirty="0" smtClean="0">
                <a:latin typeface="Arial" pitchFamily="34" charset="0"/>
                <a:cs typeface="Arial" pitchFamily="34" charset="0"/>
              </a:rPr>
              <a:t>24</a:t>
            </a:r>
            <a:r>
              <a:rPr lang="en-US" sz="3200" dirty="0" smtClean="0">
                <a:latin typeface="Arial" pitchFamily="34" charset="0"/>
                <a:cs typeface="Arial" pitchFamily="34" charset="0"/>
              </a:rPr>
              <a:t> But if the journey is too long for you, so that you are not able to carry </a:t>
            </a:r>
            <a:r>
              <a:rPr lang="en-US" sz="3200" i="1" dirty="0" smtClean="0">
                <a:latin typeface="Arial" pitchFamily="34" charset="0"/>
                <a:cs typeface="Arial" pitchFamily="34" charset="0"/>
              </a:rPr>
              <a:t>the tithe, or</a:t>
            </a:r>
            <a:r>
              <a:rPr lang="en-US" sz="3200" dirty="0" smtClean="0">
                <a:latin typeface="Arial" pitchFamily="34" charset="0"/>
                <a:cs typeface="Arial" pitchFamily="34" charset="0"/>
              </a:rPr>
              <a:t> if the place where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your God chooses to put His name is too far from you, when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your God has blessed you, </a:t>
            </a:r>
            <a:r>
              <a:rPr lang="en-US" sz="3200" b="1" baseline="30000" dirty="0" smtClean="0">
                <a:latin typeface="Arial" pitchFamily="34" charset="0"/>
                <a:cs typeface="Arial" pitchFamily="34" charset="0"/>
              </a:rPr>
              <a:t>25</a:t>
            </a:r>
            <a:r>
              <a:rPr lang="en-US" sz="3200" dirty="0" smtClean="0">
                <a:latin typeface="Arial" pitchFamily="34" charset="0"/>
                <a:cs typeface="Arial" pitchFamily="34" charset="0"/>
              </a:rPr>
              <a:t> then you shall exchange </a:t>
            </a:r>
            <a:r>
              <a:rPr lang="en-US" sz="3200" i="1" dirty="0" smtClean="0">
                <a:latin typeface="Arial" pitchFamily="34" charset="0"/>
                <a:cs typeface="Arial" pitchFamily="34" charset="0"/>
              </a:rPr>
              <a:t>it</a:t>
            </a:r>
            <a:r>
              <a:rPr lang="en-US" sz="3200" dirty="0" smtClean="0">
                <a:latin typeface="Arial" pitchFamily="34" charset="0"/>
                <a:cs typeface="Arial" pitchFamily="34" charset="0"/>
              </a:rPr>
              <a:t> for money, take the money in your hand, and go to the place which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your God chooses. </a:t>
            </a:r>
            <a:r>
              <a:rPr lang="en-US" sz="3200" b="1" dirty="0" smtClean="0">
                <a:latin typeface="Arial" pitchFamily="34" charset="0"/>
                <a:cs typeface="Arial" pitchFamily="34" charset="0"/>
              </a:rPr>
              <a:t>Deuteronomy 14:24-25 </a:t>
            </a:r>
            <a:endParaRPr lang="en-US" sz="3200" b="1"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 Law on Tithing</a:t>
            </a:r>
            <a:endParaRPr lang="en-US" dirty="0"/>
          </a:p>
        </p:txBody>
      </p:sp>
      <p:sp>
        <p:nvSpPr>
          <p:cNvPr id="3" name="Content Placeholder 2"/>
          <p:cNvSpPr>
            <a:spLocks noGrp="1"/>
          </p:cNvSpPr>
          <p:nvPr>
            <p:ph sz="quarter" idx="1"/>
          </p:nvPr>
        </p:nvSpPr>
        <p:spPr>
          <a:xfrm>
            <a:off x="301752" y="1527048"/>
            <a:ext cx="8503920" cy="4873752"/>
          </a:xfrm>
        </p:spPr>
        <p:txBody>
          <a:bodyPr>
            <a:noAutofit/>
          </a:bodyPr>
          <a:lstStyle/>
          <a:p>
            <a:r>
              <a:rPr lang="en-US" sz="3200" b="1" baseline="30000" dirty="0" smtClean="0">
                <a:latin typeface="Arial" pitchFamily="34" charset="0"/>
                <a:cs typeface="Arial" pitchFamily="34" charset="0"/>
              </a:rPr>
              <a:t>26</a:t>
            </a:r>
            <a:r>
              <a:rPr lang="en-US" sz="3200" dirty="0" smtClean="0">
                <a:latin typeface="Arial" pitchFamily="34" charset="0"/>
                <a:cs typeface="Arial" pitchFamily="34" charset="0"/>
              </a:rPr>
              <a:t> And you shall spend that money for whatever your heart desires: for oxen or sheep, for wine or similar drink, for whatever your heart desires; you shall eat there before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your God, and you shall rejoice, you and your household. </a:t>
            </a:r>
            <a:r>
              <a:rPr lang="en-US" sz="3200" b="1" baseline="30000" dirty="0" smtClean="0">
                <a:latin typeface="Arial" pitchFamily="34" charset="0"/>
                <a:cs typeface="Arial" pitchFamily="34" charset="0"/>
              </a:rPr>
              <a:t>27</a:t>
            </a:r>
            <a:r>
              <a:rPr lang="en-US" sz="3200" dirty="0" smtClean="0">
                <a:latin typeface="Arial" pitchFamily="34" charset="0"/>
                <a:cs typeface="Arial" pitchFamily="34" charset="0"/>
              </a:rPr>
              <a:t> You shall not forsake the Levite who </a:t>
            </a:r>
            <a:r>
              <a:rPr lang="en-US" sz="3200" i="1" dirty="0" smtClean="0">
                <a:latin typeface="Arial" pitchFamily="34" charset="0"/>
                <a:cs typeface="Arial" pitchFamily="34" charset="0"/>
              </a:rPr>
              <a:t>is</a:t>
            </a:r>
            <a:r>
              <a:rPr lang="en-US" sz="3200" dirty="0" smtClean="0">
                <a:latin typeface="Arial" pitchFamily="34" charset="0"/>
                <a:cs typeface="Arial" pitchFamily="34" charset="0"/>
              </a:rPr>
              <a:t> within your gates, for he has no part nor inheritance with you. </a:t>
            </a:r>
            <a:r>
              <a:rPr lang="en-US" sz="3200" b="1" dirty="0" smtClean="0">
                <a:latin typeface="Arial" pitchFamily="34" charset="0"/>
                <a:cs typeface="Arial" pitchFamily="34" charset="0"/>
              </a:rPr>
              <a:t>Deuteronomy 14:26-27 </a:t>
            </a:r>
            <a:endParaRPr lang="en-US" sz="3200" b="1"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 Law on Tithing</a:t>
            </a:r>
            <a:endParaRPr lang="en-US" dirty="0"/>
          </a:p>
        </p:txBody>
      </p:sp>
      <p:sp>
        <p:nvSpPr>
          <p:cNvPr id="3" name="Content Placeholder 2"/>
          <p:cNvSpPr>
            <a:spLocks noGrp="1"/>
          </p:cNvSpPr>
          <p:nvPr>
            <p:ph sz="quarter" idx="1"/>
          </p:nvPr>
        </p:nvSpPr>
        <p:spPr>
          <a:xfrm>
            <a:off x="301752" y="1527048"/>
            <a:ext cx="8503920" cy="4873752"/>
          </a:xfrm>
        </p:spPr>
        <p:txBody>
          <a:bodyPr>
            <a:noAutofit/>
          </a:bodyPr>
          <a:lstStyle/>
          <a:p>
            <a:r>
              <a:rPr lang="en-US" sz="3200" b="1" baseline="30000" dirty="0" smtClean="0">
                <a:latin typeface="Arial" pitchFamily="34" charset="0"/>
                <a:cs typeface="Arial" pitchFamily="34" charset="0"/>
              </a:rPr>
              <a:t>28</a:t>
            </a:r>
            <a:r>
              <a:rPr lang="en-US" sz="3200" dirty="0" smtClean="0">
                <a:latin typeface="Arial" pitchFamily="34" charset="0"/>
                <a:cs typeface="Arial" pitchFamily="34" charset="0"/>
              </a:rPr>
              <a:t> "At the end of </a:t>
            </a:r>
            <a:r>
              <a:rPr lang="en-US" sz="3200" b="1" i="1" u="sng" dirty="0" smtClean="0">
                <a:latin typeface="Arial" pitchFamily="34" charset="0"/>
                <a:cs typeface="Arial" pitchFamily="34" charset="0"/>
              </a:rPr>
              <a:t>every</a:t>
            </a:r>
            <a:r>
              <a:rPr lang="en-US" sz="3200" b="1" u="sng" dirty="0" smtClean="0">
                <a:latin typeface="Arial" pitchFamily="34" charset="0"/>
                <a:cs typeface="Arial" pitchFamily="34" charset="0"/>
              </a:rPr>
              <a:t> third year </a:t>
            </a:r>
            <a:r>
              <a:rPr lang="en-US" sz="3200" dirty="0" smtClean="0">
                <a:latin typeface="Arial" pitchFamily="34" charset="0"/>
                <a:cs typeface="Arial" pitchFamily="34" charset="0"/>
              </a:rPr>
              <a:t>you shall bring out the tithe of your produce of that year and store </a:t>
            </a:r>
            <a:r>
              <a:rPr lang="en-US" sz="3200" i="1" dirty="0" smtClean="0">
                <a:latin typeface="Arial" pitchFamily="34" charset="0"/>
                <a:cs typeface="Arial" pitchFamily="34" charset="0"/>
              </a:rPr>
              <a:t>it</a:t>
            </a:r>
            <a:r>
              <a:rPr lang="en-US" sz="3200" dirty="0" smtClean="0">
                <a:latin typeface="Arial" pitchFamily="34" charset="0"/>
                <a:cs typeface="Arial" pitchFamily="34" charset="0"/>
              </a:rPr>
              <a:t> up within your gates. </a:t>
            </a:r>
            <a:r>
              <a:rPr lang="en-US" sz="3200" b="1" baseline="30000" dirty="0" smtClean="0">
                <a:latin typeface="Arial" pitchFamily="34" charset="0"/>
                <a:cs typeface="Arial" pitchFamily="34" charset="0"/>
              </a:rPr>
              <a:t>29</a:t>
            </a:r>
            <a:r>
              <a:rPr lang="en-US" sz="3200" dirty="0" smtClean="0">
                <a:latin typeface="Arial" pitchFamily="34" charset="0"/>
                <a:cs typeface="Arial" pitchFamily="34" charset="0"/>
              </a:rPr>
              <a:t> And the Levite, because he has no portion nor inheritance with you, and the stranger and the fatherless and the widow who </a:t>
            </a:r>
            <a:r>
              <a:rPr lang="en-US" sz="3200" i="1" dirty="0" smtClean="0">
                <a:latin typeface="Arial" pitchFamily="34" charset="0"/>
                <a:cs typeface="Arial" pitchFamily="34" charset="0"/>
              </a:rPr>
              <a:t>are</a:t>
            </a:r>
            <a:r>
              <a:rPr lang="en-US" sz="3200" dirty="0" smtClean="0">
                <a:latin typeface="Arial" pitchFamily="34" charset="0"/>
                <a:cs typeface="Arial" pitchFamily="34" charset="0"/>
              </a:rPr>
              <a:t> within your gates, may come and eat and be satisfied, that the </a:t>
            </a:r>
            <a:r>
              <a:rPr lang="en-US" sz="3200" cap="small" dirty="0" smtClean="0">
                <a:latin typeface="Arial" pitchFamily="34" charset="0"/>
                <a:cs typeface="Arial" pitchFamily="34" charset="0"/>
              </a:rPr>
              <a:t>Lord</a:t>
            </a:r>
            <a:r>
              <a:rPr lang="en-US" sz="3200" dirty="0" smtClean="0">
                <a:latin typeface="Arial" pitchFamily="34" charset="0"/>
                <a:cs typeface="Arial" pitchFamily="34" charset="0"/>
              </a:rPr>
              <a:t> your God may bless you in all the work of your hand which you do. </a:t>
            </a:r>
            <a:r>
              <a:rPr lang="en-US" sz="3200" b="1" dirty="0" smtClean="0">
                <a:latin typeface="Arial" pitchFamily="34" charset="0"/>
                <a:cs typeface="Arial" pitchFamily="34" charset="0"/>
              </a:rPr>
              <a:t>Deuteronomy 14:28-29</a:t>
            </a:r>
            <a:endParaRPr lang="en-US" sz="3200" b="1"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 Law on Tithing</a:t>
            </a:r>
            <a:endParaRPr lang="en-US" dirty="0"/>
          </a:p>
        </p:txBody>
      </p:sp>
      <p:sp>
        <p:nvSpPr>
          <p:cNvPr id="3" name="Content Placeholder 2"/>
          <p:cNvSpPr>
            <a:spLocks noGrp="1"/>
          </p:cNvSpPr>
          <p:nvPr>
            <p:ph sz="quarter" idx="1"/>
          </p:nvPr>
        </p:nvSpPr>
        <p:spPr>
          <a:xfrm>
            <a:off x="301752" y="1527048"/>
            <a:ext cx="8503920" cy="4873752"/>
          </a:xfrm>
        </p:spPr>
        <p:txBody>
          <a:bodyPr>
            <a:noAutofit/>
          </a:bodyPr>
          <a:lstStyle/>
          <a:p>
            <a:r>
              <a:rPr lang="en-US" sz="3200" b="1" baseline="30000" dirty="0" smtClean="0">
                <a:latin typeface="Arial" pitchFamily="34" charset="0"/>
                <a:cs typeface="Arial" pitchFamily="34" charset="0"/>
              </a:rPr>
              <a:t>12</a:t>
            </a:r>
            <a:r>
              <a:rPr lang="en-US" sz="3200" dirty="0" smtClean="0">
                <a:latin typeface="Arial" pitchFamily="34" charset="0"/>
                <a:cs typeface="Arial" pitchFamily="34" charset="0"/>
              </a:rPr>
              <a:t> "When you have finished laying aside all the tithe of your increase </a:t>
            </a:r>
            <a:r>
              <a:rPr lang="en-US" sz="3200" u="sng" dirty="0" smtClean="0">
                <a:latin typeface="Arial" pitchFamily="34" charset="0"/>
                <a:cs typeface="Arial" pitchFamily="34" charset="0"/>
              </a:rPr>
              <a:t>in the third year-</a:t>
            </a:r>
            <a:r>
              <a:rPr lang="en-US" sz="3200" dirty="0" smtClean="0">
                <a:latin typeface="Arial" pitchFamily="34" charset="0"/>
                <a:cs typeface="Arial" pitchFamily="34" charset="0"/>
              </a:rPr>
              <a:t>-the year of tithing--</a:t>
            </a:r>
            <a:r>
              <a:rPr lang="en-US" sz="3200" u="sng" dirty="0" smtClean="0">
                <a:latin typeface="Arial" pitchFamily="34" charset="0"/>
                <a:cs typeface="Arial" pitchFamily="34" charset="0"/>
              </a:rPr>
              <a:t>and have given </a:t>
            </a:r>
            <a:r>
              <a:rPr lang="en-US" sz="3200" i="1" u="sng" dirty="0" smtClean="0">
                <a:latin typeface="Arial" pitchFamily="34" charset="0"/>
                <a:cs typeface="Arial" pitchFamily="34" charset="0"/>
              </a:rPr>
              <a:t>it</a:t>
            </a:r>
            <a:r>
              <a:rPr lang="en-US" sz="3200" u="sng" dirty="0" smtClean="0">
                <a:latin typeface="Arial" pitchFamily="34" charset="0"/>
                <a:cs typeface="Arial" pitchFamily="34" charset="0"/>
              </a:rPr>
              <a:t> to the Levite, the stranger, the fatherless, and the widow</a:t>
            </a:r>
            <a:r>
              <a:rPr lang="en-US" sz="3200" dirty="0" smtClean="0">
                <a:latin typeface="Arial" pitchFamily="34" charset="0"/>
                <a:cs typeface="Arial" pitchFamily="34" charset="0"/>
              </a:rPr>
              <a:t>, so that they may eat within your gates and be filled, </a:t>
            </a:r>
            <a:br>
              <a:rPr lang="en-US" sz="3200" dirty="0" smtClean="0">
                <a:latin typeface="Arial" pitchFamily="34" charset="0"/>
                <a:cs typeface="Arial" pitchFamily="34" charset="0"/>
              </a:rPr>
            </a:br>
            <a:r>
              <a:rPr lang="en-US" sz="3200" b="1" dirty="0" smtClean="0">
                <a:latin typeface="Arial" pitchFamily="34" charset="0"/>
                <a:cs typeface="Arial" pitchFamily="34" charset="0"/>
              </a:rPr>
              <a:t>Deuteronomy 26:12</a:t>
            </a:r>
            <a:endParaRPr lang="en-US" sz="3200" b="1"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71</TotalTime>
  <Words>328</Words>
  <Application>Microsoft Office PowerPoint</Application>
  <PresentationFormat>On-screen Show (4:3)</PresentationFormat>
  <Paragraphs>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Fleecing the Flock</vt:lpstr>
      <vt:lpstr>Malachi 3:8</vt:lpstr>
      <vt:lpstr>OT Law on Tithing</vt:lpstr>
      <vt:lpstr>OT Law on Tithing</vt:lpstr>
      <vt:lpstr>OT Law on Tithing</vt:lpstr>
      <vt:lpstr>OT Law on Tithing</vt:lpstr>
      <vt:lpstr>OT Law on Tithing</vt:lpstr>
      <vt:lpstr>OT Law on Tithing</vt:lpstr>
      <vt:lpstr>OT Law on Tithing</vt:lpstr>
      <vt:lpstr>OT Law on Tithing</vt:lpstr>
      <vt:lpstr>OT Law on Tithing</vt:lpstr>
      <vt:lpstr>Variation from earlier books</vt:lpstr>
      <vt:lpstr>None of this applies to us</vt:lpstr>
      <vt:lpstr>Some Final Points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Fleecing the Flock</dc:title>
  <dc:creator>Manly Luscombe</dc:creator>
  <cp:lastModifiedBy>Manly Luscombe</cp:lastModifiedBy>
  <cp:revision>8</cp:revision>
  <dcterms:created xsi:type="dcterms:W3CDTF">2010-11-06T14:58:08Z</dcterms:created>
  <dcterms:modified xsi:type="dcterms:W3CDTF">2010-11-06T17:11:16Z</dcterms:modified>
</cp:coreProperties>
</file>