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</p:sldIdLst>
  <p:sldSz cx="10080625" cy="5670550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Relationship Id="rId3" Type="http://schemas.openxmlformats.org/officeDocument/2006/relationships/image" Target="../media/image6.png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9071640" cy="935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907164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504000" y="3085560"/>
            <a:ext cx="907164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9071640" cy="935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5152680" y="3085560"/>
            <a:ext cx="442692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2" name="PlaceHolder 5"/>
          <p:cNvSpPr>
            <a:spLocks noGrp="1"/>
          </p:cNvSpPr>
          <p:nvPr>
            <p:ph type="body"/>
          </p:nvPr>
        </p:nvSpPr>
        <p:spPr>
          <a:xfrm>
            <a:off x="504000" y="3085560"/>
            <a:ext cx="442692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9071640" cy="935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9071640" cy="3287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504000" y="1368000"/>
            <a:ext cx="9071640" cy="3287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36" name="" descr=""/>
          <p:cNvPicPr/>
          <p:nvPr/>
        </p:nvPicPr>
        <p:blipFill>
          <a:blip r:embed="rId2"/>
          <a:stretch/>
        </p:blipFill>
        <p:spPr>
          <a:xfrm>
            <a:off x="2979360" y="1367640"/>
            <a:ext cx="4120560" cy="3287880"/>
          </a:xfrm>
          <a:prstGeom prst="rect">
            <a:avLst/>
          </a:prstGeom>
          <a:ln>
            <a:noFill/>
          </a:ln>
        </p:spPr>
      </p:pic>
      <p:pic>
        <p:nvPicPr>
          <p:cNvPr id="37" name="" descr=""/>
          <p:cNvPicPr/>
          <p:nvPr/>
        </p:nvPicPr>
        <p:blipFill>
          <a:blip r:embed="rId3"/>
          <a:stretch/>
        </p:blipFill>
        <p:spPr>
          <a:xfrm>
            <a:off x="2979360" y="1367640"/>
            <a:ext cx="4120560" cy="32878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9071640" cy="935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2" name="PlaceHolder 2"/>
          <p:cNvSpPr>
            <a:spLocks noGrp="1"/>
          </p:cNvSpPr>
          <p:nvPr>
            <p:ph type="subTitle"/>
          </p:nvPr>
        </p:nvSpPr>
        <p:spPr>
          <a:xfrm>
            <a:off x="504000" y="1368000"/>
            <a:ext cx="9071640" cy="3287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9071640" cy="935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4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9071640" cy="3287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9071640" cy="935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3287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47" name="PlaceHolder 3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3287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9071640" cy="935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subTitle"/>
          </p:nvPr>
        </p:nvSpPr>
        <p:spPr>
          <a:xfrm>
            <a:off x="504000" y="216000"/>
            <a:ext cx="9071640" cy="4338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9071640" cy="935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504000" y="3085560"/>
            <a:ext cx="442692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3" name="PlaceHolder 4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3287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9071640" cy="935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504000" y="1368000"/>
            <a:ext cx="9071640" cy="3287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9071640" cy="935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3287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7" name="PlaceHolder 4"/>
          <p:cNvSpPr>
            <a:spLocks noGrp="1"/>
          </p:cNvSpPr>
          <p:nvPr>
            <p:ph type="body"/>
          </p:nvPr>
        </p:nvSpPr>
        <p:spPr>
          <a:xfrm>
            <a:off x="5152680" y="3085560"/>
            <a:ext cx="442692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9071640" cy="935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504000" y="3085560"/>
            <a:ext cx="907164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9071640" cy="935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907164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504000" y="3085560"/>
            <a:ext cx="907164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9071640" cy="935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5152680" y="3085560"/>
            <a:ext cx="442692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9" name="PlaceHolder 5"/>
          <p:cNvSpPr>
            <a:spLocks noGrp="1"/>
          </p:cNvSpPr>
          <p:nvPr>
            <p:ph type="body"/>
          </p:nvPr>
        </p:nvSpPr>
        <p:spPr>
          <a:xfrm>
            <a:off x="504000" y="3085560"/>
            <a:ext cx="442692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9071640" cy="935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9071640" cy="3287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504000" y="1368000"/>
            <a:ext cx="9071640" cy="3287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73" name="" descr=""/>
          <p:cNvPicPr/>
          <p:nvPr/>
        </p:nvPicPr>
        <p:blipFill>
          <a:blip r:embed="rId2"/>
          <a:stretch/>
        </p:blipFill>
        <p:spPr>
          <a:xfrm>
            <a:off x="2979360" y="1367640"/>
            <a:ext cx="4120560" cy="3287880"/>
          </a:xfrm>
          <a:prstGeom prst="rect">
            <a:avLst/>
          </a:prstGeom>
          <a:ln>
            <a:noFill/>
          </a:ln>
        </p:spPr>
      </p:pic>
      <p:pic>
        <p:nvPicPr>
          <p:cNvPr id="74" name="" descr=""/>
          <p:cNvPicPr/>
          <p:nvPr/>
        </p:nvPicPr>
        <p:blipFill>
          <a:blip r:embed="rId3"/>
          <a:stretch/>
        </p:blipFill>
        <p:spPr>
          <a:xfrm>
            <a:off x="2979360" y="1367640"/>
            <a:ext cx="4120560" cy="32878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9071640" cy="935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9071640" cy="3287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9071640" cy="935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3287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3287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9071640" cy="935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504000" y="216000"/>
            <a:ext cx="9071640" cy="4338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9071640" cy="935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504000" y="3085560"/>
            <a:ext cx="442692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3287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9071640" cy="935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3287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5152680" y="3085560"/>
            <a:ext cx="442692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9071640" cy="935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504000" y="3085560"/>
            <a:ext cx="9071640" cy="15681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4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" descr=""/>
          <p:cNvPicPr/>
          <p:nvPr/>
        </p:nvPicPr>
        <p:blipFill>
          <a:blip r:embed="rId2"/>
          <a:stretch/>
        </p:blipFill>
        <p:spPr>
          <a:xfrm>
            <a:off x="1080" y="1080"/>
            <a:ext cx="10077120" cy="5671440"/>
          </a:xfrm>
          <a:prstGeom prst="rect">
            <a:avLst/>
          </a:prstGeom>
          <a:ln>
            <a:noFill/>
          </a:ln>
        </p:spPr>
      </p:pic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9071640" cy="935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" name="PlaceHolder 2"/>
          <p:cNvSpPr>
            <a:spLocks noGrp="1"/>
          </p:cNvSpPr>
          <p:nvPr>
            <p:ph type="subTitle"/>
          </p:nvPr>
        </p:nvSpPr>
        <p:spPr>
          <a:xfrm>
            <a:off x="504000" y="1368000"/>
            <a:ext cx="9071640" cy="3287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" name="PlaceHolder 3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3200" spc="-1">
                <a:latin typeface="Arial"/>
              </a:rPr>
              <a:t>Click to edit the outline text format</a:t>
            </a:r>
            <a:endParaRPr/>
          </a:p>
          <a:p>
            <a:pPr lvl="1" marL="864000" indent="-324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en-US" sz="2800" spc="-1">
                <a:latin typeface="Arial"/>
              </a:rPr>
              <a:t>Second Outline Level</a:t>
            </a:r>
            <a:endParaRPr/>
          </a:p>
          <a:p>
            <a:pPr lvl="2" marL="1296000" indent="-288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400" spc="-1">
                <a:latin typeface="Arial"/>
              </a:rPr>
              <a:t>Third Outline Level</a:t>
            </a:r>
            <a:endParaRPr/>
          </a:p>
          <a:p>
            <a:pPr lvl="3" marL="1728000" indent="-216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en-US" sz="2000" spc="-1">
                <a:latin typeface="Arial"/>
              </a:rPr>
              <a:t>Fourth Outline Level</a:t>
            </a:r>
            <a:endParaRPr/>
          </a:p>
          <a:p>
            <a:pPr lvl="4" marL="2160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000" spc="-1">
                <a:latin typeface="Arial"/>
              </a:rPr>
              <a:t>Fifth Outline Level</a:t>
            </a:r>
            <a:endParaRPr/>
          </a:p>
          <a:p>
            <a:pPr lvl="5" marL="2592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000" spc="-1">
                <a:latin typeface="Arial"/>
              </a:rPr>
              <a:t>Sixth Outline Level</a:t>
            </a:r>
            <a:endParaRPr/>
          </a:p>
          <a:p>
            <a:pPr lvl="6" marL="3024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000" spc="-1">
                <a:latin typeface="Arial"/>
              </a:rPr>
              <a:t>Seventh Outline Level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2"/>
          <a:stretch/>
        </p:blipFill>
        <p:spPr>
          <a:xfrm>
            <a:off x="1080" y="1080"/>
            <a:ext cx="10077120" cy="5671440"/>
          </a:xfrm>
          <a:prstGeom prst="rect">
            <a:avLst/>
          </a:prstGeom>
          <a:ln>
            <a:noFill/>
          </a:ln>
        </p:spPr>
      </p:pic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9071640" cy="935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9071640" cy="32878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1800" spc="-1">
                <a:latin typeface="Arial"/>
              </a:rPr>
              <a:t>Click to edit the outline text format</a:t>
            </a:r>
            <a:endParaRPr/>
          </a:p>
          <a:p>
            <a:pPr lvl="1" marL="864000" indent="-324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en-US" sz="1800" spc="-1">
                <a:latin typeface="Arial"/>
              </a:rPr>
              <a:t>Second Outline Level</a:t>
            </a:r>
            <a:endParaRPr/>
          </a:p>
          <a:p>
            <a:pPr lvl="2" marL="1296000" indent="-288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1800" spc="-1">
                <a:latin typeface="Arial"/>
              </a:rPr>
              <a:t>Third Outline Level</a:t>
            </a:r>
            <a:endParaRPr/>
          </a:p>
          <a:p>
            <a:pPr lvl="3" marL="1728000" indent="-216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en-US" sz="1800" spc="-1">
                <a:latin typeface="Arial"/>
              </a:rPr>
              <a:t>Fourth Outline Level</a:t>
            </a:r>
            <a:endParaRPr/>
          </a:p>
          <a:p>
            <a:pPr lvl="4" marL="2160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1800" spc="-1">
                <a:latin typeface="Arial"/>
              </a:rPr>
              <a:t>Fifth Outline Level</a:t>
            </a:r>
            <a:endParaRPr/>
          </a:p>
          <a:p>
            <a:pPr lvl="5" marL="2592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1800" spc="-1">
                <a:latin typeface="Arial"/>
              </a:rPr>
              <a:t>Sixth Outline Level</a:t>
            </a:r>
            <a:endParaRPr/>
          </a:p>
          <a:p>
            <a:pPr lvl="6" marL="3024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1800" spc="-1">
                <a:latin typeface="Arial"/>
              </a:rPr>
              <a:t>Seventh Outline Level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CustomShape 1"/>
          <p:cNvSpPr/>
          <p:nvPr/>
        </p:nvSpPr>
        <p:spPr>
          <a:xfrm>
            <a:off x="504000" y="216000"/>
            <a:ext cx="9071640" cy="935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6000" spc="-1" strike="noStrike">
                <a:uFill>
                  <a:solidFill>
                    <a:srgbClr val="ffffff"/>
                  </a:solidFill>
                </a:uFill>
                <a:latin typeface="One Stroke Script LET"/>
              </a:rPr>
              <a:t>EXEGESIS / EISEGESIS</a:t>
            </a:r>
            <a:endParaRPr/>
          </a:p>
        </p:txBody>
      </p:sp>
      <p:sp>
        <p:nvSpPr>
          <p:cNvPr id="76" name="CustomShape 2"/>
          <p:cNvSpPr/>
          <p:nvPr/>
        </p:nvSpPr>
        <p:spPr>
          <a:xfrm>
            <a:off x="504000" y="1368000"/>
            <a:ext cx="9071640" cy="3287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r>
              <a:rPr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Two words that determine how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32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you view the Bible.</a:t>
            </a:r>
            <a:endParaRPr/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CustomShape 1"/>
          <p:cNvSpPr/>
          <p:nvPr/>
        </p:nvSpPr>
        <p:spPr>
          <a:xfrm>
            <a:off x="504000" y="216000"/>
            <a:ext cx="9071640" cy="935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357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Eisegesis</a:t>
            </a:r>
            <a:endParaRPr/>
          </a:p>
        </p:txBody>
      </p:sp>
      <p:sp>
        <p:nvSpPr>
          <p:cNvPr id="95" name="CustomShape 2"/>
          <p:cNvSpPr/>
          <p:nvPr/>
        </p:nvSpPr>
        <p:spPr>
          <a:xfrm>
            <a:off x="504000" y="1368000"/>
            <a:ext cx="9071640" cy="3959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r>
              <a:rPr b="1" lang="en-US" sz="36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A passage or word can not mean what it never meant.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b="1" lang="en-US" sz="36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b="1" lang="en-US" sz="36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Many quote a passage out of its context or give the words new meanings.</a:t>
            </a:r>
            <a:endParaRPr/>
          </a:p>
        </p:txBody>
      </p:sp>
    </p:spTree>
  </p:cSld>
  <p:timing>
    <p:tnLst>
      <p:par>
        <p:cTn id="19" dur="indefinite" restart="never" nodeType="tmRoot">
          <p:childTnLst>
            <p:seq>
              <p:cTn id="2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504000" y="216000"/>
            <a:ext cx="9071640" cy="935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357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Eisegesis</a:t>
            </a:r>
            <a:endParaRPr/>
          </a:p>
        </p:txBody>
      </p:sp>
      <p:sp>
        <p:nvSpPr>
          <p:cNvPr id="97" name="CustomShape 2"/>
          <p:cNvSpPr/>
          <p:nvPr/>
        </p:nvSpPr>
        <p:spPr>
          <a:xfrm>
            <a:off x="504000" y="1368000"/>
            <a:ext cx="9071640" cy="3959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b="1" lang="en-US" sz="36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Genesis 24:64 – When she saw Isaac she lighted off the camel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b="1" lang="en-US" sz="36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This approves of women smoking?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b="1" lang="en-US" sz="36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Matthew 24:17 – top not come down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b="1" lang="en-US" sz="36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Preacher did not like women with hair in a bun on top of their head</a:t>
            </a:r>
            <a:endParaRPr/>
          </a:p>
        </p:txBody>
      </p:sp>
    </p:spTree>
  </p:cSld>
  <p:timing>
    <p:tnLst>
      <p:par>
        <p:cTn id="21" dur="indefinite" restart="never" nodeType="tmRoot">
          <p:childTnLst>
            <p:seq>
              <p:cTn id="2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CustomShape 1"/>
          <p:cNvSpPr/>
          <p:nvPr/>
        </p:nvSpPr>
        <p:spPr>
          <a:xfrm>
            <a:off x="504000" y="216000"/>
            <a:ext cx="9071640" cy="935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357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Eisegesis</a:t>
            </a:r>
            <a:endParaRPr/>
          </a:p>
        </p:txBody>
      </p:sp>
      <p:sp>
        <p:nvSpPr>
          <p:cNvPr id="99" name="CustomShape 2"/>
          <p:cNvSpPr/>
          <p:nvPr/>
        </p:nvSpPr>
        <p:spPr>
          <a:xfrm>
            <a:off x="216000" y="1080000"/>
            <a:ext cx="9359640" cy="4247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b="1" lang="en-US" sz="36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Ecclesiastes 9:4-5a 4 But for him who is joined to all the living there is hope, for a living dog is better than a dead lion. 5 For the living know that they will die; But the dead know nothing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b="1" lang="en-US" sz="36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They stop in middle of sentence.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b="1" lang="en-US" sz="36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Entire passage teaches no connection with the earth after death.</a:t>
            </a:r>
            <a:endParaRPr/>
          </a:p>
        </p:txBody>
      </p:sp>
    </p:spTree>
  </p:cSld>
  <p:timing>
    <p:tnLst>
      <p:par>
        <p:cTn id="23" dur="indefinite" restart="never" nodeType="tmRoot">
          <p:childTnLst>
            <p:seq>
              <p:cTn id="2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CustomShape 1"/>
          <p:cNvSpPr/>
          <p:nvPr/>
        </p:nvSpPr>
        <p:spPr>
          <a:xfrm>
            <a:off x="504000" y="216000"/>
            <a:ext cx="9071640" cy="935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357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Eisegesis</a:t>
            </a:r>
            <a:endParaRPr/>
          </a:p>
        </p:txBody>
      </p:sp>
      <p:sp>
        <p:nvSpPr>
          <p:cNvPr id="101" name="CustomShape 2"/>
          <p:cNvSpPr/>
          <p:nvPr/>
        </p:nvSpPr>
        <p:spPr>
          <a:xfrm>
            <a:off x="216000" y="1080000"/>
            <a:ext cx="9359640" cy="4247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r>
              <a:rPr b="1" lang="en-US" sz="36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Eisegesis creates a straw man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b="1" lang="en-US" sz="36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b="1" lang="en-US" sz="36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It is a wrong justification for error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b="1" lang="en-US" sz="36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b="1" lang="en-US" sz="36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It results in an unfair appeal to authority</a:t>
            </a:r>
            <a:endParaRPr/>
          </a:p>
        </p:txBody>
      </p:sp>
    </p:spTree>
  </p:cSld>
  <p:timing>
    <p:tnLst>
      <p:par>
        <p:cTn id="25" dur="indefinite" restart="never" nodeType="tmRoot">
          <p:childTnLst>
            <p:seq>
              <p:cTn id="2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CustomShape 1"/>
          <p:cNvSpPr/>
          <p:nvPr/>
        </p:nvSpPr>
        <p:spPr>
          <a:xfrm>
            <a:off x="504000" y="216000"/>
            <a:ext cx="9071640" cy="935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357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Exegesis / Eisegesis</a:t>
            </a:r>
            <a:endParaRPr/>
          </a:p>
        </p:txBody>
      </p:sp>
      <p:sp>
        <p:nvSpPr>
          <p:cNvPr id="103" name="CustomShape 2"/>
          <p:cNvSpPr/>
          <p:nvPr/>
        </p:nvSpPr>
        <p:spPr>
          <a:xfrm>
            <a:off x="216000" y="1080000"/>
            <a:ext cx="9359640" cy="4247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b="1" lang="en-US" sz="36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Which is your approach to a study of the Bible?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b="1" lang="en-US" sz="36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Draw out of the text what God said?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b="1" lang="en-US" sz="36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Put in the text what you wish it said?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b="1" lang="en-US" sz="36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Come to God with a clean slate and let God give you instruction!</a:t>
            </a:r>
            <a:endParaRPr/>
          </a:p>
        </p:txBody>
      </p:sp>
    </p:spTree>
  </p:cSld>
  <p:timing>
    <p:tnLst>
      <p:par>
        <p:cTn id="27" dur="indefinite" restart="never" nodeType="tmRoot">
          <p:childTnLst>
            <p:seq>
              <p:cTn id="2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CustomShape 1"/>
          <p:cNvSpPr/>
          <p:nvPr/>
        </p:nvSpPr>
        <p:spPr>
          <a:xfrm>
            <a:off x="504000" y="216000"/>
            <a:ext cx="9071640" cy="935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357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Important</a:t>
            </a:r>
            <a:endParaRPr/>
          </a:p>
        </p:txBody>
      </p:sp>
      <p:sp>
        <p:nvSpPr>
          <p:cNvPr id="78" name="CustomShape 2"/>
          <p:cNvSpPr/>
          <p:nvPr/>
        </p:nvSpPr>
        <p:spPr>
          <a:xfrm>
            <a:off x="504000" y="1368000"/>
            <a:ext cx="9071640" cy="3287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26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All language must be understood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26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The purpose of language (spoken or written) is to communicate your thoughts to another person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26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You must interpret the words you hear or read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26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This includes the meaning of words and phrases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26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It must include the context of the statement</a:t>
            </a:r>
            <a:endParaRPr/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CustomShape 1"/>
          <p:cNvSpPr/>
          <p:nvPr/>
        </p:nvSpPr>
        <p:spPr>
          <a:xfrm>
            <a:off x="504000" y="216000"/>
            <a:ext cx="4823640" cy="935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357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Definitions</a:t>
            </a:r>
            <a:endParaRPr/>
          </a:p>
        </p:txBody>
      </p:sp>
      <p:sp>
        <p:nvSpPr>
          <p:cNvPr id="80" name="CustomShape 2"/>
          <p:cNvSpPr/>
          <p:nvPr/>
        </p:nvSpPr>
        <p:spPr>
          <a:xfrm>
            <a:off x="288000" y="1368000"/>
            <a:ext cx="4751640" cy="4175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28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Ex = out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28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Exegesis = to draw out the meaning from the text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28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28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28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Eis = in, into, toward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lang="en-US" sz="28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Eisegesis = to read into the text what you want it to say</a:t>
            </a:r>
            <a:endParaRPr/>
          </a:p>
        </p:txBody>
      </p:sp>
      <p:pic>
        <p:nvPicPr>
          <p:cNvPr id="81" name="" descr=""/>
          <p:cNvPicPr/>
          <p:nvPr/>
        </p:nvPicPr>
        <p:blipFill>
          <a:blip r:embed="rId1"/>
          <a:stretch/>
        </p:blipFill>
        <p:spPr>
          <a:xfrm>
            <a:off x="5400000" y="8280"/>
            <a:ext cx="4175640" cy="557496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504000" y="216000"/>
            <a:ext cx="9071640" cy="935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357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Exegesis</a:t>
            </a:r>
            <a:endParaRPr/>
          </a:p>
        </p:txBody>
      </p:sp>
      <p:sp>
        <p:nvSpPr>
          <p:cNvPr id="83" name="CustomShape 2"/>
          <p:cNvSpPr/>
          <p:nvPr/>
        </p:nvSpPr>
        <p:spPr>
          <a:xfrm>
            <a:off x="144000" y="1152000"/>
            <a:ext cx="9791640" cy="4319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r>
              <a:rPr b="1" lang="en-US" sz="36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Ex = out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b="1" lang="en-US" sz="36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b="1" lang="en-US" sz="36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Exegesis – is the drawing out of the text the message and understanding of the writer / speaker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b="1" lang="en-US" sz="36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b="1" lang="en-US" sz="36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Text – any passage, verse, statement in the Bible</a:t>
            </a:r>
            <a:endParaRPr/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>
            <a:off x="504000" y="216000"/>
            <a:ext cx="9071640" cy="935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357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Exegesis</a:t>
            </a:r>
            <a:endParaRPr/>
          </a:p>
        </p:txBody>
      </p:sp>
      <p:sp>
        <p:nvSpPr>
          <p:cNvPr id="85" name="CustomShape 2"/>
          <p:cNvSpPr/>
          <p:nvPr/>
        </p:nvSpPr>
        <p:spPr>
          <a:xfrm>
            <a:off x="144000" y="1152000"/>
            <a:ext cx="9791640" cy="4319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r>
              <a:rPr b="1" lang="en-US" sz="36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Context – that which surrounds the text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b="1" lang="en-US" sz="36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b="1" lang="en-US" sz="36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Pretext – to conceal the real or true motive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b="1" lang="en-US" sz="36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b="1" lang="en-US" sz="36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Proof text – passage that proves a claim or doctrine</a:t>
            </a:r>
            <a:endParaRPr/>
          </a:p>
        </p:txBody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CustomShape 1"/>
          <p:cNvSpPr/>
          <p:nvPr/>
        </p:nvSpPr>
        <p:spPr>
          <a:xfrm>
            <a:off x="504000" y="216000"/>
            <a:ext cx="9071640" cy="935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357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Exegesis</a:t>
            </a:r>
            <a:endParaRPr/>
          </a:p>
        </p:txBody>
      </p:sp>
      <p:sp>
        <p:nvSpPr>
          <p:cNvPr id="87" name="CustomShape 2"/>
          <p:cNvSpPr/>
          <p:nvPr/>
        </p:nvSpPr>
        <p:spPr>
          <a:xfrm>
            <a:off x="504000" y="1368000"/>
            <a:ext cx="9071640" cy="3959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432000" indent="-323640" algn="ctr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b="1" lang="en-US" sz="36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Exegesis means that you will: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b="1" lang="en-US" sz="36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Study the Bible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b="1" lang="en-US" sz="36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Bring no preconceived notions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b="1" lang="en-US" sz="36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Begin with an empty slate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b="1" lang="en-US" sz="36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Seek to draw out of the text what God is saying</a:t>
            </a:r>
            <a:endParaRPr/>
          </a:p>
        </p:txBody>
      </p:sp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>
            <a:off x="504000" y="216000"/>
            <a:ext cx="9071640" cy="935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357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Eisegesis</a:t>
            </a:r>
            <a:endParaRPr/>
          </a:p>
        </p:txBody>
      </p:sp>
      <p:sp>
        <p:nvSpPr>
          <p:cNvPr id="89" name="CustomShape 2"/>
          <p:cNvSpPr/>
          <p:nvPr/>
        </p:nvSpPr>
        <p:spPr>
          <a:xfrm>
            <a:off x="504000" y="1368000"/>
            <a:ext cx="9071640" cy="3959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b="1" lang="en-US" sz="36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Eis – for, in, into, toward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b="1" lang="en-US" sz="36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Acts 2:38 – For (eis) the remission of sins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b="1" lang="en-US" sz="36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Romans 10:10 confession unto (eis) salvation</a:t>
            </a:r>
            <a:endParaRPr/>
          </a:p>
        </p:txBody>
      </p:sp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CustomShape 1"/>
          <p:cNvSpPr/>
          <p:nvPr/>
        </p:nvSpPr>
        <p:spPr>
          <a:xfrm>
            <a:off x="504000" y="216000"/>
            <a:ext cx="9071640" cy="935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357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Eisegesis</a:t>
            </a:r>
            <a:endParaRPr/>
          </a:p>
        </p:txBody>
      </p:sp>
      <p:sp>
        <p:nvSpPr>
          <p:cNvPr id="91" name="CustomShape 2"/>
          <p:cNvSpPr/>
          <p:nvPr/>
        </p:nvSpPr>
        <p:spPr>
          <a:xfrm>
            <a:off x="504000" y="1368000"/>
            <a:ext cx="9071640" cy="3959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r>
              <a:rPr b="1" lang="en-US" sz="36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Eis – for, in, into, toward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b="1" lang="en-US" sz="36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b="1" lang="en-US" sz="36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Eisegesis – bringing into the text your own views, ideas, theory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b="1" lang="en-US" sz="36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/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b="1" lang="en-US" sz="36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Many twist the scriptures</a:t>
            </a:r>
            <a:endParaRPr/>
          </a:p>
        </p:txBody>
      </p:sp>
    </p:spTree>
  </p:cSld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CustomShape 1"/>
          <p:cNvSpPr/>
          <p:nvPr/>
        </p:nvSpPr>
        <p:spPr>
          <a:xfrm>
            <a:off x="504000" y="216000"/>
            <a:ext cx="9071640" cy="935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357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Eisegesis</a:t>
            </a:r>
            <a:endParaRPr/>
          </a:p>
        </p:txBody>
      </p:sp>
      <p:sp>
        <p:nvSpPr>
          <p:cNvPr id="93" name="CustomShape 2"/>
          <p:cNvSpPr/>
          <p:nvPr/>
        </p:nvSpPr>
        <p:spPr>
          <a:xfrm>
            <a:off x="504000" y="1368000"/>
            <a:ext cx="9071640" cy="3959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StarSymbol"/>
              <a:buChar char="l"/>
            </a:pPr>
            <a:r>
              <a:rPr b="1" lang="en-US" sz="36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2 Peter 3:16 as also in all his epistles, speaking in them of these things, in </a:t>
            </a:r>
            <a:r>
              <a:rPr b="1" lang="en-US" sz="36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which are some things hard to understand, </a:t>
            </a:r>
            <a:r>
              <a:rPr b="1" lang="en-US" sz="36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which untaught and unstable people twist to their own destruction</a:t>
            </a:r>
            <a:r>
              <a:rPr b="1" lang="en-US" sz="3600" spc="-1" strike="noStrike">
                <a:uFill>
                  <a:solidFill>
                    <a:srgbClr val="ffffff"/>
                  </a:solidFill>
                </a:uFill>
                <a:latin typeface="Arial"/>
              </a:rPr>
              <a:t>, as they do also the rest of the Scriptures.</a:t>
            </a:r>
            <a:endParaRPr/>
          </a:p>
        </p:txBody>
      </p:sp>
    </p:spTree>
  </p:cSld>
  <p:timing>
    <p:tnLst>
      <p:par>
        <p:cTn id="17" dur="indefinite" restart="never" nodeType="tmRoot">
          <p:childTnLst>
            <p:seq>
              <p:cTn id="1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Abstract Yellow</Template>
  <TotalTime>5</TotalTime>
  <Application>LibreOffice/5.0.2.2$Windows_x86 LibreOffice_project/37b43f919e4de5eeaca9b9755ed688758a8251fe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2015-10-16T16:51:28Z</dcterms:created>
  <dc:language>en-US</dc:language>
  <cp:lastModifiedBy>Manly Luscombe</cp:lastModifiedBy>
  <dcterms:modified xsi:type="dcterms:W3CDTF">2015-11-08T19:09:45Z</dcterms:modified>
  <cp:revision>3</cp:revision>
  <dc:title>Abstract Yellow</dc:title>
</cp:coreProperties>
</file>