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1"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a:solidFill>
            <a:schemeClr val="accent1">
              <a:lumMod val="75000"/>
              <a:alpha val="40000"/>
            </a:schemeClr>
          </a:solidFill>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oup 9"/>
          <p:cNvGrpSpPr/>
          <p:nvPr/>
        </p:nvGrpSpPr>
        <p:grpSpPr>
          <a:xfrm>
            <a:off x="27221" y="-30"/>
            <a:ext cx="2356674" cy="6853283"/>
            <a:chOff x="6627813" y="195452"/>
            <a:chExt cx="1952625" cy="5678299"/>
          </a:xfrm>
          <a:solidFill>
            <a:schemeClr val="accent1"/>
          </a:solidFill>
        </p:grpSpPr>
        <p:sp>
          <p:nvSpPr>
            <p:cNvPr id="11" name="Free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2/21/2019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397D8-E355-4EBC-9173-2BADA8CC8531}"/>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6EA1B80E-A9C6-47D3-B42A-4B98B19D79ED}"/>
              </a:ext>
            </a:extLst>
          </p:cNvPr>
          <p:cNvPicPr>
            <a:picLocks noGrp="1" noChangeAspect="1"/>
          </p:cNvPicPr>
          <p:nvPr>
            <p:ph idx="1"/>
          </p:nvPr>
        </p:nvPicPr>
        <p:blipFill>
          <a:blip r:embed="rId2"/>
          <a:stretch>
            <a:fillRect/>
          </a:stretch>
        </p:blipFill>
        <p:spPr>
          <a:xfrm>
            <a:off x="-104598" y="-1"/>
            <a:ext cx="12296597" cy="6916837"/>
          </a:xfrm>
        </p:spPr>
      </p:pic>
    </p:spTree>
    <p:extLst>
      <p:ext uri="{BB962C8B-B14F-4D97-AF65-F5344CB8AC3E}">
        <p14:creationId xmlns:p14="http://schemas.microsoft.com/office/powerpoint/2010/main" val="2404869675"/>
      </p:ext>
    </p:extLst>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9EB56-684E-496D-9512-8F723811BE7B}"/>
              </a:ext>
            </a:extLst>
          </p:cNvPr>
          <p:cNvSpPr>
            <a:spLocks noGrp="1"/>
          </p:cNvSpPr>
          <p:nvPr>
            <p:ph type="title"/>
          </p:nvPr>
        </p:nvSpPr>
        <p:spPr/>
        <p:txBody>
          <a:bodyPr/>
          <a:lstStyle/>
          <a:p>
            <a:r>
              <a:rPr lang="en-US" b="1" dirty="0"/>
              <a:t>3) To preserve the integrity </a:t>
            </a:r>
            <a:br>
              <a:rPr lang="en-US" b="1" dirty="0"/>
            </a:br>
            <a:r>
              <a:rPr lang="en-US" b="1" dirty="0"/>
              <a:t>of the church</a:t>
            </a:r>
          </a:p>
        </p:txBody>
      </p:sp>
      <p:sp>
        <p:nvSpPr>
          <p:cNvPr id="3" name="Content Placeholder 2">
            <a:extLst>
              <a:ext uri="{FF2B5EF4-FFF2-40B4-BE49-F238E27FC236}">
                <a16:creationId xmlns:a16="http://schemas.microsoft.com/office/drawing/2014/main" id="{C7E643C9-EB08-4975-B848-D99CFA19420C}"/>
              </a:ext>
            </a:extLst>
          </p:cNvPr>
          <p:cNvSpPr>
            <a:spLocks noGrp="1"/>
          </p:cNvSpPr>
          <p:nvPr>
            <p:ph idx="1"/>
          </p:nvPr>
        </p:nvSpPr>
        <p:spPr>
          <a:xfrm>
            <a:off x="2589212" y="1904999"/>
            <a:ext cx="8915400" cy="4562061"/>
          </a:xfrm>
        </p:spPr>
        <p:txBody>
          <a:bodyPr>
            <a:normAutofit/>
          </a:bodyPr>
          <a:lstStyle/>
          <a:p>
            <a:r>
              <a:rPr lang="en-US" sz="3600" b="1" dirty="0"/>
              <a:t>1 Timothy 5:14-15 Therefore I desire that </a:t>
            </a:r>
            <a:r>
              <a:rPr lang="en-US" sz="3600" b="1" i="1" dirty="0"/>
              <a:t>the</a:t>
            </a:r>
            <a:r>
              <a:rPr lang="en-US" sz="3600" b="1" dirty="0"/>
              <a:t> younger </a:t>
            </a:r>
            <a:r>
              <a:rPr lang="en-US" sz="3600" b="1" i="1" dirty="0"/>
              <a:t>widows</a:t>
            </a:r>
            <a:r>
              <a:rPr lang="en-US" sz="3600" b="1" dirty="0"/>
              <a:t> marry, bear children, manage the house, </a:t>
            </a:r>
            <a:r>
              <a:rPr lang="en-US" sz="3600" b="1" u="sng" dirty="0"/>
              <a:t>give no opportunity to the adversary to speak reproachfully</a:t>
            </a:r>
            <a:r>
              <a:rPr lang="en-US" sz="3600" b="1" dirty="0"/>
              <a:t>.  15 For some have already turned aside after Satan. </a:t>
            </a:r>
          </a:p>
        </p:txBody>
      </p:sp>
    </p:spTree>
    <p:extLst>
      <p:ext uri="{BB962C8B-B14F-4D97-AF65-F5344CB8AC3E}">
        <p14:creationId xmlns:p14="http://schemas.microsoft.com/office/powerpoint/2010/main" val="3783073837"/>
      </p:ext>
    </p:extLst>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9EB56-684E-496D-9512-8F723811BE7B}"/>
              </a:ext>
            </a:extLst>
          </p:cNvPr>
          <p:cNvSpPr>
            <a:spLocks noGrp="1"/>
          </p:cNvSpPr>
          <p:nvPr>
            <p:ph type="title"/>
          </p:nvPr>
        </p:nvSpPr>
        <p:spPr/>
        <p:txBody>
          <a:bodyPr/>
          <a:lstStyle/>
          <a:p>
            <a:r>
              <a:rPr lang="en-US" b="1" dirty="0"/>
              <a:t>3) To preserve the integrity </a:t>
            </a:r>
            <a:br>
              <a:rPr lang="en-US" b="1" dirty="0"/>
            </a:br>
            <a:r>
              <a:rPr lang="en-US" b="1" dirty="0"/>
              <a:t>of the church</a:t>
            </a:r>
          </a:p>
        </p:txBody>
      </p:sp>
      <p:sp>
        <p:nvSpPr>
          <p:cNvPr id="3" name="Content Placeholder 2">
            <a:extLst>
              <a:ext uri="{FF2B5EF4-FFF2-40B4-BE49-F238E27FC236}">
                <a16:creationId xmlns:a16="http://schemas.microsoft.com/office/drawing/2014/main" id="{C7E643C9-EB08-4975-B848-D99CFA19420C}"/>
              </a:ext>
            </a:extLst>
          </p:cNvPr>
          <p:cNvSpPr>
            <a:spLocks noGrp="1"/>
          </p:cNvSpPr>
          <p:nvPr>
            <p:ph idx="1"/>
          </p:nvPr>
        </p:nvSpPr>
        <p:spPr>
          <a:xfrm>
            <a:off x="2589212" y="1904999"/>
            <a:ext cx="8915400" cy="4562061"/>
          </a:xfrm>
        </p:spPr>
        <p:txBody>
          <a:bodyPr>
            <a:normAutofit/>
          </a:bodyPr>
          <a:lstStyle/>
          <a:p>
            <a:r>
              <a:rPr lang="en-US" sz="3600" b="1" dirty="0"/>
              <a:t>1 Timothy 6:1 Let as many bondservants as are under the yoke count their own masters worthy of all honor, </a:t>
            </a:r>
            <a:r>
              <a:rPr lang="en-US" sz="3600" b="1" u="sng" dirty="0"/>
              <a:t>so that the name of God and </a:t>
            </a:r>
            <a:r>
              <a:rPr lang="en-US" sz="3600" b="1" i="1" u="sng" dirty="0"/>
              <a:t>His</a:t>
            </a:r>
            <a:r>
              <a:rPr lang="en-US" sz="3600" b="1" u="sng" dirty="0"/>
              <a:t> doctrine may not be blasphemed</a:t>
            </a:r>
            <a:r>
              <a:rPr lang="en-US" sz="3600" b="1" dirty="0"/>
              <a:t>. </a:t>
            </a:r>
          </a:p>
        </p:txBody>
      </p:sp>
    </p:spTree>
    <p:extLst>
      <p:ext uri="{BB962C8B-B14F-4D97-AF65-F5344CB8AC3E}">
        <p14:creationId xmlns:p14="http://schemas.microsoft.com/office/powerpoint/2010/main" val="1130252860"/>
      </p:ext>
    </p:extLst>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9EB56-684E-496D-9512-8F723811BE7B}"/>
              </a:ext>
            </a:extLst>
          </p:cNvPr>
          <p:cNvSpPr>
            <a:spLocks noGrp="1"/>
          </p:cNvSpPr>
          <p:nvPr>
            <p:ph type="title"/>
          </p:nvPr>
        </p:nvSpPr>
        <p:spPr/>
        <p:txBody>
          <a:bodyPr/>
          <a:lstStyle/>
          <a:p>
            <a:r>
              <a:rPr lang="en-US" b="1" dirty="0"/>
              <a:t>3) To preserve the integrity </a:t>
            </a:r>
            <a:br>
              <a:rPr lang="en-US" b="1" dirty="0"/>
            </a:br>
            <a:r>
              <a:rPr lang="en-US" b="1" dirty="0"/>
              <a:t>of the church</a:t>
            </a:r>
          </a:p>
        </p:txBody>
      </p:sp>
      <p:sp>
        <p:nvSpPr>
          <p:cNvPr id="3" name="Content Placeholder 2">
            <a:extLst>
              <a:ext uri="{FF2B5EF4-FFF2-40B4-BE49-F238E27FC236}">
                <a16:creationId xmlns:a16="http://schemas.microsoft.com/office/drawing/2014/main" id="{C7E643C9-EB08-4975-B848-D99CFA19420C}"/>
              </a:ext>
            </a:extLst>
          </p:cNvPr>
          <p:cNvSpPr>
            <a:spLocks noGrp="1"/>
          </p:cNvSpPr>
          <p:nvPr>
            <p:ph idx="1"/>
          </p:nvPr>
        </p:nvSpPr>
        <p:spPr>
          <a:xfrm>
            <a:off x="2589212" y="1904999"/>
            <a:ext cx="8915400" cy="4562061"/>
          </a:xfrm>
        </p:spPr>
        <p:txBody>
          <a:bodyPr>
            <a:normAutofit/>
          </a:bodyPr>
          <a:lstStyle/>
          <a:p>
            <a:r>
              <a:rPr lang="en-US" sz="3200" b="1" dirty="0"/>
              <a:t>2 Peter 2:1-2 But there were also false prophets among the people, even as there will be false teachers among you, who will secretly bring in destructive heresies, even denying the Lord who bought them, </a:t>
            </a:r>
            <a:r>
              <a:rPr lang="en-US" sz="3200" b="1" i="1" dirty="0"/>
              <a:t>and</a:t>
            </a:r>
            <a:r>
              <a:rPr lang="en-US" sz="3200" b="1" dirty="0"/>
              <a:t> bring on themselves swift destruction.  2 </a:t>
            </a:r>
            <a:r>
              <a:rPr lang="en-US" sz="3200" b="1" u="sng" dirty="0"/>
              <a:t>And many will follow their destructive ways</a:t>
            </a:r>
            <a:r>
              <a:rPr lang="en-US" sz="3200" b="1" dirty="0"/>
              <a:t>, because of whom the way of truth will be blasphemed. </a:t>
            </a:r>
          </a:p>
        </p:txBody>
      </p:sp>
    </p:spTree>
    <p:extLst>
      <p:ext uri="{BB962C8B-B14F-4D97-AF65-F5344CB8AC3E}">
        <p14:creationId xmlns:p14="http://schemas.microsoft.com/office/powerpoint/2010/main" val="322755874"/>
      </p:ext>
    </p:extLst>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9EB56-684E-496D-9512-8F723811BE7B}"/>
              </a:ext>
            </a:extLst>
          </p:cNvPr>
          <p:cNvSpPr>
            <a:spLocks noGrp="1"/>
          </p:cNvSpPr>
          <p:nvPr>
            <p:ph type="title"/>
          </p:nvPr>
        </p:nvSpPr>
        <p:spPr/>
        <p:txBody>
          <a:bodyPr/>
          <a:lstStyle/>
          <a:p>
            <a:r>
              <a:rPr lang="en-US" b="1" dirty="0"/>
              <a:t>4) It is a command</a:t>
            </a:r>
          </a:p>
        </p:txBody>
      </p:sp>
      <p:sp>
        <p:nvSpPr>
          <p:cNvPr id="3" name="Content Placeholder 2">
            <a:extLst>
              <a:ext uri="{FF2B5EF4-FFF2-40B4-BE49-F238E27FC236}">
                <a16:creationId xmlns:a16="http://schemas.microsoft.com/office/drawing/2014/main" id="{C7E643C9-EB08-4975-B848-D99CFA19420C}"/>
              </a:ext>
            </a:extLst>
          </p:cNvPr>
          <p:cNvSpPr>
            <a:spLocks noGrp="1"/>
          </p:cNvSpPr>
          <p:nvPr>
            <p:ph idx="1"/>
          </p:nvPr>
        </p:nvSpPr>
        <p:spPr>
          <a:xfrm>
            <a:off x="2589212" y="1616765"/>
            <a:ext cx="8915400" cy="4850295"/>
          </a:xfrm>
        </p:spPr>
        <p:txBody>
          <a:bodyPr>
            <a:normAutofit/>
          </a:bodyPr>
          <a:lstStyle/>
          <a:p>
            <a:r>
              <a:rPr lang="en-US" sz="4000" b="1" dirty="0"/>
              <a:t>2 Thessalonians 3:6 </a:t>
            </a:r>
            <a:r>
              <a:rPr lang="en-US" sz="4000" b="1" u="sng" dirty="0"/>
              <a:t>But we command you, brethren</a:t>
            </a:r>
            <a:r>
              <a:rPr lang="en-US" sz="4000" b="1" dirty="0"/>
              <a:t>, in the name of our Lord Jesus Christ, that you withdraw from every brother who walks disorderly and not according to the tradition which he received from us.</a:t>
            </a:r>
          </a:p>
        </p:txBody>
      </p:sp>
    </p:spTree>
    <p:extLst>
      <p:ext uri="{BB962C8B-B14F-4D97-AF65-F5344CB8AC3E}">
        <p14:creationId xmlns:p14="http://schemas.microsoft.com/office/powerpoint/2010/main" val="3277592029"/>
      </p:ext>
    </p:extLst>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9EB56-684E-496D-9512-8F723811BE7B}"/>
              </a:ext>
            </a:extLst>
          </p:cNvPr>
          <p:cNvSpPr>
            <a:spLocks noGrp="1"/>
          </p:cNvSpPr>
          <p:nvPr>
            <p:ph type="title"/>
          </p:nvPr>
        </p:nvSpPr>
        <p:spPr/>
        <p:txBody>
          <a:bodyPr/>
          <a:lstStyle/>
          <a:p>
            <a:r>
              <a:rPr lang="en-US" b="1" dirty="0"/>
              <a:t>Final Notes</a:t>
            </a:r>
          </a:p>
        </p:txBody>
      </p:sp>
      <p:sp>
        <p:nvSpPr>
          <p:cNvPr id="3" name="Content Placeholder 2">
            <a:extLst>
              <a:ext uri="{FF2B5EF4-FFF2-40B4-BE49-F238E27FC236}">
                <a16:creationId xmlns:a16="http://schemas.microsoft.com/office/drawing/2014/main" id="{C7E643C9-EB08-4975-B848-D99CFA19420C}"/>
              </a:ext>
            </a:extLst>
          </p:cNvPr>
          <p:cNvSpPr>
            <a:spLocks noGrp="1"/>
          </p:cNvSpPr>
          <p:nvPr>
            <p:ph idx="1"/>
          </p:nvPr>
        </p:nvSpPr>
        <p:spPr>
          <a:xfrm>
            <a:off x="1205948" y="1616765"/>
            <a:ext cx="10298664" cy="4850295"/>
          </a:xfrm>
        </p:spPr>
        <p:txBody>
          <a:bodyPr>
            <a:normAutofit/>
          </a:bodyPr>
          <a:lstStyle/>
          <a:p>
            <a:r>
              <a:rPr lang="en-US" sz="3600" b="1" dirty="0"/>
              <a:t>It works.</a:t>
            </a:r>
          </a:p>
          <a:p>
            <a:r>
              <a:rPr lang="en-US" sz="3600" b="1" dirty="0"/>
              <a:t>2 Corinthians 2:6-8 This punishment which </a:t>
            </a:r>
            <a:r>
              <a:rPr lang="en-US" sz="3600" b="1" i="1" dirty="0"/>
              <a:t>was inflicted</a:t>
            </a:r>
            <a:r>
              <a:rPr lang="en-US" sz="3600" b="1" dirty="0"/>
              <a:t> by the majority </a:t>
            </a:r>
            <a:r>
              <a:rPr lang="en-US" sz="3600" b="1" i="1" dirty="0"/>
              <a:t>is</a:t>
            </a:r>
            <a:r>
              <a:rPr lang="en-US" sz="3600" b="1" dirty="0"/>
              <a:t> sufficient for such a man,  7 so that, on the contrary, you </a:t>
            </a:r>
            <a:r>
              <a:rPr lang="en-US" sz="3600" b="1" i="1" dirty="0"/>
              <a:t>ought</a:t>
            </a:r>
            <a:r>
              <a:rPr lang="en-US" sz="3600" b="1" dirty="0"/>
              <a:t> rather to forgive and comfort </a:t>
            </a:r>
            <a:r>
              <a:rPr lang="en-US" sz="3600" b="1" i="1" dirty="0"/>
              <a:t>him,</a:t>
            </a:r>
            <a:r>
              <a:rPr lang="en-US" sz="3600" b="1" dirty="0"/>
              <a:t> lest perhaps such a one be swallowed up with too much sorrow. 8 Therefore I urge you to reaffirm </a:t>
            </a:r>
            <a:r>
              <a:rPr lang="en-US" sz="3600" b="1" i="1" dirty="0"/>
              <a:t>your</a:t>
            </a:r>
            <a:r>
              <a:rPr lang="en-US" sz="3600" b="1" dirty="0"/>
              <a:t> love to him.  </a:t>
            </a:r>
          </a:p>
        </p:txBody>
      </p:sp>
    </p:spTree>
    <p:extLst>
      <p:ext uri="{BB962C8B-B14F-4D97-AF65-F5344CB8AC3E}">
        <p14:creationId xmlns:p14="http://schemas.microsoft.com/office/powerpoint/2010/main" val="3968927662"/>
      </p:ext>
    </p:extLst>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9EB56-684E-496D-9512-8F723811BE7B}"/>
              </a:ext>
            </a:extLst>
          </p:cNvPr>
          <p:cNvSpPr>
            <a:spLocks noGrp="1"/>
          </p:cNvSpPr>
          <p:nvPr>
            <p:ph type="title"/>
          </p:nvPr>
        </p:nvSpPr>
        <p:spPr/>
        <p:txBody>
          <a:bodyPr/>
          <a:lstStyle/>
          <a:p>
            <a:r>
              <a:rPr lang="en-US" b="1" dirty="0"/>
              <a:t>Final Notes</a:t>
            </a:r>
          </a:p>
        </p:txBody>
      </p:sp>
      <p:sp>
        <p:nvSpPr>
          <p:cNvPr id="3" name="Content Placeholder 2">
            <a:extLst>
              <a:ext uri="{FF2B5EF4-FFF2-40B4-BE49-F238E27FC236}">
                <a16:creationId xmlns:a16="http://schemas.microsoft.com/office/drawing/2014/main" id="{C7E643C9-EB08-4975-B848-D99CFA19420C}"/>
              </a:ext>
            </a:extLst>
          </p:cNvPr>
          <p:cNvSpPr>
            <a:spLocks noGrp="1"/>
          </p:cNvSpPr>
          <p:nvPr>
            <p:ph idx="1"/>
          </p:nvPr>
        </p:nvSpPr>
        <p:spPr>
          <a:xfrm>
            <a:off x="2589212" y="1616765"/>
            <a:ext cx="8915400" cy="4850295"/>
          </a:xfrm>
        </p:spPr>
        <p:txBody>
          <a:bodyPr>
            <a:normAutofit/>
          </a:bodyPr>
          <a:lstStyle/>
          <a:p>
            <a:r>
              <a:rPr lang="en-US" sz="4000" b="1" dirty="0"/>
              <a:t>It must be done in love</a:t>
            </a:r>
          </a:p>
          <a:p>
            <a:r>
              <a:rPr lang="en-US" sz="4000" b="1" dirty="0"/>
              <a:t>It must be done to bring them back – not kick them out.</a:t>
            </a:r>
          </a:p>
          <a:p>
            <a:r>
              <a:rPr lang="en-US" sz="4000" b="1" dirty="0"/>
              <a:t>It must be done because it is a command of God.</a:t>
            </a:r>
          </a:p>
        </p:txBody>
      </p:sp>
    </p:spTree>
    <p:extLst>
      <p:ext uri="{BB962C8B-B14F-4D97-AF65-F5344CB8AC3E}">
        <p14:creationId xmlns:p14="http://schemas.microsoft.com/office/powerpoint/2010/main" val="1062280539"/>
      </p:ext>
    </p:extLst>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A3A88-9C6E-419C-AEA5-184698CB70E4}"/>
              </a:ext>
            </a:extLst>
          </p:cNvPr>
          <p:cNvSpPr>
            <a:spLocks noGrp="1"/>
          </p:cNvSpPr>
          <p:nvPr>
            <p:ph type="title"/>
          </p:nvPr>
        </p:nvSpPr>
        <p:spPr/>
        <p:txBody>
          <a:bodyPr/>
          <a:lstStyle/>
          <a:p>
            <a:r>
              <a:rPr lang="en-US" b="1" dirty="0"/>
              <a:t>Disfellowship</a:t>
            </a:r>
          </a:p>
        </p:txBody>
      </p:sp>
      <p:sp>
        <p:nvSpPr>
          <p:cNvPr id="3" name="Content Placeholder 2">
            <a:extLst>
              <a:ext uri="{FF2B5EF4-FFF2-40B4-BE49-F238E27FC236}">
                <a16:creationId xmlns:a16="http://schemas.microsoft.com/office/drawing/2014/main" id="{17AF6845-EEBC-498F-81EA-011E8D894B4E}"/>
              </a:ext>
            </a:extLst>
          </p:cNvPr>
          <p:cNvSpPr>
            <a:spLocks noGrp="1"/>
          </p:cNvSpPr>
          <p:nvPr>
            <p:ph idx="1"/>
          </p:nvPr>
        </p:nvSpPr>
        <p:spPr/>
        <p:txBody>
          <a:bodyPr>
            <a:normAutofit/>
          </a:bodyPr>
          <a:lstStyle/>
          <a:p>
            <a:r>
              <a:rPr lang="en-US" sz="3200" b="1" dirty="0"/>
              <a:t>Disfellowship is often used for all forms and levels of church discipline.</a:t>
            </a:r>
          </a:p>
          <a:p>
            <a:r>
              <a:rPr lang="en-US" sz="3200" b="1" dirty="0"/>
              <a:t>Bible terms – correct, admonish, avoid, not keep company, not to eat, taken away from among you, exhort, rebuke, convince, teach</a:t>
            </a:r>
          </a:p>
        </p:txBody>
      </p:sp>
    </p:spTree>
    <p:extLst>
      <p:ext uri="{BB962C8B-B14F-4D97-AF65-F5344CB8AC3E}">
        <p14:creationId xmlns:p14="http://schemas.microsoft.com/office/powerpoint/2010/main" val="813828209"/>
      </p:ext>
    </p:extLst>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40213-819A-4275-A275-3BAB21F0882E}"/>
              </a:ext>
            </a:extLst>
          </p:cNvPr>
          <p:cNvSpPr>
            <a:spLocks noGrp="1"/>
          </p:cNvSpPr>
          <p:nvPr>
            <p:ph type="title"/>
          </p:nvPr>
        </p:nvSpPr>
        <p:spPr/>
        <p:txBody>
          <a:bodyPr/>
          <a:lstStyle/>
          <a:p>
            <a:r>
              <a:rPr lang="en-US" b="1" dirty="0"/>
              <a:t>Romans 16:17</a:t>
            </a:r>
          </a:p>
        </p:txBody>
      </p:sp>
      <p:sp>
        <p:nvSpPr>
          <p:cNvPr id="3" name="Content Placeholder 2">
            <a:extLst>
              <a:ext uri="{FF2B5EF4-FFF2-40B4-BE49-F238E27FC236}">
                <a16:creationId xmlns:a16="http://schemas.microsoft.com/office/drawing/2014/main" id="{7284BF2D-EDF8-4B46-9305-543B74EC89CD}"/>
              </a:ext>
            </a:extLst>
          </p:cNvPr>
          <p:cNvSpPr>
            <a:spLocks noGrp="1"/>
          </p:cNvSpPr>
          <p:nvPr>
            <p:ph idx="1"/>
          </p:nvPr>
        </p:nvSpPr>
        <p:spPr/>
        <p:txBody>
          <a:bodyPr/>
          <a:lstStyle/>
          <a:p>
            <a:r>
              <a:rPr lang="en-US" sz="3600" b="1" dirty="0"/>
              <a:t>Now I urge you, brethren, note those who cause divisions and offenses, contrary to the doctrine which you learned, and avoid them.</a:t>
            </a:r>
          </a:p>
        </p:txBody>
      </p:sp>
    </p:spTree>
    <p:extLst>
      <p:ext uri="{BB962C8B-B14F-4D97-AF65-F5344CB8AC3E}">
        <p14:creationId xmlns:p14="http://schemas.microsoft.com/office/powerpoint/2010/main" val="3564008802"/>
      </p:ext>
    </p:extLst>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0CF92-4188-429D-B0A4-E1265841675A}"/>
              </a:ext>
            </a:extLst>
          </p:cNvPr>
          <p:cNvSpPr>
            <a:spLocks noGrp="1"/>
          </p:cNvSpPr>
          <p:nvPr>
            <p:ph type="title"/>
          </p:nvPr>
        </p:nvSpPr>
        <p:spPr/>
        <p:txBody>
          <a:bodyPr/>
          <a:lstStyle/>
          <a:p>
            <a:r>
              <a:rPr lang="en-US" b="1" dirty="0"/>
              <a:t>2 Thessalonians 3:6</a:t>
            </a:r>
          </a:p>
        </p:txBody>
      </p:sp>
      <p:sp>
        <p:nvSpPr>
          <p:cNvPr id="3" name="Content Placeholder 2">
            <a:extLst>
              <a:ext uri="{FF2B5EF4-FFF2-40B4-BE49-F238E27FC236}">
                <a16:creationId xmlns:a16="http://schemas.microsoft.com/office/drawing/2014/main" id="{EDBE53DF-3A19-446C-B67D-C8E1F84B829E}"/>
              </a:ext>
            </a:extLst>
          </p:cNvPr>
          <p:cNvSpPr>
            <a:spLocks noGrp="1"/>
          </p:cNvSpPr>
          <p:nvPr>
            <p:ph idx="1"/>
          </p:nvPr>
        </p:nvSpPr>
        <p:spPr/>
        <p:txBody>
          <a:bodyPr>
            <a:normAutofit/>
          </a:bodyPr>
          <a:lstStyle/>
          <a:p>
            <a:r>
              <a:rPr lang="en-US" sz="3600" b="1" dirty="0"/>
              <a:t>But we command you, brethren, in the name of our Lord Jesus Christ, that you withdraw from every brother who walks disorderly and not according to the tradition which he received from us.</a:t>
            </a:r>
          </a:p>
        </p:txBody>
      </p:sp>
    </p:spTree>
    <p:extLst>
      <p:ext uri="{BB962C8B-B14F-4D97-AF65-F5344CB8AC3E}">
        <p14:creationId xmlns:p14="http://schemas.microsoft.com/office/powerpoint/2010/main" val="3375704142"/>
      </p:ext>
    </p:extLst>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9EB56-684E-496D-9512-8F723811BE7B}"/>
              </a:ext>
            </a:extLst>
          </p:cNvPr>
          <p:cNvSpPr>
            <a:spLocks noGrp="1"/>
          </p:cNvSpPr>
          <p:nvPr>
            <p:ph type="title"/>
          </p:nvPr>
        </p:nvSpPr>
        <p:spPr/>
        <p:txBody>
          <a:bodyPr/>
          <a:lstStyle/>
          <a:p>
            <a:r>
              <a:rPr lang="en-US" b="1" dirty="0"/>
              <a:t>1 Corinthians 5</a:t>
            </a:r>
          </a:p>
        </p:txBody>
      </p:sp>
      <p:sp>
        <p:nvSpPr>
          <p:cNvPr id="3" name="Content Placeholder 2">
            <a:extLst>
              <a:ext uri="{FF2B5EF4-FFF2-40B4-BE49-F238E27FC236}">
                <a16:creationId xmlns:a16="http://schemas.microsoft.com/office/drawing/2014/main" id="{C7E643C9-EB08-4975-B848-D99CFA19420C}"/>
              </a:ext>
            </a:extLst>
          </p:cNvPr>
          <p:cNvSpPr>
            <a:spLocks noGrp="1"/>
          </p:cNvSpPr>
          <p:nvPr>
            <p:ph idx="1"/>
          </p:nvPr>
        </p:nvSpPr>
        <p:spPr/>
        <p:txBody>
          <a:bodyPr>
            <a:normAutofit/>
          </a:bodyPr>
          <a:lstStyle/>
          <a:p>
            <a:r>
              <a:rPr lang="en-US" sz="3600" b="1" dirty="0"/>
              <a:t>The entire chapter deals with church discipline.</a:t>
            </a:r>
          </a:p>
          <a:p>
            <a:r>
              <a:rPr lang="en-US" sz="3600" b="1" dirty="0"/>
              <a:t>Some ask – If the church is to be a loving, caring fellowship – why would it “kick out” some members?</a:t>
            </a:r>
          </a:p>
          <a:p>
            <a:r>
              <a:rPr lang="en-US" sz="3600" b="1" dirty="0"/>
              <a:t>WHY DO WE DISCIPLINE?</a:t>
            </a:r>
          </a:p>
        </p:txBody>
      </p:sp>
    </p:spTree>
    <p:extLst>
      <p:ext uri="{BB962C8B-B14F-4D97-AF65-F5344CB8AC3E}">
        <p14:creationId xmlns:p14="http://schemas.microsoft.com/office/powerpoint/2010/main" val="565253118"/>
      </p:ext>
    </p:extLst>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9EB56-684E-496D-9512-8F723811BE7B}"/>
              </a:ext>
            </a:extLst>
          </p:cNvPr>
          <p:cNvSpPr>
            <a:spLocks noGrp="1"/>
          </p:cNvSpPr>
          <p:nvPr>
            <p:ph type="title"/>
          </p:nvPr>
        </p:nvSpPr>
        <p:spPr/>
        <p:txBody>
          <a:bodyPr/>
          <a:lstStyle/>
          <a:p>
            <a:r>
              <a:rPr lang="en-US" b="1" dirty="0"/>
              <a:t>1) To save the sinner</a:t>
            </a:r>
          </a:p>
        </p:txBody>
      </p:sp>
      <p:sp>
        <p:nvSpPr>
          <p:cNvPr id="3" name="Content Placeholder 2">
            <a:extLst>
              <a:ext uri="{FF2B5EF4-FFF2-40B4-BE49-F238E27FC236}">
                <a16:creationId xmlns:a16="http://schemas.microsoft.com/office/drawing/2014/main" id="{C7E643C9-EB08-4975-B848-D99CFA19420C}"/>
              </a:ext>
            </a:extLst>
          </p:cNvPr>
          <p:cNvSpPr>
            <a:spLocks noGrp="1"/>
          </p:cNvSpPr>
          <p:nvPr>
            <p:ph idx="1"/>
          </p:nvPr>
        </p:nvSpPr>
        <p:spPr/>
        <p:txBody>
          <a:bodyPr>
            <a:normAutofit/>
          </a:bodyPr>
          <a:lstStyle/>
          <a:p>
            <a:r>
              <a:rPr lang="en-US" sz="3600" b="1" dirty="0"/>
              <a:t>1 Corinthians 5:5 deliver such a one to Satan for the destruction of the flesh, </a:t>
            </a:r>
            <a:r>
              <a:rPr lang="en-US" sz="3600" b="1" u="sng" dirty="0"/>
              <a:t>that his spirit may be saved </a:t>
            </a:r>
            <a:r>
              <a:rPr lang="en-US" sz="3600" b="1" dirty="0"/>
              <a:t>in the day of the Lord Jesus.</a:t>
            </a:r>
          </a:p>
          <a:p>
            <a:endParaRPr lang="en-US" dirty="0"/>
          </a:p>
          <a:p>
            <a:endParaRPr lang="en-US" sz="3600" b="1" dirty="0"/>
          </a:p>
        </p:txBody>
      </p:sp>
    </p:spTree>
    <p:extLst>
      <p:ext uri="{BB962C8B-B14F-4D97-AF65-F5344CB8AC3E}">
        <p14:creationId xmlns:p14="http://schemas.microsoft.com/office/powerpoint/2010/main" val="1042915292"/>
      </p:ext>
    </p:extLst>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9EB56-684E-496D-9512-8F723811BE7B}"/>
              </a:ext>
            </a:extLst>
          </p:cNvPr>
          <p:cNvSpPr>
            <a:spLocks noGrp="1"/>
          </p:cNvSpPr>
          <p:nvPr>
            <p:ph type="title"/>
          </p:nvPr>
        </p:nvSpPr>
        <p:spPr/>
        <p:txBody>
          <a:bodyPr/>
          <a:lstStyle/>
          <a:p>
            <a:r>
              <a:rPr lang="en-US" b="1" dirty="0"/>
              <a:t>1) To save the sinner</a:t>
            </a:r>
          </a:p>
        </p:txBody>
      </p:sp>
      <p:sp>
        <p:nvSpPr>
          <p:cNvPr id="3" name="Content Placeholder 2">
            <a:extLst>
              <a:ext uri="{FF2B5EF4-FFF2-40B4-BE49-F238E27FC236}">
                <a16:creationId xmlns:a16="http://schemas.microsoft.com/office/drawing/2014/main" id="{C7E643C9-EB08-4975-B848-D99CFA19420C}"/>
              </a:ext>
            </a:extLst>
          </p:cNvPr>
          <p:cNvSpPr>
            <a:spLocks noGrp="1"/>
          </p:cNvSpPr>
          <p:nvPr>
            <p:ph idx="1"/>
          </p:nvPr>
        </p:nvSpPr>
        <p:spPr>
          <a:xfrm>
            <a:off x="2589212" y="1550504"/>
            <a:ext cx="8915400" cy="5022574"/>
          </a:xfrm>
        </p:spPr>
        <p:txBody>
          <a:bodyPr>
            <a:normAutofit/>
          </a:bodyPr>
          <a:lstStyle/>
          <a:p>
            <a:r>
              <a:rPr lang="en-US" sz="3500" b="1" dirty="0"/>
              <a:t>Make the aware of how serious their sin is to their eternity</a:t>
            </a:r>
          </a:p>
          <a:p>
            <a:r>
              <a:rPr lang="en-US" sz="3500" b="1" dirty="0"/>
              <a:t>Pray that they will repent and return</a:t>
            </a:r>
          </a:p>
          <a:p>
            <a:r>
              <a:rPr lang="en-US" sz="3200" b="1" dirty="0"/>
              <a:t>Make them ashamed – 2 Thessalonians 3:14 And if anyone does not obey our word in this epistle, note that person and do not keep company with him, that he may be ashamed.</a:t>
            </a:r>
            <a:endParaRPr lang="en-US" sz="3600" b="1" dirty="0"/>
          </a:p>
          <a:p>
            <a:endParaRPr lang="en-US" dirty="0"/>
          </a:p>
          <a:p>
            <a:endParaRPr lang="en-US" sz="3600" b="1" dirty="0"/>
          </a:p>
        </p:txBody>
      </p:sp>
    </p:spTree>
    <p:extLst>
      <p:ext uri="{BB962C8B-B14F-4D97-AF65-F5344CB8AC3E}">
        <p14:creationId xmlns:p14="http://schemas.microsoft.com/office/powerpoint/2010/main" val="3558275663"/>
      </p:ext>
    </p:extLst>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9EB56-684E-496D-9512-8F723811BE7B}"/>
              </a:ext>
            </a:extLst>
          </p:cNvPr>
          <p:cNvSpPr>
            <a:spLocks noGrp="1"/>
          </p:cNvSpPr>
          <p:nvPr>
            <p:ph type="title"/>
          </p:nvPr>
        </p:nvSpPr>
        <p:spPr/>
        <p:txBody>
          <a:bodyPr/>
          <a:lstStyle/>
          <a:p>
            <a:r>
              <a:rPr lang="en-US" b="1" dirty="0"/>
              <a:t>2) To protect the church</a:t>
            </a:r>
          </a:p>
        </p:txBody>
      </p:sp>
      <p:sp>
        <p:nvSpPr>
          <p:cNvPr id="3" name="Content Placeholder 2">
            <a:extLst>
              <a:ext uri="{FF2B5EF4-FFF2-40B4-BE49-F238E27FC236}">
                <a16:creationId xmlns:a16="http://schemas.microsoft.com/office/drawing/2014/main" id="{C7E643C9-EB08-4975-B848-D99CFA19420C}"/>
              </a:ext>
            </a:extLst>
          </p:cNvPr>
          <p:cNvSpPr>
            <a:spLocks noGrp="1"/>
          </p:cNvSpPr>
          <p:nvPr>
            <p:ph idx="1"/>
          </p:nvPr>
        </p:nvSpPr>
        <p:spPr/>
        <p:txBody>
          <a:bodyPr>
            <a:normAutofit/>
          </a:bodyPr>
          <a:lstStyle/>
          <a:p>
            <a:r>
              <a:rPr lang="en-US" sz="3600" b="1" dirty="0"/>
              <a:t>1 Corinthians 5:6 Your glorying </a:t>
            </a:r>
            <a:r>
              <a:rPr lang="en-US" sz="3600" b="1" i="1" dirty="0"/>
              <a:t>is</a:t>
            </a:r>
            <a:r>
              <a:rPr lang="en-US" sz="3600" b="1" dirty="0"/>
              <a:t> not good. Do you not know that a little leaven leavens the whole lump?</a:t>
            </a:r>
          </a:p>
          <a:p>
            <a:r>
              <a:rPr lang="en-US" sz="3600" b="1" dirty="0"/>
              <a:t>One rotten apple – spoils the bushel.</a:t>
            </a:r>
          </a:p>
          <a:p>
            <a:r>
              <a:rPr lang="en-US" sz="3600" b="1" dirty="0"/>
              <a:t>1 immoral life / false teaching is like a cancer – spreads and kills</a:t>
            </a:r>
          </a:p>
          <a:p>
            <a:endParaRPr lang="en-US" dirty="0"/>
          </a:p>
          <a:p>
            <a:endParaRPr lang="en-US" sz="3200" b="1" dirty="0"/>
          </a:p>
          <a:p>
            <a:endParaRPr lang="en-US" dirty="0"/>
          </a:p>
          <a:p>
            <a:endParaRPr lang="en-US" sz="3600" b="1" dirty="0"/>
          </a:p>
          <a:p>
            <a:endParaRPr lang="en-US" dirty="0"/>
          </a:p>
          <a:p>
            <a:endParaRPr lang="en-US" sz="3600" b="1" dirty="0"/>
          </a:p>
        </p:txBody>
      </p:sp>
    </p:spTree>
    <p:extLst>
      <p:ext uri="{BB962C8B-B14F-4D97-AF65-F5344CB8AC3E}">
        <p14:creationId xmlns:p14="http://schemas.microsoft.com/office/powerpoint/2010/main" val="1737681810"/>
      </p:ext>
    </p:extLst>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9EB56-684E-496D-9512-8F723811BE7B}"/>
              </a:ext>
            </a:extLst>
          </p:cNvPr>
          <p:cNvSpPr>
            <a:spLocks noGrp="1"/>
          </p:cNvSpPr>
          <p:nvPr>
            <p:ph type="title"/>
          </p:nvPr>
        </p:nvSpPr>
        <p:spPr/>
        <p:txBody>
          <a:bodyPr/>
          <a:lstStyle/>
          <a:p>
            <a:r>
              <a:rPr lang="en-US" b="1" dirty="0"/>
              <a:t>2) To protect the church</a:t>
            </a:r>
          </a:p>
        </p:txBody>
      </p:sp>
      <p:sp>
        <p:nvSpPr>
          <p:cNvPr id="3" name="Content Placeholder 2">
            <a:extLst>
              <a:ext uri="{FF2B5EF4-FFF2-40B4-BE49-F238E27FC236}">
                <a16:creationId xmlns:a16="http://schemas.microsoft.com/office/drawing/2014/main" id="{C7E643C9-EB08-4975-B848-D99CFA19420C}"/>
              </a:ext>
            </a:extLst>
          </p:cNvPr>
          <p:cNvSpPr>
            <a:spLocks noGrp="1"/>
          </p:cNvSpPr>
          <p:nvPr>
            <p:ph idx="1"/>
          </p:nvPr>
        </p:nvSpPr>
        <p:spPr>
          <a:xfrm>
            <a:off x="2589212" y="1603513"/>
            <a:ext cx="8915400" cy="4307709"/>
          </a:xfrm>
        </p:spPr>
        <p:txBody>
          <a:bodyPr>
            <a:normAutofit/>
          </a:bodyPr>
          <a:lstStyle/>
          <a:p>
            <a:r>
              <a:rPr lang="en-US" sz="3200" b="1" dirty="0"/>
              <a:t>2 Timothy 2:16-18 But shun profane </a:t>
            </a:r>
            <a:r>
              <a:rPr lang="en-US" sz="3200" b="1" i="1" dirty="0"/>
              <a:t>and</a:t>
            </a:r>
            <a:r>
              <a:rPr lang="en-US" sz="3200" b="1" dirty="0"/>
              <a:t> idle babblings, for they will increase to more ungodliness. 17 And their message will spread like cancer. Hymenaeus and </a:t>
            </a:r>
            <a:r>
              <a:rPr lang="en-US" sz="3200" b="1" dirty="0" err="1"/>
              <a:t>Philetus</a:t>
            </a:r>
            <a:r>
              <a:rPr lang="en-US" sz="3200" b="1" dirty="0"/>
              <a:t> are of this sort, 18 who have strayed concerning the truth, saying that the resurrection is already past; and they overthrow the faith of some.</a:t>
            </a:r>
          </a:p>
          <a:p>
            <a:endParaRPr lang="en-US" dirty="0"/>
          </a:p>
          <a:p>
            <a:endParaRPr lang="en-US" sz="3600" b="1" dirty="0"/>
          </a:p>
          <a:p>
            <a:endParaRPr lang="en-US" dirty="0"/>
          </a:p>
          <a:p>
            <a:endParaRPr lang="en-US" sz="3600" b="1" dirty="0"/>
          </a:p>
        </p:txBody>
      </p:sp>
    </p:spTree>
    <p:extLst>
      <p:ext uri="{BB962C8B-B14F-4D97-AF65-F5344CB8AC3E}">
        <p14:creationId xmlns:p14="http://schemas.microsoft.com/office/powerpoint/2010/main" val="2900614319"/>
      </p:ext>
    </p:extLst>
  </p:cSld>
  <p:clrMapOvr>
    <a:masterClrMapping/>
  </p:clrMapOvr>
  <mc:AlternateContent xmlns:mc="http://schemas.openxmlformats.org/markup-compatibility/2006">
    <mc:Choice xmlns:p14="http://schemas.microsoft.com/office/powerpoint/2010/main" Requires="p14">
      <p:transition spd="slow" p14:dur="1500">
        <p:checker/>
      </p:transition>
    </mc:Choice>
    <mc:Fallback>
      <p:transition spd="slow">
        <p:checker/>
      </p:transition>
    </mc:Fallback>
  </mc:AlternateContent>
</p:sld>
</file>

<file path=ppt/theme/theme1.xml><?xml version="1.0" encoding="utf-8"?>
<a:theme xmlns:a="http://schemas.openxmlformats.org/drawingml/2006/main" name="Wisp">
  <a:themeElements>
    <a:clrScheme name="Wisp">
      <a:dk1>
        <a:sysClr val="windowText" lastClr="000000"/>
      </a:dk1>
      <a:lt1>
        <a:sysClr val="window" lastClr="FFFFFF"/>
      </a:lt1>
      <a:dk2>
        <a:srgbClr val="2C333A"/>
      </a:dk2>
      <a:lt2>
        <a:srgbClr val="D6ECED"/>
      </a:lt2>
      <a:accent1>
        <a:srgbClr val="DE32DE"/>
      </a:accent1>
      <a:accent2>
        <a:srgbClr val="F42B8A"/>
      </a:accent2>
      <a:accent3>
        <a:srgbClr val="349FE7"/>
      </a:accent3>
      <a:accent4>
        <a:srgbClr val="565FF8"/>
      </a:accent4>
      <a:accent5>
        <a:srgbClr val="876BE7"/>
      </a:accent5>
      <a:accent6>
        <a:srgbClr val="F268C2"/>
      </a:accent6>
      <a:hlink>
        <a:srgbClr val="F55CF9"/>
      </a:hlink>
      <a:folHlink>
        <a:srgbClr val="E8A0EE"/>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F20B7C8E-B819-43F3-AAF9-EE50B1A83630}"/>
    </a:ext>
  </a:extLst>
</a:theme>
</file>

<file path=docProps/app.xml><?xml version="1.0" encoding="utf-8"?>
<Properties xmlns="http://schemas.openxmlformats.org/officeDocument/2006/extended-properties" xmlns:vt="http://schemas.openxmlformats.org/officeDocument/2006/docPropsVTypes">
  <Template>Wisp</Template>
  <TotalTime>49</TotalTime>
  <Words>597</Words>
  <Application>Microsoft Office PowerPoint</Application>
  <PresentationFormat>Widescreen</PresentationFormat>
  <Paragraphs>44</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Century Gothic</vt:lpstr>
      <vt:lpstr>Wingdings 3</vt:lpstr>
      <vt:lpstr>Wisp</vt:lpstr>
      <vt:lpstr>PowerPoint Presentation</vt:lpstr>
      <vt:lpstr>Disfellowship</vt:lpstr>
      <vt:lpstr>Romans 16:17</vt:lpstr>
      <vt:lpstr>2 Thessalonians 3:6</vt:lpstr>
      <vt:lpstr>1 Corinthians 5</vt:lpstr>
      <vt:lpstr>1) To save the sinner</vt:lpstr>
      <vt:lpstr>1) To save the sinner</vt:lpstr>
      <vt:lpstr>2) To protect the church</vt:lpstr>
      <vt:lpstr>2) To protect the church</vt:lpstr>
      <vt:lpstr>3) To preserve the integrity  of the church</vt:lpstr>
      <vt:lpstr>3) To preserve the integrity  of the church</vt:lpstr>
      <vt:lpstr>3) To preserve the integrity  of the church</vt:lpstr>
      <vt:lpstr>4) It is a command</vt:lpstr>
      <vt:lpstr>Final Notes</vt:lpstr>
      <vt:lpstr>Final Notes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Manly Luscommbe</dc:creator>
  <cp:lastModifiedBy>Manly Luscommbe</cp:lastModifiedBy>
  <cp:revision>7</cp:revision>
  <dcterms:created xsi:type="dcterms:W3CDTF">2019-02-21T23:57:05Z</dcterms:created>
  <dcterms:modified xsi:type="dcterms:W3CDTF">2019-02-22T00:46:49Z</dcterms:modified>
</cp:coreProperties>
</file>