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2"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2A5454-90E9-4F5F-98EB-55414910C065}" type="datetimeFigureOut">
              <a:rPr lang="en-US" smtClean="0"/>
              <a:pPr/>
              <a:t>1/24/2011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A5454-90E9-4F5F-98EB-55414910C065}" type="datetimeFigureOut">
              <a:rPr lang="en-US" smtClean="0"/>
              <a:pPr/>
              <a:t>1/24/2011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A5454-90E9-4F5F-98EB-55414910C065}" type="datetimeFigureOut">
              <a:rPr lang="en-US" smtClean="0"/>
              <a:pPr/>
              <a:t>1/24/2011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A5454-90E9-4F5F-98EB-55414910C065}" type="datetimeFigureOut">
              <a:rPr lang="en-US" smtClean="0"/>
              <a:pPr/>
              <a:t>1/24/2011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2A5454-90E9-4F5F-98EB-55414910C065}" type="datetimeFigureOut">
              <a:rPr lang="en-US" smtClean="0"/>
              <a:pPr/>
              <a:t>1/24/2011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2A5454-90E9-4F5F-98EB-55414910C065}" type="datetimeFigureOut">
              <a:rPr lang="en-US" smtClean="0"/>
              <a:pPr/>
              <a:t>1/24/2011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2A5454-90E9-4F5F-98EB-55414910C065}" type="datetimeFigureOut">
              <a:rPr lang="en-US" smtClean="0"/>
              <a:pPr/>
              <a:t>1/24/2011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2A5454-90E9-4F5F-98EB-55414910C065}" type="datetimeFigureOut">
              <a:rPr lang="en-US" smtClean="0"/>
              <a:pPr/>
              <a:t>1/24/2011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A5454-90E9-4F5F-98EB-55414910C065}" type="datetimeFigureOut">
              <a:rPr lang="en-US" smtClean="0"/>
              <a:pPr/>
              <a:t>1/24/2011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A5454-90E9-4F5F-98EB-55414910C065}" type="datetimeFigureOut">
              <a:rPr lang="en-US" smtClean="0"/>
              <a:pPr/>
              <a:t>1/24/2011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A5454-90E9-4F5F-98EB-55414910C065}" type="datetimeFigureOut">
              <a:rPr lang="en-US" smtClean="0"/>
              <a:pPr/>
              <a:t>1/24/2011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1E02F-D536-4E27-A72A-F30283AA319F}" type="slidenum">
              <a:rPr lang="en-US" smtClean="0"/>
              <a:pPr/>
              <a:t>‹#›</a:t>
            </a:fld>
            <a:endParaRPr lang="en-US"/>
          </a:p>
        </p:txBody>
      </p:sp>
    </p:spTree>
  </p:cSld>
  <p:clrMapOvr>
    <a:masterClrMapping/>
  </p:clrMapOvr>
  <p:transition spd="med" advTm="4000">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A5454-90E9-4F5F-98EB-55414910C065}" type="datetimeFigureOut">
              <a:rPr lang="en-US" smtClean="0"/>
              <a:pPr/>
              <a:t>1/24/2011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1E02F-D536-4E27-A72A-F30283AA31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4000">
    <p:zo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990600"/>
            <a:ext cx="7772400" cy="925513"/>
          </a:xfrm>
        </p:spPr>
        <p:txBody>
          <a:bodyPr>
            <a:noAutofit/>
          </a:bodyPr>
          <a:lstStyle/>
          <a:p>
            <a:r>
              <a:rPr lang="en-US" sz="6000" dirty="0" smtClean="0">
                <a:solidFill>
                  <a:srgbClr val="003399"/>
                </a:solidFill>
                <a:latin typeface="Arial" charset="0"/>
              </a:rPr>
              <a:t>What about David?</a:t>
            </a:r>
            <a:endParaRPr lang="en-US" sz="6000" dirty="0">
              <a:solidFill>
                <a:srgbClr val="003399"/>
              </a:solidFill>
              <a:latin typeface="Arial" charset="0"/>
            </a:endParaRPr>
          </a:p>
        </p:txBody>
      </p:sp>
      <p:sp>
        <p:nvSpPr>
          <p:cNvPr id="114691" name="Rectangle 3"/>
          <p:cNvSpPr>
            <a:spLocks noGrp="1" noChangeArrowheads="1"/>
          </p:cNvSpPr>
          <p:nvPr>
            <p:ph type="body" idx="1"/>
          </p:nvPr>
        </p:nvSpPr>
        <p:spPr>
          <a:xfrm>
            <a:off x="685800" y="2209800"/>
            <a:ext cx="7772400" cy="3886200"/>
          </a:xfrm>
        </p:spPr>
        <p:txBody>
          <a:bodyPr>
            <a:normAutofit/>
          </a:bodyPr>
          <a:lstStyle/>
          <a:p>
            <a:pPr marL="0" indent="0" algn="ctr">
              <a:buFontTx/>
              <a:buNone/>
            </a:pPr>
            <a:r>
              <a:rPr lang="en-US" sz="3600" dirty="0" smtClean="0">
                <a:solidFill>
                  <a:srgbClr val="003399"/>
                </a:solidFill>
                <a:latin typeface="Arial" charset="0"/>
              </a:rPr>
              <a:t>Didn’t David play musical instruments in worship?</a:t>
            </a:r>
          </a:p>
          <a:p>
            <a:pPr marL="0" indent="0" algn="ctr">
              <a:buFontTx/>
              <a:buNone/>
            </a:pPr>
            <a:r>
              <a:rPr lang="en-US" sz="3600" dirty="0" smtClean="0">
                <a:solidFill>
                  <a:srgbClr val="003399"/>
                </a:solidFill>
                <a:latin typeface="Arial" charset="0"/>
              </a:rPr>
              <a:t>If OK for David, why not now?</a:t>
            </a:r>
            <a:endParaRPr lang="en-US" sz="3600" dirty="0">
              <a:solidFill>
                <a:srgbClr val="003399"/>
              </a:solidFill>
              <a:latin typeface="Arial" charset="0"/>
            </a:endParaRPr>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 Ended</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lnSpcReduction="10000"/>
          </a:bodyPr>
          <a:lstStyle/>
          <a:p>
            <a:pPr>
              <a:buFont typeface="Wingdings" pitchFamily="2" charset="2"/>
              <a:buChar char="ü"/>
            </a:pPr>
            <a:r>
              <a:rPr lang="en-US" sz="3600" b="1" baseline="30000" dirty="0"/>
              <a:t>14</a:t>
            </a:r>
            <a:r>
              <a:rPr lang="en-US" sz="3600" dirty="0" smtClean="0"/>
              <a:t> having wiped out the handwriting of requirements that was against us, which was contrary to us. And He has taken it out of the way, having nailed it to the cross. </a:t>
            </a:r>
            <a:r>
              <a:rPr lang="en-US" sz="3600" b="1" baseline="30000" dirty="0"/>
              <a:t>15</a:t>
            </a:r>
            <a:r>
              <a:rPr lang="en-US" sz="3600" dirty="0" smtClean="0"/>
              <a:t> Having disarmed principalities and powers, He made a public spectacle of them, triumphing over them in it. </a:t>
            </a:r>
            <a:r>
              <a:rPr lang="en-US" sz="3600" b="1" dirty="0" smtClean="0"/>
              <a:t>Colossians 2:14-15</a:t>
            </a:r>
            <a:endParaRPr lang="en-US" sz="3600" b="1" dirty="0"/>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 Ended</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lnSpcReduction="10000"/>
          </a:bodyPr>
          <a:lstStyle/>
          <a:p>
            <a:pPr>
              <a:buFont typeface="Wingdings" pitchFamily="2" charset="2"/>
              <a:buChar char="ü"/>
            </a:pPr>
            <a:r>
              <a:rPr lang="en-US" sz="3600" b="1" baseline="30000" dirty="0"/>
              <a:t>6</a:t>
            </a:r>
            <a:r>
              <a:rPr lang="en-US" sz="3600" dirty="0" smtClean="0"/>
              <a:t> But now He has obtained a more excellent ministry, inasmuch as He is also Mediator of a better covenant, which was established on better promises. </a:t>
            </a:r>
            <a:r>
              <a:rPr lang="en-US" sz="3600" b="1" baseline="30000" dirty="0"/>
              <a:t>7</a:t>
            </a:r>
            <a:r>
              <a:rPr lang="en-US" sz="3600" dirty="0" smtClean="0"/>
              <a:t> For if that first </a:t>
            </a:r>
            <a:r>
              <a:rPr lang="en-US" sz="3600" i="1" dirty="0" smtClean="0"/>
              <a:t>covenant</a:t>
            </a:r>
            <a:r>
              <a:rPr lang="en-US" sz="3600" dirty="0" smtClean="0"/>
              <a:t> had been faultless, then no place would have been sought for a second. </a:t>
            </a:r>
            <a:r>
              <a:rPr lang="en-US" sz="3600" b="1" dirty="0" smtClean="0"/>
              <a:t>Hebrews 8:6-7</a:t>
            </a:r>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 Ended</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4000" dirty="0" smtClean="0"/>
              <a:t>In that He says, </a:t>
            </a:r>
            <a:r>
              <a:rPr lang="en-US" sz="4000" i="1" dirty="0" smtClean="0"/>
              <a:t>"A new covenant,"</a:t>
            </a:r>
            <a:r>
              <a:rPr lang="en-US" sz="4000" dirty="0" smtClean="0"/>
              <a:t> He has made the first obsolete. Now what is becoming obsolete and growing old is ready to vanish away. </a:t>
            </a:r>
            <a:br>
              <a:rPr lang="en-US" sz="4000" dirty="0" smtClean="0"/>
            </a:br>
            <a:r>
              <a:rPr lang="en-US" sz="4000" b="1" dirty="0" smtClean="0"/>
              <a:t>Hebrews 8:13</a:t>
            </a: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No Instruments in NT</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4000" dirty="0" smtClean="0"/>
              <a:t>We do not use musical instruments in worship today</a:t>
            </a:r>
          </a:p>
          <a:p>
            <a:pPr>
              <a:buFont typeface="Wingdings" pitchFamily="2" charset="2"/>
              <a:buChar char="ü"/>
            </a:pPr>
            <a:r>
              <a:rPr lang="en-US" sz="4000" dirty="0" smtClean="0"/>
              <a:t>There are many arguments and discussions about Greek words, meanings of passages, what applies and what does not </a:t>
            </a:r>
            <a:endParaRPr lang="en-US" sz="4000" b="1" dirty="0" smtClean="0"/>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No Instruments in NT</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4000" b="1" dirty="0" smtClean="0"/>
              <a:t>SAME REASON WE DON’T HAVE:</a:t>
            </a:r>
          </a:p>
          <a:p>
            <a:pPr lvl="1">
              <a:buFont typeface="Wingdings" pitchFamily="2" charset="2"/>
              <a:buChar char="ü"/>
            </a:pPr>
            <a:r>
              <a:rPr lang="en-US" sz="3600" dirty="0" smtClean="0"/>
              <a:t>Burnt animal sacrifices</a:t>
            </a:r>
          </a:p>
          <a:p>
            <a:pPr lvl="1">
              <a:buFont typeface="Wingdings" pitchFamily="2" charset="2"/>
              <a:buChar char="ü"/>
            </a:pPr>
            <a:r>
              <a:rPr lang="en-US" sz="3600" dirty="0" smtClean="0"/>
              <a:t>New Moon festivals</a:t>
            </a:r>
          </a:p>
          <a:p>
            <a:pPr lvl="1">
              <a:buFont typeface="Wingdings" pitchFamily="2" charset="2"/>
              <a:buChar char="ü"/>
            </a:pPr>
            <a:r>
              <a:rPr lang="en-US" sz="3600" dirty="0" smtClean="0"/>
              <a:t>Incense</a:t>
            </a:r>
          </a:p>
          <a:p>
            <a:pPr lvl="1">
              <a:buFont typeface="Wingdings" pitchFamily="2" charset="2"/>
              <a:buChar char="ü"/>
            </a:pPr>
            <a:r>
              <a:rPr lang="en-US" sz="3600" dirty="0" smtClean="0"/>
              <a:t>Feast </a:t>
            </a:r>
            <a:r>
              <a:rPr lang="en-US" sz="3600" dirty="0" smtClean="0"/>
              <a:t>Days / Days </a:t>
            </a:r>
            <a:r>
              <a:rPr lang="en-US" sz="3600" smtClean="0"/>
              <a:t>of Fasting</a:t>
            </a:r>
            <a:endParaRPr lang="en-US" sz="3600" dirty="0" smtClean="0"/>
          </a:p>
          <a:p>
            <a:pPr lvl="1">
              <a:buFont typeface="Wingdings" pitchFamily="2" charset="2"/>
              <a:buChar char="ü"/>
            </a:pPr>
            <a:r>
              <a:rPr lang="en-US" sz="3600" dirty="0" smtClean="0"/>
              <a:t>Worship at the Temple</a:t>
            </a:r>
          </a:p>
          <a:p>
            <a:pPr>
              <a:buFont typeface="Wingdings" pitchFamily="2" charset="2"/>
              <a:buChar char="ü"/>
            </a:pPr>
            <a:endParaRPr lang="en-US" sz="4000" dirty="0" smtClean="0"/>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No Instruments in NT</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4000" dirty="0" smtClean="0"/>
              <a:t>We do not keep the Passover, Day of Atonement, Pentecost, etc. </a:t>
            </a:r>
          </a:p>
          <a:p>
            <a:pPr>
              <a:buFont typeface="Wingdings" pitchFamily="2" charset="2"/>
              <a:buChar char="ü"/>
            </a:pPr>
            <a:r>
              <a:rPr lang="en-US" sz="4000" dirty="0" smtClean="0"/>
              <a:t>All of these are part of the same law</a:t>
            </a:r>
          </a:p>
          <a:p>
            <a:pPr>
              <a:buFont typeface="Wingdings" pitchFamily="2" charset="2"/>
              <a:buChar char="ü"/>
            </a:pPr>
            <a:r>
              <a:rPr lang="en-US" sz="4000" dirty="0" smtClean="0"/>
              <a:t>If you carry over part of this law, why don’t you carry over the rest?</a:t>
            </a:r>
          </a:p>
        </p:txBody>
      </p:sp>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CONCLUSION</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4000" dirty="0" smtClean="0"/>
              <a:t>We are under the Law of Christ</a:t>
            </a:r>
          </a:p>
          <a:p>
            <a:pPr>
              <a:buFont typeface="Wingdings" pitchFamily="2" charset="2"/>
              <a:buChar char="ü"/>
            </a:pPr>
            <a:r>
              <a:rPr lang="en-US" sz="4000" dirty="0" smtClean="0"/>
              <a:t>David did not observe communion or worship on the 1</a:t>
            </a:r>
            <a:r>
              <a:rPr lang="en-US" sz="4000" baseline="30000" dirty="0" smtClean="0"/>
              <a:t>st</a:t>
            </a:r>
            <a:r>
              <a:rPr lang="en-US" sz="4000" dirty="0" smtClean="0"/>
              <a:t> day of the week</a:t>
            </a:r>
          </a:p>
          <a:p>
            <a:pPr>
              <a:buFont typeface="Wingdings" pitchFamily="2" charset="2"/>
              <a:buChar char="ü"/>
            </a:pPr>
            <a:r>
              <a:rPr lang="en-US" sz="4000" dirty="0" smtClean="0"/>
              <a:t>You will be judged by the law under which you lived.</a:t>
            </a:r>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What about David?</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marL="0" indent="0">
              <a:buFont typeface="Wingdings" pitchFamily="2" charset="2"/>
              <a:buChar char="ü"/>
            </a:pPr>
            <a:r>
              <a:rPr lang="en-US" sz="4000" b="1" dirty="0" smtClean="0">
                <a:solidFill>
                  <a:srgbClr val="003399"/>
                </a:solidFill>
                <a:latin typeface="Arial" charset="0"/>
              </a:rPr>
              <a:t>The Question: </a:t>
            </a:r>
            <a:r>
              <a:rPr lang="en-US" sz="4000" dirty="0" smtClean="0">
                <a:solidFill>
                  <a:srgbClr val="003399"/>
                </a:solidFill>
                <a:latin typeface="Arial" charset="0"/>
              </a:rPr>
              <a:t>Since David played musical instruments in worship to God, would it be permitted for us to use them today?</a:t>
            </a:r>
            <a:endParaRPr lang="en-US" sz="4000" dirty="0">
              <a:solidFill>
                <a:srgbClr val="003399"/>
              </a:solidFill>
              <a:latin typeface="Arial" charset="0"/>
            </a:endParaRPr>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Several answers</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marL="0" indent="0">
              <a:buFont typeface="Wingdings" pitchFamily="2" charset="2"/>
              <a:buChar char="ü"/>
            </a:pPr>
            <a:r>
              <a:rPr lang="en-US" sz="3600" dirty="0" smtClean="0">
                <a:solidFill>
                  <a:srgbClr val="003399"/>
                </a:solidFill>
                <a:latin typeface="Arial" charset="0"/>
              </a:rPr>
              <a:t>I could dig deep into the meaning and usage of Greek and Hebrew words</a:t>
            </a:r>
          </a:p>
          <a:p>
            <a:pPr marL="0" indent="0">
              <a:buFont typeface="Wingdings" pitchFamily="2" charset="2"/>
              <a:buChar char="ü"/>
            </a:pPr>
            <a:r>
              <a:rPr lang="en-US" sz="3600" dirty="0" smtClean="0">
                <a:solidFill>
                  <a:srgbClr val="003399"/>
                </a:solidFill>
                <a:latin typeface="Arial" charset="0"/>
              </a:rPr>
              <a:t>I could make arguments from the silence of Scripture</a:t>
            </a:r>
          </a:p>
          <a:p>
            <a:pPr marL="0" indent="0">
              <a:buFont typeface="Wingdings" pitchFamily="2" charset="2"/>
              <a:buChar char="ü"/>
            </a:pPr>
            <a:r>
              <a:rPr lang="en-US" sz="3600" dirty="0" smtClean="0">
                <a:solidFill>
                  <a:srgbClr val="003399"/>
                </a:solidFill>
                <a:latin typeface="Arial" charset="0"/>
              </a:rPr>
              <a:t>I could argue the law of exclusion</a:t>
            </a:r>
            <a:endParaRPr lang="en-US" sz="3600" dirty="0">
              <a:solidFill>
                <a:srgbClr val="003399"/>
              </a:solidFill>
              <a:latin typeface="Arial" charset="0"/>
            </a:endParaRPr>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Several answers</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marL="0" indent="0">
              <a:buFont typeface="Wingdings" pitchFamily="2" charset="2"/>
              <a:buChar char="ü"/>
            </a:pPr>
            <a:r>
              <a:rPr lang="en-US" sz="4400" dirty="0" smtClean="0">
                <a:solidFill>
                  <a:srgbClr val="003399"/>
                </a:solidFill>
                <a:latin typeface="Arial" charset="0"/>
              </a:rPr>
              <a:t>The simple answer is – NO</a:t>
            </a:r>
          </a:p>
          <a:p>
            <a:pPr marL="0" indent="0">
              <a:buFont typeface="Wingdings" pitchFamily="2" charset="2"/>
              <a:buChar char="ü"/>
            </a:pPr>
            <a:r>
              <a:rPr lang="en-US" sz="4400" dirty="0" smtClean="0">
                <a:solidFill>
                  <a:srgbClr val="003399"/>
                </a:solidFill>
                <a:latin typeface="Arial" charset="0"/>
              </a:rPr>
              <a:t>Why?</a:t>
            </a:r>
          </a:p>
          <a:p>
            <a:pPr marL="0" indent="0">
              <a:buFont typeface="Wingdings" pitchFamily="2" charset="2"/>
              <a:buChar char="ü"/>
            </a:pPr>
            <a:r>
              <a:rPr lang="en-US" sz="4400" dirty="0" smtClean="0">
                <a:solidFill>
                  <a:srgbClr val="003399"/>
                </a:solidFill>
                <a:latin typeface="Arial" charset="0"/>
              </a:rPr>
              <a:t>Because we do not live under the Law of Moses</a:t>
            </a:r>
            <a:endParaRPr lang="en-US" sz="4400" dirty="0">
              <a:solidFill>
                <a:srgbClr val="003399"/>
              </a:solidFill>
              <a:latin typeface="Arial" charset="0"/>
            </a:endParaRPr>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In Russia</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marL="0" indent="0">
              <a:buFont typeface="Wingdings" pitchFamily="2" charset="2"/>
              <a:buChar char="ü"/>
            </a:pPr>
            <a:r>
              <a:rPr lang="en-US" sz="3600" dirty="0" smtClean="0">
                <a:solidFill>
                  <a:schemeClr val="tx2">
                    <a:lumMod val="50000"/>
                  </a:schemeClr>
                </a:solidFill>
                <a:latin typeface="Arial" charset="0"/>
              </a:rPr>
              <a:t>There is a law in Russia that you must carry your passport (natives as well as foreign visitors).</a:t>
            </a:r>
          </a:p>
          <a:p>
            <a:pPr marL="0" indent="0">
              <a:buFont typeface="Wingdings" pitchFamily="2" charset="2"/>
              <a:buChar char="ü"/>
            </a:pPr>
            <a:r>
              <a:rPr lang="en-US" sz="3600" dirty="0" smtClean="0">
                <a:solidFill>
                  <a:schemeClr val="tx2">
                    <a:lumMod val="50000"/>
                  </a:schemeClr>
                </a:solidFill>
                <a:latin typeface="Arial" charset="0"/>
              </a:rPr>
              <a:t>How many of you have your passport with you right now?</a:t>
            </a:r>
          </a:p>
          <a:p>
            <a:pPr marL="0" indent="0">
              <a:buFont typeface="Wingdings" pitchFamily="2" charset="2"/>
              <a:buChar char="ü"/>
            </a:pPr>
            <a:r>
              <a:rPr lang="en-US" sz="3600" dirty="0" smtClean="0">
                <a:solidFill>
                  <a:schemeClr val="tx2">
                    <a:lumMod val="50000"/>
                  </a:schemeClr>
                </a:solidFill>
                <a:latin typeface="Arial" charset="0"/>
              </a:rPr>
              <a:t>Why not?</a:t>
            </a:r>
            <a:endParaRPr lang="en-US" sz="3600" dirty="0">
              <a:solidFill>
                <a:schemeClr val="tx2">
                  <a:lumMod val="50000"/>
                </a:schemeClr>
              </a:solidFill>
              <a:latin typeface="Arial" charset="0"/>
            </a:endParaRP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marL="0" indent="0">
              <a:buFont typeface="Wingdings" pitchFamily="2" charset="2"/>
              <a:buChar char="ü"/>
            </a:pPr>
            <a:r>
              <a:rPr lang="en-US" sz="3600" dirty="0" smtClean="0">
                <a:solidFill>
                  <a:schemeClr val="tx2">
                    <a:lumMod val="50000"/>
                  </a:schemeClr>
                </a:solidFill>
                <a:latin typeface="Arial" charset="0"/>
              </a:rPr>
              <a:t>David lived under the Law of Moses. He kept many of the regulations of that law.</a:t>
            </a:r>
          </a:p>
          <a:p>
            <a:pPr marL="0" indent="0">
              <a:buFont typeface="Wingdings" pitchFamily="2" charset="2"/>
              <a:buChar char="ü"/>
            </a:pPr>
            <a:r>
              <a:rPr lang="en-US" sz="3600" dirty="0" smtClean="0">
                <a:solidFill>
                  <a:schemeClr val="tx2">
                    <a:lumMod val="50000"/>
                  </a:schemeClr>
                </a:solidFill>
              </a:rPr>
              <a:t>Blow the trumpet at the time of the </a:t>
            </a:r>
            <a:r>
              <a:rPr lang="en-US" sz="3600" u="sng" dirty="0" smtClean="0">
                <a:solidFill>
                  <a:schemeClr val="tx2">
                    <a:lumMod val="50000"/>
                  </a:schemeClr>
                </a:solidFill>
              </a:rPr>
              <a:t>New Moon</a:t>
            </a:r>
            <a:r>
              <a:rPr lang="en-US" sz="3600" dirty="0" smtClean="0">
                <a:solidFill>
                  <a:schemeClr val="tx2">
                    <a:lumMod val="50000"/>
                  </a:schemeClr>
                </a:solidFill>
              </a:rPr>
              <a:t>, At the full moon, on our solemn feast day. </a:t>
            </a:r>
            <a:r>
              <a:rPr lang="en-US" sz="3600" b="1" dirty="0" smtClean="0">
                <a:solidFill>
                  <a:schemeClr val="tx2">
                    <a:lumMod val="50000"/>
                  </a:schemeClr>
                </a:solidFill>
              </a:rPr>
              <a:t>Psalms 81:3</a:t>
            </a: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3600" dirty="0" smtClean="0"/>
              <a:t>Let my prayer be set before You </a:t>
            </a:r>
            <a:r>
              <a:rPr lang="en-US" sz="3600" i="1" dirty="0" smtClean="0"/>
              <a:t>as</a:t>
            </a:r>
            <a:r>
              <a:rPr lang="en-US" sz="3600" dirty="0" smtClean="0"/>
              <a:t> </a:t>
            </a:r>
            <a:r>
              <a:rPr lang="en-US" sz="3600" u="sng" dirty="0" smtClean="0"/>
              <a:t>incense</a:t>
            </a:r>
            <a:r>
              <a:rPr lang="en-US" sz="3600" dirty="0" smtClean="0"/>
              <a:t>, The lifting up of my hands </a:t>
            </a:r>
            <a:r>
              <a:rPr lang="en-US" sz="3600" i="1" dirty="0" smtClean="0"/>
              <a:t>as</a:t>
            </a:r>
            <a:r>
              <a:rPr lang="en-US" sz="3600" dirty="0" smtClean="0"/>
              <a:t> the </a:t>
            </a:r>
            <a:r>
              <a:rPr lang="en-US" sz="3600" u="sng" dirty="0" smtClean="0"/>
              <a:t>evening sacrifice</a:t>
            </a:r>
            <a:r>
              <a:rPr lang="en-US" sz="3600" dirty="0" smtClean="0"/>
              <a:t>. </a:t>
            </a:r>
            <a:r>
              <a:rPr lang="en-US" sz="3600" b="1" dirty="0" smtClean="0"/>
              <a:t>Psalms 141:2</a:t>
            </a:r>
          </a:p>
          <a:p>
            <a:pPr>
              <a:buFont typeface="Wingdings" pitchFamily="2" charset="2"/>
              <a:buChar char="ü"/>
            </a:pPr>
            <a:r>
              <a:rPr lang="en-US" sz="3600" dirty="0" smtClean="0"/>
              <a:t>May He remember all your offerings, And accept your </a:t>
            </a:r>
            <a:r>
              <a:rPr lang="en-US" sz="3600" u="sng" dirty="0" smtClean="0"/>
              <a:t>burnt sacrifice</a:t>
            </a:r>
            <a:r>
              <a:rPr lang="en-US" sz="3600" dirty="0" smtClean="0"/>
              <a:t>. </a:t>
            </a:r>
            <a:r>
              <a:rPr lang="en-US" sz="3600" b="1" dirty="0" smtClean="0"/>
              <a:t>Psalms 20:3</a:t>
            </a:r>
          </a:p>
          <a:p>
            <a:pPr>
              <a:buFont typeface="Wingdings" pitchFamily="2" charset="2"/>
              <a:buChar char="ü"/>
            </a:pPr>
            <a:endParaRPr lang="en-US" sz="3600" b="1" dirty="0"/>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a:bodyPr>
          <a:lstStyle/>
          <a:p>
            <a:pPr>
              <a:buFont typeface="Wingdings" pitchFamily="2" charset="2"/>
              <a:buChar char="ü"/>
            </a:pPr>
            <a:r>
              <a:rPr lang="en-US" sz="3600" dirty="0" smtClean="0"/>
              <a:t>Blow the trumpet at the time of the New Moon, At the full moon, on our </a:t>
            </a:r>
            <a:r>
              <a:rPr lang="en-US" sz="3600" u="sng" dirty="0" smtClean="0"/>
              <a:t>solemn feast day</a:t>
            </a:r>
            <a:r>
              <a:rPr lang="en-US" sz="3600" dirty="0" smtClean="0"/>
              <a:t>. </a:t>
            </a:r>
            <a:r>
              <a:rPr lang="en-US" sz="3600" b="1" dirty="0" smtClean="0"/>
              <a:t>Psalms 81:3</a:t>
            </a:r>
          </a:p>
          <a:p>
            <a:pPr>
              <a:buFont typeface="Wingdings" pitchFamily="2" charset="2"/>
              <a:buChar char="ü"/>
            </a:pPr>
            <a:r>
              <a:rPr lang="en-US" sz="3600" dirty="0" smtClean="0"/>
              <a:t>The </a:t>
            </a:r>
            <a:r>
              <a:rPr lang="en-US" sz="3600" cap="small" dirty="0" smtClean="0"/>
              <a:t>Lord</a:t>
            </a:r>
            <a:r>
              <a:rPr lang="en-US" sz="3600" dirty="0" smtClean="0"/>
              <a:t> </a:t>
            </a:r>
            <a:r>
              <a:rPr lang="en-US" sz="3600" i="1" dirty="0" smtClean="0"/>
              <a:t>is</a:t>
            </a:r>
            <a:r>
              <a:rPr lang="en-US" sz="3600" dirty="0" smtClean="0"/>
              <a:t> in His </a:t>
            </a:r>
            <a:r>
              <a:rPr lang="en-US" sz="3600" u="sng" dirty="0" smtClean="0"/>
              <a:t>holy temple</a:t>
            </a:r>
            <a:r>
              <a:rPr lang="en-US" sz="3600" dirty="0" smtClean="0"/>
              <a:t>, The </a:t>
            </a:r>
            <a:r>
              <a:rPr lang="en-US" sz="3600" cap="small" dirty="0" smtClean="0"/>
              <a:t>Lord's</a:t>
            </a:r>
            <a:r>
              <a:rPr lang="en-US" sz="3600" dirty="0" smtClean="0"/>
              <a:t> throne </a:t>
            </a:r>
            <a:r>
              <a:rPr lang="en-US" sz="3600" i="1" dirty="0" smtClean="0"/>
              <a:t>is</a:t>
            </a:r>
            <a:r>
              <a:rPr lang="en-US" sz="3600" dirty="0" smtClean="0"/>
              <a:t> in heaven; His eyes behold, </a:t>
            </a:r>
            <a:r>
              <a:rPr lang="en-US" sz="3600" b="1" dirty="0" smtClean="0"/>
              <a:t>Psalms 11:4</a:t>
            </a:r>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jpg"/>
          <p:cNvPicPr>
            <a:picLocks noChangeAspect="1"/>
          </p:cNvPicPr>
          <p:nvPr/>
        </p:nvPicPr>
        <p:blipFill>
          <a:blip r:embed="rId2"/>
          <a:stretch>
            <a:fillRect/>
          </a:stretch>
        </p:blipFill>
        <p:spPr>
          <a:xfrm>
            <a:off x="0" y="0"/>
            <a:ext cx="9144000" cy="6858000"/>
          </a:xfrm>
          <a:prstGeom prst="rect">
            <a:avLst/>
          </a:prstGeom>
        </p:spPr>
      </p:pic>
      <p:sp>
        <p:nvSpPr>
          <p:cNvPr id="114690" name="Rectangle 2"/>
          <p:cNvSpPr>
            <a:spLocks noGrp="1" noChangeArrowheads="1"/>
          </p:cNvSpPr>
          <p:nvPr>
            <p:ph type="title"/>
          </p:nvPr>
        </p:nvSpPr>
        <p:spPr>
          <a:xfrm>
            <a:off x="685800" y="609600"/>
            <a:ext cx="7772400" cy="925513"/>
          </a:xfrm>
        </p:spPr>
        <p:txBody>
          <a:bodyPr>
            <a:noAutofit/>
          </a:bodyPr>
          <a:lstStyle/>
          <a:p>
            <a:r>
              <a:rPr lang="en-US" sz="4800" dirty="0" smtClean="0">
                <a:solidFill>
                  <a:srgbClr val="003399"/>
                </a:solidFill>
                <a:latin typeface="Arial" charset="0"/>
              </a:rPr>
              <a:t>Law of Moses Ended</a:t>
            </a:r>
            <a:endParaRPr lang="en-US" sz="4800" dirty="0">
              <a:solidFill>
                <a:srgbClr val="003399"/>
              </a:solidFill>
              <a:latin typeface="Arial" charset="0"/>
            </a:endParaRPr>
          </a:p>
        </p:txBody>
      </p:sp>
      <p:sp>
        <p:nvSpPr>
          <p:cNvPr id="114691" name="Rectangle 3"/>
          <p:cNvSpPr>
            <a:spLocks noGrp="1" noChangeArrowheads="1"/>
          </p:cNvSpPr>
          <p:nvPr>
            <p:ph type="body" idx="1"/>
          </p:nvPr>
        </p:nvSpPr>
        <p:spPr>
          <a:xfrm>
            <a:off x="685800" y="1676400"/>
            <a:ext cx="7772400" cy="4419600"/>
          </a:xfrm>
        </p:spPr>
        <p:txBody>
          <a:bodyPr>
            <a:normAutofit fontScale="92500"/>
          </a:bodyPr>
          <a:lstStyle/>
          <a:p>
            <a:pPr>
              <a:buFont typeface="Wingdings" pitchFamily="2" charset="2"/>
              <a:buChar char="ü"/>
            </a:pPr>
            <a:r>
              <a:rPr lang="en-US" sz="3600" b="1" baseline="30000" dirty="0"/>
              <a:t>14</a:t>
            </a:r>
            <a:r>
              <a:rPr lang="en-US" sz="3600" dirty="0" smtClean="0"/>
              <a:t> For He Himself is our peace, who has made both one, and has broken down the middle wall of separation, </a:t>
            </a:r>
            <a:r>
              <a:rPr lang="en-US" sz="3600" b="1" baseline="30000" dirty="0" smtClean="0"/>
              <a:t>15</a:t>
            </a:r>
            <a:r>
              <a:rPr lang="en-US" sz="3600" dirty="0" smtClean="0"/>
              <a:t> having abolished in His flesh the enmity, </a:t>
            </a:r>
            <a:r>
              <a:rPr lang="en-US" sz="3600" i="1" dirty="0" smtClean="0"/>
              <a:t>that is,</a:t>
            </a:r>
            <a:r>
              <a:rPr lang="en-US" sz="3600" dirty="0" smtClean="0"/>
              <a:t> the law of commandments </a:t>
            </a:r>
            <a:r>
              <a:rPr lang="en-US" sz="3600" i="1" dirty="0" smtClean="0"/>
              <a:t>contained</a:t>
            </a:r>
            <a:r>
              <a:rPr lang="en-US" sz="3600" dirty="0" smtClean="0"/>
              <a:t> in ordinances, so as to create in Himself one new man </a:t>
            </a:r>
            <a:r>
              <a:rPr lang="en-US" sz="3600" i="1" dirty="0" smtClean="0"/>
              <a:t>from</a:t>
            </a:r>
            <a:r>
              <a:rPr lang="en-US" sz="3600" dirty="0" smtClean="0"/>
              <a:t> the two, </a:t>
            </a:r>
            <a:r>
              <a:rPr lang="en-US" sz="3600" i="1" dirty="0" smtClean="0"/>
              <a:t>thus</a:t>
            </a:r>
            <a:r>
              <a:rPr lang="en-US" sz="3600" dirty="0" smtClean="0"/>
              <a:t> making peace, </a:t>
            </a:r>
            <a:r>
              <a:rPr lang="en-US" sz="3600" b="1" dirty="0" smtClean="0"/>
              <a:t>Ephesians 2:14-15</a:t>
            </a:r>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461</Words>
  <Application>Microsoft Office PowerPoint</Application>
  <PresentationFormat>On-screen Show (4:3)</PresentationFormat>
  <Paragraphs>52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What about David?</vt:lpstr>
      <vt:lpstr>What about David?</vt:lpstr>
      <vt:lpstr>Several answers</vt:lpstr>
      <vt:lpstr>Several answers</vt:lpstr>
      <vt:lpstr>In Russia</vt:lpstr>
      <vt:lpstr>Law of Moses</vt:lpstr>
      <vt:lpstr>Law of Moses</vt:lpstr>
      <vt:lpstr>Law of Moses</vt:lpstr>
      <vt:lpstr>Law of Moses Ended</vt:lpstr>
      <vt:lpstr>Law of Moses Ended</vt:lpstr>
      <vt:lpstr>Law of Moses Ended</vt:lpstr>
      <vt:lpstr>Law of Moses Ended</vt:lpstr>
      <vt:lpstr>No Instruments in NT</vt:lpstr>
      <vt:lpstr>No Instruments in NT</vt:lpstr>
      <vt:lpstr>No Instruments in 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about David?</dc:title>
  <dc:creator>Manly Luscombe</dc:creator>
  <cp:lastModifiedBy>Manly Luscombe</cp:lastModifiedBy>
  <cp:revision>11</cp:revision>
  <dcterms:created xsi:type="dcterms:W3CDTF">2011-01-20T23:50:32Z</dcterms:created>
  <dcterms:modified xsi:type="dcterms:W3CDTF">2011-01-24T14:19:29Z</dcterms:modified>
</cp:coreProperties>
</file>