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73" r:id="rId10"/>
    <p:sldId id="265" r:id="rId11"/>
    <p:sldId id="266" r:id="rId12"/>
    <p:sldId id="268" r:id="rId13"/>
    <p:sldId id="269" r:id="rId14"/>
    <p:sldId id="270" r:id="rId15"/>
    <p:sldId id="271" r:id="rId16"/>
    <p:sldId id="272" r:id="rId17"/>
    <p:sldId id="274" r:id="rId18"/>
    <p:sldId id="275" r:id="rId19"/>
    <p:sldId id="276"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388DDF-E7A8-4674-89E3-97F25D5AB1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1461A05-1C4E-47A7-9E2D-631966C236F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E0017F2-38DE-45F1-AC43-8E9B48838374}"/>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F157BE0C-B4A9-4734-9632-619EA3041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48E6216-8BC9-4E76-AA70-57D78A839781}"/>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1419402739"/>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B1FCB-92EB-4955-9D55-D028204A2FF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08AD9FA-F12B-483E-B34B-5BB6A830EF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CEABB0F-C0E9-4520-BAF0-9410FA5A2CBC}"/>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BBDAA6E5-707B-4BDE-B2C5-7FE1888E6F3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43F8A-9847-445C-8294-238A3DFCFFC9}"/>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579775172"/>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7520296-CF4C-45C5-895C-B71FAC763A5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1312A4D-039A-4372-97CF-72316D8DD66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1BE0BA-8767-43B8-85DA-131C3433D927}"/>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2821F7E9-4005-42B6-9AF5-DCB079DBE9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F5D7DA2-BD44-4B85-B849-6EA917091FBE}"/>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2686799035"/>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AD1632-5FE6-46EC-A10C-B897F5D3BEF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3D69807-A285-4358-9DDD-39F5C1FC832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C608A9-A0BD-49FA-AF71-B5A09890BCDB}"/>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E1FF4F6F-95C2-47A4-910C-C63990B36D4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6B34B49-835B-4124-8819-F704A5DA69E4}"/>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282118243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153005-8424-432B-B418-7FF4EFE49B3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3C37830-5283-47A0-B332-D4A3C64ACFB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93C3B15-814E-433A-8EA1-581FD76F863B}"/>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20EDF686-7583-4667-9023-14F5E53A303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1649CE6-C5C9-42AD-9283-D518E1AF6CD9}"/>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54691259"/>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9E22F-2CC6-4565-97F9-66CA37C498E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D6090D7-AE8C-4664-9047-4DBC762F38C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75F1967-714B-433B-A868-2EBAB8638F1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B9B7A20A-14CE-434A-93F0-CC0A09BA1892}"/>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6" name="Footer Placeholder 5">
            <a:extLst>
              <a:ext uri="{FF2B5EF4-FFF2-40B4-BE49-F238E27FC236}">
                <a16:creationId xmlns:a16="http://schemas.microsoft.com/office/drawing/2014/main" id="{B2911C4D-801B-4FAA-BE26-809F25FC9EA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3D31B7-2C49-41E5-BDEB-4796C0D6A2CC}"/>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2455654155"/>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4F1EDA-3F46-45BD-BC5C-ABD65A9102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4814F62-7939-4589-B713-9755E874779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A6AEB3D3-1313-4924-AB0C-CF8DF5BA6DF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E2FE845-ECBD-4B3D-BE3D-3928AB21997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2F2262-EEDC-4FCF-BA13-64C04AF86AC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6ACB766-BA7F-4963-9E3A-7A56366D2A8B}"/>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8" name="Footer Placeholder 7">
            <a:extLst>
              <a:ext uri="{FF2B5EF4-FFF2-40B4-BE49-F238E27FC236}">
                <a16:creationId xmlns:a16="http://schemas.microsoft.com/office/drawing/2014/main" id="{F01823FE-A8A6-45FB-AEA5-E0A4F1F7AD3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448C529-331D-4F76-A329-82BF0AA83A0A}"/>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2656353982"/>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9749B2-3E5C-4C5A-8DB8-EA887D522F2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28F7F5C-6BEC-42D8-9C23-C23AB57AADB1}"/>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4" name="Footer Placeholder 3">
            <a:extLst>
              <a:ext uri="{FF2B5EF4-FFF2-40B4-BE49-F238E27FC236}">
                <a16:creationId xmlns:a16="http://schemas.microsoft.com/office/drawing/2014/main" id="{7F17F283-3DAE-4E54-AF09-6EE03D7A5F3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BF602C-35B9-40A9-9339-EA69D53F4A05}"/>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450594002"/>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2D60A9E-A106-48F2-BD22-32380D210DEC}"/>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3" name="Footer Placeholder 2">
            <a:extLst>
              <a:ext uri="{FF2B5EF4-FFF2-40B4-BE49-F238E27FC236}">
                <a16:creationId xmlns:a16="http://schemas.microsoft.com/office/drawing/2014/main" id="{2AD4C38E-6740-4D26-BCCC-565CBD28F75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7A985-FAB2-408C-A0D9-F976160D908F}"/>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344527570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2E748D-CA1F-49F8-9FDC-1632C4AC361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1908634-9F5C-415A-BCC5-B94AFE594DD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B420DB4-23D4-4594-84EC-D2E3459E70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19C7E80-6787-4AA4-82E9-49937A6488D4}"/>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6" name="Footer Placeholder 5">
            <a:extLst>
              <a:ext uri="{FF2B5EF4-FFF2-40B4-BE49-F238E27FC236}">
                <a16:creationId xmlns:a16="http://schemas.microsoft.com/office/drawing/2014/main" id="{246D5CE9-01BA-47F3-B02C-1A6C35F0C18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729ADCF-973D-4BA6-BCE4-E7D97C9284B9}"/>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3277956170"/>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CA255-9642-4861-8C1B-95AE56F4F5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5D8C6E4-32EA-4A03-9DD1-DED95F44FA5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EBDF2B-6052-465B-A61F-62A3714DBFA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850D391-45A0-43B9-9CED-B096453CEEAE}"/>
              </a:ext>
            </a:extLst>
          </p:cNvPr>
          <p:cNvSpPr>
            <a:spLocks noGrp="1"/>
          </p:cNvSpPr>
          <p:nvPr>
            <p:ph type="dt" sz="half" idx="10"/>
          </p:nvPr>
        </p:nvSpPr>
        <p:spPr/>
        <p:txBody>
          <a:bodyPr/>
          <a:lstStyle/>
          <a:p>
            <a:fld id="{A660A639-AD2C-4BFC-BE82-AD386C098EC2}" type="datetimeFigureOut">
              <a:rPr lang="en-US" smtClean="0"/>
              <a:t>5/13/2019</a:t>
            </a:fld>
            <a:endParaRPr lang="en-US"/>
          </a:p>
        </p:txBody>
      </p:sp>
      <p:sp>
        <p:nvSpPr>
          <p:cNvPr id="6" name="Footer Placeholder 5">
            <a:extLst>
              <a:ext uri="{FF2B5EF4-FFF2-40B4-BE49-F238E27FC236}">
                <a16:creationId xmlns:a16="http://schemas.microsoft.com/office/drawing/2014/main" id="{07FF95AB-F179-4357-8CCD-415907C073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34A1C64-1622-4E64-89E4-1A7CDB9C368D}"/>
              </a:ext>
            </a:extLst>
          </p:cNvPr>
          <p:cNvSpPr>
            <a:spLocks noGrp="1"/>
          </p:cNvSpPr>
          <p:nvPr>
            <p:ph type="sldNum" sz="quarter" idx="12"/>
          </p:nvPr>
        </p:nvSpPr>
        <p:spPr/>
        <p:txBody>
          <a:bodyPr/>
          <a:lstStyle/>
          <a:p>
            <a:fld id="{342770DC-10F6-40F8-956C-5BA430EAB5AB}" type="slidenum">
              <a:rPr lang="en-US" smtClean="0"/>
              <a:t>‹#›</a:t>
            </a:fld>
            <a:endParaRPr lang="en-US"/>
          </a:p>
        </p:txBody>
      </p:sp>
    </p:spTree>
    <p:extLst>
      <p:ext uri="{BB962C8B-B14F-4D97-AF65-F5344CB8AC3E}">
        <p14:creationId xmlns:p14="http://schemas.microsoft.com/office/powerpoint/2010/main" val="712081574"/>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CF3DAB-87D2-4533-BC4C-75C119ECDC3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4061BE-E110-469C-B73E-DF153321FD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AF4D7F-6DD1-4A2E-AD46-1AF21B6AD9C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660A639-AD2C-4BFC-BE82-AD386C098EC2}" type="datetimeFigureOut">
              <a:rPr lang="en-US" smtClean="0"/>
              <a:t>5/13/2019</a:t>
            </a:fld>
            <a:endParaRPr lang="en-US"/>
          </a:p>
        </p:txBody>
      </p:sp>
      <p:sp>
        <p:nvSpPr>
          <p:cNvPr id="5" name="Footer Placeholder 4">
            <a:extLst>
              <a:ext uri="{FF2B5EF4-FFF2-40B4-BE49-F238E27FC236}">
                <a16:creationId xmlns:a16="http://schemas.microsoft.com/office/drawing/2014/main" id="{D9038DD5-97C4-41F4-8A32-D78A7771567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28B1940D-A2C8-4E85-A72D-8C0182D30FC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2770DC-10F6-40F8-956C-5BA430EAB5AB}" type="slidenum">
              <a:rPr lang="en-US" smtClean="0"/>
              <a:t>‹#›</a:t>
            </a:fld>
            <a:endParaRPr lang="en-US"/>
          </a:p>
        </p:txBody>
      </p:sp>
    </p:spTree>
    <p:extLst>
      <p:ext uri="{BB962C8B-B14F-4D97-AF65-F5344CB8AC3E}">
        <p14:creationId xmlns:p14="http://schemas.microsoft.com/office/powerpoint/2010/main" val="1476472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C8CBB-B41E-43CC-A8EF-B15F6AF67824}"/>
              </a:ext>
            </a:extLst>
          </p:cNvPr>
          <p:cNvSpPr>
            <a:spLocks noGrp="1"/>
          </p:cNvSpPr>
          <p:nvPr>
            <p:ph type="ctrTitle"/>
          </p:nvPr>
        </p:nvSpPr>
        <p:spPr>
          <a:xfrm>
            <a:off x="182880" y="1856935"/>
            <a:ext cx="5763066" cy="3643531"/>
          </a:xfrm>
        </p:spPr>
        <p:txBody>
          <a:bodyPr>
            <a:normAutofit/>
          </a:bodyPr>
          <a:lstStyle/>
          <a:p>
            <a:r>
              <a:rPr lang="en-US" b="1" dirty="0">
                <a:solidFill>
                  <a:schemeClr val="bg1"/>
                </a:solidFill>
              </a:rPr>
              <a:t>Why Do We - - -</a:t>
            </a:r>
            <a:br>
              <a:rPr lang="en-US" b="1" dirty="0">
                <a:solidFill>
                  <a:schemeClr val="bg1"/>
                </a:solidFill>
              </a:rPr>
            </a:br>
            <a:r>
              <a:rPr lang="en-US" b="1" dirty="0">
                <a:solidFill>
                  <a:schemeClr val="bg1"/>
                </a:solidFill>
              </a:rPr>
              <a:t>Not have a Cross on the Building?</a:t>
            </a:r>
          </a:p>
        </p:txBody>
      </p:sp>
      <p:pic>
        <p:nvPicPr>
          <p:cNvPr id="1026" name="Picture 2" descr="Image result for cross on church">
            <a:extLst>
              <a:ext uri="{FF2B5EF4-FFF2-40B4-BE49-F238E27FC236}">
                <a16:creationId xmlns:a16="http://schemas.microsoft.com/office/drawing/2014/main" id="{39BC1C84-B0EC-4E60-86C5-C85FACFB0B9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246055" y="128640"/>
            <a:ext cx="5040524" cy="67293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736403"/>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normAutofit lnSpcReduction="10000"/>
          </a:bodyPr>
          <a:lstStyle/>
          <a:p>
            <a:r>
              <a:rPr lang="en-US" b="1" dirty="0">
                <a:solidFill>
                  <a:schemeClr val="bg1"/>
                </a:solidFill>
              </a:rPr>
              <a:t>They worship Mary, the mother of Jesus and pray to her</a:t>
            </a:r>
          </a:p>
          <a:p>
            <a:r>
              <a:rPr lang="en-US" b="1" dirty="0">
                <a:solidFill>
                  <a:schemeClr val="bg1"/>
                </a:solidFill>
              </a:rPr>
              <a:t>They worship the place of Jesus birth in Bethlehem</a:t>
            </a:r>
          </a:p>
          <a:p>
            <a:r>
              <a:rPr lang="en-US" b="1" dirty="0">
                <a:solidFill>
                  <a:schemeClr val="bg1"/>
                </a:solidFill>
              </a:rPr>
              <a:t>They worship the cup Jesus used at the Last Supper (Holy Grail)</a:t>
            </a:r>
          </a:p>
          <a:p>
            <a:r>
              <a:rPr lang="en-US" b="1" dirty="0">
                <a:solidFill>
                  <a:schemeClr val="bg1"/>
                </a:solidFill>
              </a:rPr>
              <a:t>They worship the crown of thorns</a:t>
            </a:r>
          </a:p>
          <a:p>
            <a:r>
              <a:rPr lang="en-US" b="1" dirty="0">
                <a:solidFill>
                  <a:schemeClr val="bg1"/>
                </a:solidFill>
              </a:rPr>
              <a:t>They worship the cross</a:t>
            </a:r>
          </a:p>
        </p:txBody>
      </p:sp>
      <p:pic>
        <p:nvPicPr>
          <p:cNvPr id="8" name="Content Placeholder 7">
            <a:extLst>
              <a:ext uri="{FF2B5EF4-FFF2-40B4-BE49-F238E27FC236}">
                <a16:creationId xmlns:a16="http://schemas.microsoft.com/office/drawing/2014/main" id="{802E9B65-78D0-4323-AB23-6F5A5C85A55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811199" y="166169"/>
            <a:ext cx="3049038" cy="3049038"/>
          </a:xfrm>
        </p:spPr>
      </p:pic>
      <p:pic>
        <p:nvPicPr>
          <p:cNvPr id="10" name="Picture 9">
            <a:extLst>
              <a:ext uri="{FF2B5EF4-FFF2-40B4-BE49-F238E27FC236}">
                <a16:creationId xmlns:a16="http://schemas.microsoft.com/office/drawing/2014/main" id="{EF206E5D-E34D-4DB1-86A0-558C06FD20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20853" y="3385221"/>
            <a:ext cx="4488766" cy="3306610"/>
          </a:xfrm>
          <a:prstGeom prst="rect">
            <a:avLst/>
          </a:prstGeom>
        </p:spPr>
      </p:pic>
    </p:spTree>
    <p:extLst>
      <p:ext uri="{BB962C8B-B14F-4D97-AF65-F5344CB8AC3E}">
        <p14:creationId xmlns:p14="http://schemas.microsoft.com/office/powerpoint/2010/main" val="310512671"/>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normAutofit lnSpcReduction="10000"/>
          </a:bodyPr>
          <a:lstStyle/>
          <a:p>
            <a:r>
              <a:rPr lang="en-US" b="1" dirty="0">
                <a:solidFill>
                  <a:schemeClr val="bg1"/>
                </a:solidFill>
              </a:rPr>
              <a:t>They worship Mary, the mother of Jesus and pray to her</a:t>
            </a:r>
          </a:p>
          <a:p>
            <a:r>
              <a:rPr lang="en-US" b="1" dirty="0">
                <a:solidFill>
                  <a:schemeClr val="bg1"/>
                </a:solidFill>
              </a:rPr>
              <a:t>They worship the place of Jesus birth in Bethlehem</a:t>
            </a:r>
          </a:p>
          <a:p>
            <a:r>
              <a:rPr lang="en-US" b="1" dirty="0">
                <a:solidFill>
                  <a:schemeClr val="bg1"/>
                </a:solidFill>
              </a:rPr>
              <a:t>They worship the cup Jesus used at the Last Supper (Holy Grail)</a:t>
            </a:r>
          </a:p>
          <a:p>
            <a:r>
              <a:rPr lang="en-US" b="1" dirty="0">
                <a:solidFill>
                  <a:schemeClr val="bg1"/>
                </a:solidFill>
              </a:rPr>
              <a:t>They worship the crown of thorns</a:t>
            </a:r>
          </a:p>
          <a:p>
            <a:r>
              <a:rPr lang="en-US" b="1" dirty="0">
                <a:solidFill>
                  <a:schemeClr val="bg1"/>
                </a:solidFill>
              </a:rPr>
              <a:t>They worship the cross</a:t>
            </a:r>
          </a:p>
        </p:txBody>
      </p:sp>
      <p:sp>
        <p:nvSpPr>
          <p:cNvPr id="5" name="Content Placeholder 4">
            <a:extLst>
              <a:ext uri="{FF2B5EF4-FFF2-40B4-BE49-F238E27FC236}">
                <a16:creationId xmlns:a16="http://schemas.microsoft.com/office/drawing/2014/main" id="{9C0C3449-EB1C-468D-8DA2-48CBD1A7ABB6}"/>
              </a:ext>
            </a:extLst>
          </p:cNvPr>
          <p:cNvSpPr>
            <a:spLocks noGrp="1"/>
          </p:cNvSpPr>
          <p:nvPr>
            <p:ph sz="half" idx="2"/>
          </p:nvPr>
        </p:nvSpPr>
        <p:spPr/>
        <p:txBody>
          <a:bodyPr>
            <a:normAutofit lnSpcReduction="10000"/>
          </a:bodyPr>
          <a:lstStyle/>
          <a:p>
            <a:r>
              <a:rPr lang="en-US" sz="5400" b="1" dirty="0">
                <a:solidFill>
                  <a:schemeClr val="bg1"/>
                </a:solidFill>
              </a:rPr>
              <a:t>NONE OF THESE  ARE TO  BE THE OBJECT OF OUR WORSHIP.</a:t>
            </a:r>
          </a:p>
        </p:txBody>
      </p:sp>
    </p:spTree>
    <p:extLst>
      <p:ext uri="{BB962C8B-B14F-4D97-AF65-F5344CB8AC3E}">
        <p14:creationId xmlns:p14="http://schemas.microsoft.com/office/powerpoint/2010/main" val="2486467648"/>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871B-4E8B-4709-A699-4A8BED0732E6}"/>
              </a:ext>
            </a:extLst>
          </p:cNvPr>
          <p:cNvSpPr>
            <a:spLocks noGrp="1"/>
          </p:cNvSpPr>
          <p:nvPr>
            <p:ph type="title"/>
          </p:nvPr>
        </p:nvSpPr>
        <p:spPr/>
        <p:txBody>
          <a:bodyPr/>
          <a:lstStyle/>
          <a:p>
            <a:r>
              <a:rPr lang="en-US" dirty="0">
                <a:solidFill>
                  <a:schemeClr val="bg1"/>
                </a:solidFill>
              </a:rPr>
              <a:t>Lesson #3 - Baptism</a:t>
            </a:r>
          </a:p>
        </p:txBody>
      </p:sp>
      <p:sp>
        <p:nvSpPr>
          <p:cNvPr id="3" name="Content Placeholder 2">
            <a:extLst>
              <a:ext uri="{FF2B5EF4-FFF2-40B4-BE49-F238E27FC236}">
                <a16:creationId xmlns:a16="http://schemas.microsoft.com/office/drawing/2014/main" id="{5ED053E0-5603-4867-B3C3-F4EFD566758C}"/>
              </a:ext>
            </a:extLst>
          </p:cNvPr>
          <p:cNvSpPr>
            <a:spLocks noGrp="1"/>
          </p:cNvSpPr>
          <p:nvPr>
            <p:ph idx="1"/>
          </p:nvPr>
        </p:nvSpPr>
        <p:spPr>
          <a:xfrm>
            <a:off x="661182" y="1825625"/>
            <a:ext cx="10692618" cy="4667250"/>
          </a:xfrm>
        </p:spPr>
        <p:txBody>
          <a:bodyPr>
            <a:normAutofit/>
          </a:bodyPr>
          <a:lstStyle/>
          <a:p>
            <a:r>
              <a:rPr lang="en-US" sz="3200" dirty="0">
                <a:solidFill>
                  <a:schemeClr val="bg1"/>
                </a:solidFill>
              </a:rPr>
              <a:t>There are many things connected with our salvation</a:t>
            </a:r>
          </a:p>
          <a:p>
            <a:r>
              <a:rPr lang="en-US" sz="3200" dirty="0">
                <a:solidFill>
                  <a:schemeClr val="bg1"/>
                </a:solidFill>
              </a:rPr>
              <a:t>1. </a:t>
            </a:r>
            <a:r>
              <a:rPr lang="en-US" sz="3200" b="1" u="sng" dirty="0">
                <a:solidFill>
                  <a:schemeClr val="bg1"/>
                </a:solidFill>
              </a:rPr>
              <a:t>The water </a:t>
            </a:r>
            <a:r>
              <a:rPr lang="en-US" sz="3200" dirty="0">
                <a:solidFill>
                  <a:schemeClr val="bg1"/>
                </a:solidFill>
              </a:rPr>
              <a:t>– Is the water of baptism Holy Water?</a:t>
            </a:r>
          </a:p>
          <a:p>
            <a:r>
              <a:rPr lang="en-US" sz="3200" dirty="0">
                <a:solidFill>
                  <a:schemeClr val="bg1"/>
                </a:solidFill>
              </a:rPr>
              <a:t>1 John 5:6-8 This is He who came by water and blood—Jesus Christ; not only by water, but by water and blood. And it is the Spirit who bears witness, because the Spirit is truth.  7 For there are three that bear witness in heaven: the Father, the Word, and the Holy Spirit; and these three are one.  8 And there are three that bear witness on earth: the Spirit, the water, and the blood; and these three agree as one. </a:t>
            </a:r>
          </a:p>
        </p:txBody>
      </p:sp>
      <p:pic>
        <p:nvPicPr>
          <p:cNvPr id="5" name="Picture 4">
            <a:extLst>
              <a:ext uri="{FF2B5EF4-FFF2-40B4-BE49-F238E27FC236}">
                <a16:creationId xmlns:a16="http://schemas.microsoft.com/office/drawing/2014/main" id="{4BDCB234-F943-47A1-AB9C-4594F3CD3E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924" y="169159"/>
            <a:ext cx="1656466" cy="1656466"/>
          </a:xfrm>
          <a:prstGeom prst="rect">
            <a:avLst/>
          </a:prstGeom>
        </p:spPr>
      </p:pic>
    </p:spTree>
    <p:extLst>
      <p:ext uri="{BB962C8B-B14F-4D97-AF65-F5344CB8AC3E}">
        <p14:creationId xmlns:p14="http://schemas.microsoft.com/office/powerpoint/2010/main" val="2518340145"/>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871B-4E8B-4709-A699-4A8BED0732E6}"/>
              </a:ext>
            </a:extLst>
          </p:cNvPr>
          <p:cNvSpPr>
            <a:spLocks noGrp="1"/>
          </p:cNvSpPr>
          <p:nvPr>
            <p:ph type="title"/>
          </p:nvPr>
        </p:nvSpPr>
        <p:spPr/>
        <p:txBody>
          <a:bodyPr/>
          <a:lstStyle/>
          <a:p>
            <a:r>
              <a:rPr lang="en-US" dirty="0">
                <a:solidFill>
                  <a:schemeClr val="bg1"/>
                </a:solidFill>
              </a:rPr>
              <a:t>Lesson #3 - Baptism</a:t>
            </a:r>
          </a:p>
        </p:txBody>
      </p:sp>
      <p:sp>
        <p:nvSpPr>
          <p:cNvPr id="3" name="Content Placeholder 2">
            <a:extLst>
              <a:ext uri="{FF2B5EF4-FFF2-40B4-BE49-F238E27FC236}">
                <a16:creationId xmlns:a16="http://schemas.microsoft.com/office/drawing/2014/main" id="{5ED053E0-5603-4867-B3C3-F4EFD566758C}"/>
              </a:ext>
            </a:extLst>
          </p:cNvPr>
          <p:cNvSpPr>
            <a:spLocks noGrp="1"/>
          </p:cNvSpPr>
          <p:nvPr>
            <p:ph idx="1"/>
          </p:nvPr>
        </p:nvSpPr>
        <p:spPr>
          <a:xfrm>
            <a:off x="661182" y="1825625"/>
            <a:ext cx="10692618" cy="4667250"/>
          </a:xfrm>
        </p:spPr>
        <p:txBody>
          <a:bodyPr>
            <a:normAutofit/>
          </a:bodyPr>
          <a:lstStyle/>
          <a:p>
            <a:r>
              <a:rPr lang="en-US" sz="3200" dirty="0">
                <a:solidFill>
                  <a:schemeClr val="bg1"/>
                </a:solidFill>
              </a:rPr>
              <a:t>There are many things connected with our salvation</a:t>
            </a:r>
          </a:p>
          <a:p>
            <a:r>
              <a:rPr lang="en-US" sz="3200" dirty="0">
                <a:solidFill>
                  <a:schemeClr val="bg1"/>
                </a:solidFill>
              </a:rPr>
              <a:t>1. </a:t>
            </a:r>
            <a:r>
              <a:rPr lang="en-US" sz="3200" b="1" u="sng" dirty="0">
                <a:solidFill>
                  <a:schemeClr val="bg1"/>
                </a:solidFill>
              </a:rPr>
              <a:t>The water </a:t>
            </a:r>
            <a:r>
              <a:rPr lang="en-US" sz="3200" dirty="0">
                <a:solidFill>
                  <a:schemeClr val="bg1"/>
                </a:solidFill>
              </a:rPr>
              <a:t>– Is the water of baptism Holy Water?</a:t>
            </a:r>
          </a:p>
          <a:p>
            <a:r>
              <a:rPr lang="en-US" sz="3200" dirty="0">
                <a:solidFill>
                  <a:schemeClr val="bg1"/>
                </a:solidFill>
              </a:rPr>
              <a:t>2. </a:t>
            </a:r>
            <a:r>
              <a:rPr lang="en-US" sz="3200" b="1" u="sng" dirty="0">
                <a:solidFill>
                  <a:schemeClr val="bg1"/>
                </a:solidFill>
              </a:rPr>
              <a:t>The Location </a:t>
            </a:r>
            <a:r>
              <a:rPr lang="en-US" sz="3200" dirty="0">
                <a:solidFill>
                  <a:schemeClr val="bg1"/>
                </a:solidFill>
              </a:rPr>
              <a:t>– River, swimming pool, bathtub, Fiberglas baptistry, cattle pond – Many worship the River Jordan</a:t>
            </a:r>
          </a:p>
        </p:txBody>
      </p:sp>
      <p:pic>
        <p:nvPicPr>
          <p:cNvPr id="5" name="Picture 4">
            <a:extLst>
              <a:ext uri="{FF2B5EF4-FFF2-40B4-BE49-F238E27FC236}">
                <a16:creationId xmlns:a16="http://schemas.microsoft.com/office/drawing/2014/main" id="{4BDCB234-F943-47A1-AB9C-4594F3CD3E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924" y="169159"/>
            <a:ext cx="1656466" cy="1656466"/>
          </a:xfrm>
          <a:prstGeom prst="rect">
            <a:avLst/>
          </a:prstGeom>
        </p:spPr>
      </p:pic>
    </p:spTree>
    <p:extLst>
      <p:ext uri="{BB962C8B-B14F-4D97-AF65-F5344CB8AC3E}">
        <p14:creationId xmlns:p14="http://schemas.microsoft.com/office/powerpoint/2010/main" val="4182600985"/>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8A871B-4E8B-4709-A699-4A8BED0732E6}"/>
              </a:ext>
            </a:extLst>
          </p:cNvPr>
          <p:cNvSpPr>
            <a:spLocks noGrp="1"/>
          </p:cNvSpPr>
          <p:nvPr>
            <p:ph type="title"/>
          </p:nvPr>
        </p:nvSpPr>
        <p:spPr/>
        <p:txBody>
          <a:bodyPr/>
          <a:lstStyle/>
          <a:p>
            <a:r>
              <a:rPr lang="en-US" dirty="0">
                <a:solidFill>
                  <a:schemeClr val="bg1"/>
                </a:solidFill>
              </a:rPr>
              <a:t>Lesson #3 - Baptism</a:t>
            </a:r>
          </a:p>
        </p:txBody>
      </p:sp>
      <p:sp>
        <p:nvSpPr>
          <p:cNvPr id="3" name="Content Placeholder 2">
            <a:extLst>
              <a:ext uri="{FF2B5EF4-FFF2-40B4-BE49-F238E27FC236}">
                <a16:creationId xmlns:a16="http://schemas.microsoft.com/office/drawing/2014/main" id="{5ED053E0-5603-4867-B3C3-F4EFD566758C}"/>
              </a:ext>
            </a:extLst>
          </p:cNvPr>
          <p:cNvSpPr>
            <a:spLocks noGrp="1"/>
          </p:cNvSpPr>
          <p:nvPr>
            <p:ph idx="1"/>
          </p:nvPr>
        </p:nvSpPr>
        <p:spPr>
          <a:xfrm>
            <a:off x="661182" y="1825625"/>
            <a:ext cx="10692618" cy="4667250"/>
          </a:xfrm>
        </p:spPr>
        <p:txBody>
          <a:bodyPr>
            <a:normAutofit/>
          </a:bodyPr>
          <a:lstStyle/>
          <a:p>
            <a:r>
              <a:rPr lang="en-US" sz="3200" dirty="0">
                <a:solidFill>
                  <a:schemeClr val="bg1"/>
                </a:solidFill>
              </a:rPr>
              <a:t>There are many things connected with our salvation</a:t>
            </a:r>
          </a:p>
          <a:p>
            <a:r>
              <a:rPr lang="en-US" sz="3200" dirty="0">
                <a:solidFill>
                  <a:schemeClr val="bg1"/>
                </a:solidFill>
              </a:rPr>
              <a:t>1. </a:t>
            </a:r>
            <a:r>
              <a:rPr lang="en-US" sz="3200" b="1" u="sng" dirty="0">
                <a:solidFill>
                  <a:schemeClr val="bg1"/>
                </a:solidFill>
              </a:rPr>
              <a:t>The water </a:t>
            </a:r>
            <a:r>
              <a:rPr lang="en-US" sz="3200" dirty="0">
                <a:solidFill>
                  <a:schemeClr val="bg1"/>
                </a:solidFill>
              </a:rPr>
              <a:t>– Is the water of baptism Holy Water?</a:t>
            </a:r>
          </a:p>
          <a:p>
            <a:r>
              <a:rPr lang="en-US" sz="3200" dirty="0">
                <a:solidFill>
                  <a:schemeClr val="bg1"/>
                </a:solidFill>
              </a:rPr>
              <a:t>2. </a:t>
            </a:r>
            <a:r>
              <a:rPr lang="en-US" sz="3200" b="1" u="sng" dirty="0">
                <a:solidFill>
                  <a:schemeClr val="bg1"/>
                </a:solidFill>
              </a:rPr>
              <a:t>The Location </a:t>
            </a:r>
            <a:r>
              <a:rPr lang="en-US" sz="3200" dirty="0">
                <a:solidFill>
                  <a:schemeClr val="bg1"/>
                </a:solidFill>
              </a:rPr>
              <a:t>– River, swimming pool, bathtub, Fiberglas baptistry, cattle pond – Many worship the River Jordan</a:t>
            </a:r>
          </a:p>
          <a:p>
            <a:r>
              <a:rPr lang="en-US" sz="3200" dirty="0">
                <a:solidFill>
                  <a:schemeClr val="bg1"/>
                </a:solidFill>
              </a:rPr>
              <a:t>3. </a:t>
            </a:r>
            <a:r>
              <a:rPr lang="en-US" sz="3200" b="1" u="sng" dirty="0">
                <a:solidFill>
                  <a:schemeClr val="bg1"/>
                </a:solidFill>
              </a:rPr>
              <a:t>Person who baptized you </a:t>
            </a:r>
            <a:r>
              <a:rPr lang="en-US" sz="3200" dirty="0">
                <a:solidFill>
                  <a:schemeClr val="bg1"/>
                </a:solidFill>
              </a:rPr>
              <a:t>- has no special power to save</a:t>
            </a:r>
          </a:p>
          <a:p>
            <a:r>
              <a:rPr lang="en-US" sz="3200" dirty="0">
                <a:solidFill>
                  <a:schemeClr val="bg1"/>
                </a:solidFill>
              </a:rPr>
              <a:t>1 Corinthians 1:12-13 Now I say this, that each of you says, "I am of Paul," or "I am of Apollos," or "I am of Cephas," or "I am of Christ."   13 Is Christ divided? Was Paul crucified for you? Or were you baptized in the name of Paul? </a:t>
            </a:r>
          </a:p>
        </p:txBody>
      </p:sp>
      <p:pic>
        <p:nvPicPr>
          <p:cNvPr id="5" name="Picture 4">
            <a:extLst>
              <a:ext uri="{FF2B5EF4-FFF2-40B4-BE49-F238E27FC236}">
                <a16:creationId xmlns:a16="http://schemas.microsoft.com/office/drawing/2014/main" id="{4BDCB234-F943-47A1-AB9C-4594F3CD3EB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408924" y="169159"/>
            <a:ext cx="1656466" cy="1656466"/>
          </a:xfrm>
          <a:prstGeom prst="rect">
            <a:avLst/>
          </a:prstGeom>
        </p:spPr>
      </p:pic>
    </p:spTree>
    <p:extLst>
      <p:ext uri="{BB962C8B-B14F-4D97-AF65-F5344CB8AC3E}">
        <p14:creationId xmlns:p14="http://schemas.microsoft.com/office/powerpoint/2010/main" val="375705781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3A97-8EF5-4FE5-BFCB-362B2CAE87DD}"/>
              </a:ext>
            </a:extLst>
          </p:cNvPr>
          <p:cNvSpPr>
            <a:spLocks noGrp="1"/>
          </p:cNvSpPr>
          <p:nvPr>
            <p:ph type="title"/>
          </p:nvPr>
        </p:nvSpPr>
        <p:spPr/>
        <p:txBody>
          <a:bodyPr/>
          <a:lstStyle/>
          <a:p>
            <a:r>
              <a:rPr lang="en-US" dirty="0">
                <a:solidFill>
                  <a:schemeClr val="bg1"/>
                </a:solidFill>
              </a:rPr>
              <a:t>Lesson We MUST Learn</a:t>
            </a:r>
          </a:p>
        </p:txBody>
      </p:sp>
      <p:sp>
        <p:nvSpPr>
          <p:cNvPr id="3" name="Content Placeholder 2">
            <a:extLst>
              <a:ext uri="{FF2B5EF4-FFF2-40B4-BE49-F238E27FC236}">
                <a16:creationId xmlns:a16="http://schemas.microsoft.com/office/drawing/2014/main" id="{4F53B439-8DB0-4BBF-8391-5DE5123371A6}"/>
              </a:ext>
            </a:extLst>
          </p:cNvPr>
          <p:cNvSpPr>
            <a:spLocks noGrp="1"/>
          </p:cNvSpPr>
          <p:nvPr>
            <p:ph idx="1"/>
          </p:nvPr>
        </p:nvSpPr>
        <p:spPr/>
        <p:txBody>
          <a:bodyPr>
            <a:normAutofit/>
          </a:bodyPr>
          <a:lstStyle/>
          <a:p>
            <a:r>
              <a:rPr lang="en-US" sz="6000" dirty="0">
                <a:solidFill>
                  <a:schemeClr val="bg1"/>
                </a:solidFill>
              </a:rPr>
              <a:t>We, like Israel, often substitute the symbol (something connected with our salvation) as if it was to be worshiped!</a:t>
            </a:r>
          </a:p>
        </p:txBody>
      </p:sp>
    </p:spTree>
    <p:extLst>
      <p:ext uri="{BB962C8B-B14F-4D97-AF65-F5344CB8AC3E}">
        <p14:creationId xmlns:p14="http://schemas.microsoft.com/office/powerpoint/2010/main" val="374634010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3A97-8EF5-4FE5-BFCB-362B2CAE87DD}"/>
              </a:ext>
            </a:extLst>
          </p:cNvPr>
          <p:cNvSpPr>
            <a:spLocks noGrp="1"/>
          </p:cNvSpPr>
          <p:nvPr>
            <p:ph type="title"/>
          </p:nvPr>
        </p:nvSpPr>
        <p:spPr/>
        <p:txBody>
          <a:bodyPr/>
          <a:lstStyle/>
          <a:p>
            <a:r>
              <a:rPr lang="en-US" dirty="0">
                <a:solidFill>
                  <a:schemeClr val="bg1"/>
                </a:solidFill>
              </a:rPr>
              <a:t>Lesson We MUST Learn</a:t>
            </a:r>
          </a:p>
        </p:txBody>
      </p:sp>
      <p:sp>
        <p:nvSpPr>
          <p:cNvPr id="3" name="Content Placeholder 2">
            <a:extLst>
              <a:ext uri="{FF2B5EF4-FFF2-40B4-BE49-F238E27FC236}">
                <a16:creationId xmlns:a16="http://schemas.microsoft.com/office/drawing/2014/main" id="{4F53B439-8DB0-4BBF-8391-5DE5123371A6}"/>
              </a:ext>
            </a:extLst>
          </p:cNvPr>
          <p:cNvSpPr>
            <a:spLocks noGrp="1"/>
          </p:cNvSpPr>
          <p:nvPr>
            <p:ph idx="1"/>
          </p:nvPr>
        </p:nvSpPr>
        <p:spPr/>
        <p:txBody>
          <a:bodyPr>
            <a:normAutofit/>
          </a:bodyPr>
          <a:lstStyle/>
          <a:p>
            <a:r>
              <a:rPr lang="en-US" sz="3600" dirty="0">
                <a:solidFill>
                  <a:schemeClr val="bg1"/>
                </a:solidFill>
              </a:rPr>
              <a:t>The River Jordan does not save</a:t>
            </a:r>
          </a:p>
          <a:p>
            <a:r>
              <a:rPr lang="en-US" sz="3600" dirty="0">
                <a:solidFill>
                  <a:schemeClr val="bg1"/>
                </a:solidFill>
              </a:rPr>
              <a:t>The tomb of Christ does not save</a:t>
            </a:r>
          </a:p>
          <a:p>
            <a:r>
              <a:rPr lang="en-US" sz="3600" dirty="0">
                <a:solidFill>
                  <a:schemeClr val="bg1"/>
                </a:solidFill>
              </a:rPr>
              <a:t>The cross of Christ does not save</a:t>
            </a:r>
          </a:p>
          <a:p>
            <a:r>
              <a:rPr lang="en-US" sz="3600" dirty="0">
                <a:solidFill>
                  <a:schemeClr val="bg1"/>
                </a:solidFill>
              </a:rPr>
              <a:t>The crown of thorns does not save</a:t>
            </a:r>
          </a:p>
          <a:p>
            <a:r>
              <a:rPr lang="en-US" sz="3600" dirty="0">
                <a:solidFill>
                  <a:schemeClr val="bg1"/>
                </a:solidFill>
              </a:rPr>
              <a:t>Mary does not save</a:t>
            </a:r>
          </a:p>
          <a:p>
            <a:r>
              <a:rPr lang="en-US" sz="3600" dirty="0">
                <a:solidFill>
                  <a:schemeClr val="bg1"/>
                </a:solidFill>
              </a:rPr>
              <a:t>The cup at the Last Supper does not save</a:t>
            </a:r>
          </a:p>
          <a:p>
            <a:endParaRPr lang="en-US" sz="3600" dirty="0">
              <a:solidFill>
                <a:schemeClr val="bg1"/>
              </a:solidFill>
            </a:endParaRPr>
          </a:p>
          <a:p>
            <a:endParaRPr lang="en-US" sz="3600" dirty="0">
              <a:solidFill>
                <a:schemeClr val="bg1"/>
              </a:solidFill>
            </a:endParaRPr>
          </a:p>
        </p:txBody>
      </p:sp>
    </p:spTree>
    <p:extLst>
      <p:ext uri="{BB962C8B-B14F-4D97-AF65-F5344CB8AC3E}">
        <p14:creationId xmlns:p14="http://schemas.microsoft.com/office/powerpoint/2010/main" val="1122118261"/>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3A97-8EF5-4FE5-BFCB-362B2CAE87DD}"/>
              </a:ext>
            </a:extLst>
          </p:cNvPr>
          <p:cNvSpPr>
            <a:spLocks noGrp="1"/>
          </p:cNvSpPr>
          <p:nvPr>
            <p:ph type="title"/>
          </p:nvPr>
        </p:nvSpPr>
        <p:spPr/>
        <p:txBody>
          <a:bodyPr/>
          <a:lstStyle/>
          <a:p>
            <a:r>
              <a:rPr lang="en-US" dirty="0">
                <a:solidFill>
                  <a:schemeClr val="bg1"/>
                </a:solidFill>
              </a:rPr>
              <a:t>Lesson We MUST Learn</a:t>
            </a:r>
          </a:p>
        </p:txBody>
      </p:sp>
      <p:sp>
        <p:nvSpPr>
          <p:cNvPr id="3" name="Content Placeholder 2">
            <a:extLst>
              <a:ext uri="{FF2B5EF4-FFF2-40B4-BE49-F238E27FC236}">
                <a16:creationId xmlns:a16="http://schemas.microsoft.com/office/drawing/2014/main" id="{4F53B439-8DB0-4BBF-8391-5DE5123371A6}"/>
              </a:ext>
            </a:extLst>
          </p:cNvPr>
          <p:cNvSpPr>
            <a:spLocks noGrp="1"/>
          </p:cNvSpPr>
          <p:nvPr>
            <p:ph idx="1"/>
          </p:nvPr>
        </p:nvSpPr>
        <p:spPr/>
        <p:txBody>
          <a:bodyPr>
            <a:normAutofit/>
          </a:bodyPr>
          <a:lstStyle/>
          <a:p>
            <a:r>
              <a:rPr lang="en-US" sz="3600" dirty="0">
                <a:solidFill>
                  <a:schemeClr val="bg1"/>
                </a:solidFill>
              </a:rPr>
              <a:t>Matthew 1:21 And she will bring forth a Son, and you shall call His name JESUS, for He will save His people from their sins." </a:t>
            </a:r>
          </a:p>
          <a:p>
            <a:r>
              <a:rPr lang="en-US" sz="3600" dirty="0">
                <a:solidFill>
                  <a:schemeClr val="bg1"/>
                </a:solidFill>
              </a:rPr>
              <a:t>We must NOT worship the thing rather than </a:t>
            </a:r>
            <a:r>
              <a:rPr lang="en-US" sz="3600" dirty="0" err="1">
                <a:solidFill>
                  <a:schemeClr val="bg1"/>
                </a:solidFill>
              </a:rPr>
              <a:t>Diety</a:t>
            </a:r>
            <a:r>
              <a:rPr lang="en-US" sz="3600" dirty="0">
                <a:solidFill>
                  <a:schemeClr val="bg1"/>
                </a:solidFill>
              </a:rPr>
              <a:t>.</a:t>
            </a:r>
          </a:p>
          <a:p>
            <a:r>
              <a:rPr lang="en-US" sz="3600" dirty="0">
                <a:solidFill>
                  <a:schemeClr val="bg1"/>
                </a:solidFill>
              </a:rPr>
              <a:t>Worship God – worship Jesus</a:t>
            </a:r>
          </a:p>
          <a:p>
            <a:r>
              <a:rPr lang="en-US" sz="3600" dirty="0">
                <a:solidFill>
                  <a:schemeClr val="bg1"/>
                </a:solidFill>
              </a:rPr>
              <a:t>Do not worship the things associated with Jesus</a:t>
            </a:r>
          </a:p>
        </p:txBody>
      </p:sp>
    </p:spTree>
    <p:extLst>
      <p:ext uri="{BB962C8B-B14F-4D97-AF65-F5344CB8AC3E}">
        <p14:creationId xmlns:p14="http://schemas.microsoft.com/office/powerpoint/2010/main" val="2299259737"/>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3A97-8EF5-4FE5-BFCB-362B2CAE87DD}"/>
              </a:ext>
            </a:extLst>
          </p:cNvPr>
          <p:cNvSpPr>
            <a:spLocks noGrp="1"/>
          </p:cNvSpPr>
          <p:nvPr>
            <p:ph type="title"/>
          </p:nvPr>
        </p:nvSpPr>
        <p:spPr/>
        <p:txBody>
          <a:bodyPr/>
          <a:lstStyle/>
          <a:p>
            <a:r>
              <a:rPr lang="en-US" dirty="0">
                <a:solidFill>
                  <a:schemeClr val="bg1"/>
                </a:solidFill>
              </a:rPr>
              <a:t>Lesson We MUST Learn</a:t>
            </a:r>
          </a:p>
        </p:txBody>
      </p:sp>
      <p:sp>
        <p:nvSpPr>
          <p:cNvPr id="3" name="Content Placeholder 2">
            <a:extLst>
              <a:ext uri="{FF2B5EF4-FFF2-40B4-BE49-F238E27FC236}">
                <a16:creationId xmlns:a16="http://schemas.microsoft.com/office/drawing/2014/main" id="{4F53B439-8DB0-4BBF-8391-5DE5123371A6}"/>
              </a:ext>
            </a:extLst>
          </p:cNvPr>
          <p:cNvSpPr>
            <a:spLocks noGrp="1"/>
          </p:cNvSpPr>
          <p:nvPr>
            <p:ph idx="1"/>
          </p:nvPr>
        </p:nvSpPr>
        <p:spPr/>
        <p:txBody>
          <a:bodyPr>
            <a:normAutofit/>
          </a:bodyPr>
          <a:lstStyle/>
          <a:p>
            <a:r>
              <a:rPr lang="en-US" sz="4400" dirty="0">
                <a:solidFill>
                  <a:schemeClr val="bg1"/>
                </a:solidFill>
              </a:rPr>
              <a:t>John 4:23-24 But the hour is coming, and now is, when the true worshipers will </a:t>
            </a:r>
            <a:r>
              <a:rPr lang="en-US" sz="4400" u="sng" dirty="0">
                <a:solidFill>
                  <a:schemeClr val="bg1"/>
                </a:solidFill>
              </a:rPr>
              <a:t>worship the Father </a:t>
            </a:r>
            <a:r>
              <a:rPr lang="en-US" sz="4400" dirty="0">
                <a:solidFill>
                  <a:schemeClr val="bg1"/>
                </a:solidFill>
              </a:rPr>
              <a:t>in spirit and truth; for the Father is seeking such to </a:t>
            </a:r>
            <a:r>
              <a:rPr lang="en-US" sz="4400" u="sng" dirty="0">
                <a:solidFill>
                  <a:schemeClr val="bg1"/>
                </a:solidFill>
              </a:rPr>
              <a:t>worship Him</a:t>
            </a:r>
            <a:r>
              <a:rPr lang="en-US" sz="4400" dirty="0">
                <a:solidFill>
                  <a:schemeClr val="bg1"/>
                </a:solidFill>
              </a:rPr>
              <a:t>.  24 God </a:t>
            </a:r>
            <a:r>
              <a:rPr lang="en-US" sz="4400" i="1" dirty="0">
                <a:solidFill>
                  <a:schemeClr val="bg1"/>
                </a:solidFill>
              </a:rPr>
              <a:t>is</a:t>
            </a:r>
            <a:r>
              <a:rPr lang="en-US" sz="4400" dirty="0">
                <a:solidFill>
                  <a:schemeClr val="bg1"/>
                </a:solidFill>
              </a:rPr>
              <a:t> Spirit, and those who </a:t>
            </a:r>
            <a:r>
              <a:rPr lang="en-US" sz="4400" u="sng" dirty="0">
                <a:solidFill>
                  <a:schemeClr val="bg1"/>
                </a:solidFill>
              </a:rPr>
              <a:t>worship Him </a:t>
            </a:r>
            <a:r>
              <a:rPr lang="en-US" sz="4400" dirty="0">
                <a:solidFill>
                  <a:schemeClr val="bg1"/>
                </a:solidFill>
              </a:rPr>
              <a:t>must worship in spirit and truth." </a:t>
            </a:r>
          </a:p>
        </p:txBody>
      </p:sp>
    </p:spTree>
    <p:extLst>
      <p:ext uri="{BB962C8B-B14F-4D97-AF65-F5344CB8AC3E}">
        <p14:creationId xmlns:p14="http://schemas.microsoft.com/office/powerpoint/2010/main" val="1726102659"/>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C3A97-8EF5-4FE5-BFCB-362B2CAE87DD}"/>
              </a:ext>
            </a:extLst>
          </p:cNvPr>
          <p:cNvSpPr>
            <a:spLocks noGrp="1"/>
          </p:cNvSpPr>
          <p:nvPr>
            <p:ph type="title"/>
          </p:nvPr>
        </p:nvSpPr>
        <p:spPr/>
        <p:txBody>
          <a:bodyPr/>
          <a:lstStyle/>
          <a:p>
            <a:r>
              <a:rPr lang="en-US" dirty="0">
                <a:solidFill>
                  <a:schemeClr val="bg1"/>
                </a:solidFill>
              </a:rPr>
              <a:t>Some final Questions</a:t>
            </a:r>
          </a:p>
        </p:txBody>
      </p:sp>
      <p:sp>
        <p:nvSpPr>
          <p:cNvPr id="3" name="Content Placeholder 2">
            <a:extLst>
              <a:ext uri="{FF2B5EF4-FFF2-40B4-BE49-F238E27FC236}">
                <a16:creationId xmlns:a16="http://schemas.microsoft.com/office/drawing/2014/main" id="{4F53B439-8DB0-4BBF-8391-5DE5123371A6}"/>
              </a:ext>
            </a:extLst>
          </p:cNvPr>
          <p:cNvSpPr>
            <a:spLocks noGrp="1"/>
          </p:cNvSpPr>
          <p:nvPr>
            <p:ph idx="1"/>
          </p:nvPr>
        </p:nvSpPr>
        <p:spPr/>
        <p:txBody>
          <a:bodyPr>
            <a:normAutofit/>
          </a:bodyPr>
          <a:lstStyle/>
          <a:p>
            <a:r>
              <a:rPr lang="en-US" sz="4400" dirty="0">
                <a:solidFill>
                  <a:schemeClr val="bg1"/>
                </a:solidFill>
              </a:rPr>
              <a:t>Is it wrong to have a cross on a building?</a:t>
            </a:r>
          </a:p>
          <a:p>
            <a:r>
              <a:rPr lang="en-US" sz="4400" dirty="0">
                <a:solidFill>
                  <a:schemeClr val="bg1"/>
                </a:solidFill>
              </a:rPr>
              <a:t>Is it wrong to wear a cross as jewelry?</a:t>
            </a:r>
          </a:p>
          <a:p>
            <a:r>
              <a:rPr lang="en-US" sz="4400" dirty="0">
                <a:solidFill>
                  <a:schemeClr val="bg1"/>
                </a:solidFill>
              </a:rPr>
              <a:t>Is it wrong to sing songs about the cross?</a:t>
            </a:r>
          </a:p>
          <a:p>
            <a:r>
              <a:rPr lang="en-US" sz="4400" dirty="0">
                <a:solidFill>
                  <a:schemeClr val="bg1"/>
                </a:solidFill>
              </a:rPr>
              <a:t>None of these is wrong (sinful) – BUT – with caution. We must not worship the thing instead of the Savior.</a:t>
            </a:r>
          </a:p>
        </p:txBody>
      </p:sp>
    </p:spTree>
    <p:extLst>
      <p:ext uri="{BB962C8B-B14F-4D97-AF65-F5344CB8AC3E}">
        <p14:creationId xmlns:p14="http://schemas.microsoft.com/office/powerpoint/2010/main" val="115885361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B1E616E1-9B2F-44AA-A0E7-8ACA2A4F6908}"/>
              </a:ext>
            </a:extLst>
          </p:cNvPr>
          <p:cNvSpPr>
            <a:spLocks noGrp="1"/>
          </p:cNvSpPr>
          <p:nvPr>
            <p:ph type="title"/>
          </p:nvPr>
        </p:nvSpPr>
        <p:spPr/>
        <p:txBody>
          <a:bodyPr/>
          <a:lstStyle/>
          <a:p>
            <a:r>
              <a:rPr lang="en-US" dirty="0">
                <a:solidFill>
                  <a:schemeClr val="bg1"/>
                </a:solidFill>
              </a:rPr>
              <a:t>Lesson #1 – Numbers 21:5-9</a:t>
            </a:r>
          </a:p>
        </p:txBody>
      </p:sp>
      <p:sp>
        <p:nvSpPr>
          <p:cNvPr id="3" name="Content Placeholder 2">
            <a:extLst>
              <a:ext uri="{FF2B5EF4-FFF2-40B4-BE49-F238E27FC236}">
                <a16:creationId xmlns:a16="http://schemas.microsoft.com/office/drawing/2014/main" id="{1AD30937-6315-4FDC-91DB-447CD220AA3F}"/>
              </a:ext>
            </a:extLst>
          </p:cNvPr>
          <p:cNvSpPr>
            <a:spLocks noGrp="1"/>
          </p:cNvSpPr>
          <p:nvPr>
            <p:ph idx="1"/>
          </p:nvPr>
        </p:nvSpPr>
        <p:spPr>
          <a:xfrm>
            <a:off x="182880" y="1690688"/>
            <a:ext cx="11718388" cy="4935195"/>
          </a:xfrm>
        </p:spPr>
        <p:txBody>
          <a:bodyPr>
            <a:noAutofit/>
          </a:bodyPr>
          <a:lstStyle/>
          <a:p>
            <a:r>
              <a:rPr lang="en-US" sz="3600" dirty="0">
                <a:solidFill>
                  <a:schemeClr val="bg1"/>
                </a:solidFill>
              </a:rPr>
              <a:t>And the people spoke against God and against Moses: "Why have you brought us up out of Egypt to die in the wilderness? For </a:t>
            </a:r>
            <a:r>
              <a:rPr lang="en-US" sz="3600" i="1" dirty="0">
                <a:solidFill>
                  <a:schemeClr val="bg1"/>
                </a:solidFill>
              </a:rPr>
              <a:t>there is</a:t>
            </a:r>
            <a:r>
              <a:rPr lang="en-US" sz="3600" dirty="0">
                <a:solidFill>
                  <a:schemeClr val="bg1"/>
                </a:solidFill>
              </a:rPr>
              <a:t> no food and no water, and our soul loathes this worthless bread."  6 So the LORD sent fiery serpents among the people, and they bit the people; and many of the people of Israel died.  7 Therefore the people came to Moses, and said, "We have sinned, for we have spoken against the LORD and against you; pray to the LORD that He take away the serpents from us." So Moses prayed for the people. </a:t>
            </a:r>
          </a:p>
        </p:txBody>
      </p:sp>
    </p:spTree>
    <p:extLst>
      <p:ext uri="{BB962C8B-B14F-4D97-AF65-F5344CB8AC3E}">
        <p14:creationId xmlns:p14="http://schemas.microsoft.com/office/powerpoint/2010/main" val="660128667"/>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B1E616E1-9B2F-44AA-A0E7-8ACA2A4F6908}"/>
              </a:ext>
            </a:extLst>
          </p:cNvPr>
          <p:cNvSpPr>
            <a:spLocks noGrp="1"/>
          </p:cNvSpPr>
          <p:nvPr>
            <p:ph type="title"/>
          </p:nvPr>
        </p:nvSpPr>
        <p:spPr/>
        <p:txBody>
          <a:bodyPr/>
          <a:lstStyle/>
          <a:p>
            <a:r>
              <a:rPr lang="en-US" dirty="0">
                <a:solidFill>
                  <a:schemeClr val="bg1"/>
                </a:solidFill>
              </a:rPr>
              <a:t>Lesson #1 – Numbers 21:5-9</a:t>
            </a:r>
          </a:p>
        </p:txBody>
      </p:sp>
      <p:sp>
        <p:nvSpPr>
          <p:cNvPr id="3" name="Content Placeholder 2">
            <a:extLst>
              <a:ext uri="{FF2B5EF4-FFF2-40B4-BE49-F238E27FC236}">
                <a16:creationId xmlns:a16="http://schemas.microsoft.com/office/drawing/2014/main" id="{1AD30937-6315-4FDC-91DB-447CD220AA3F}"/>
              </a:ext>
            </a:extLst>
          </p:cNvPr>
          <p:cNvSpPr>
            <a:spLocks noGrp="1"/>
          </p:cNvSpPr>
          <p:nvPr>
            <p:ph idx="1"/>
          </p:nvPr>
        </p:nvSpPr>
        <p:spPr>
          <a:xfrm>
            <a:off x="1041008" y="2307102"/>
            <a:ext cx="10312791" cy="4318781"/>
          </a:xfrm>
        </p:spPr>
        <p:txBody>
          <a:bodyPr>
            <a:normAutofit/>
          </a:bodyPr>
          <a:lstStyle/>
          <a:p>
            <a:r>
              <a:rPr lang="en-US" sz="3600" dirty="0">
                <a:solidFill>
                  <a:schemeClr val="bg1"/>
                </a:solidFill>
              </a:rPr>
              <a:t>8 Then the LORD said to Moses, "Make a fiery </a:t>
            </a:r>
            <a:r>
              <a:rPr lang="en-US" sz="3600" i="1" dirty="0">
                <a:solidFill>
                  <a:schemeClr val="bg1"/>
                </a:solidFill>
              </a:rPr>
              <a:t>serpent,</a:t>
            </a:r>
            <a:r>
              <a:rPr lang="en-US" sz="3600" dirty="0">
                <a:solidFill>
                  <a:schemeClr val="bg1"/>
                </a:solidFill>
              </a:rPr>
              <a:t> and set it on a pole; and it shall be that everyone who is bitten, when he looks at it, shall live."  9 So Moses made a bronze serpent, and put it on a pole; and so it was, if a serpent had bitten anyone, when he looked at the bronze serpent, he lived. </a:t>
            </a:r>
          </a:p>
        </p:txBody>
      </p:sp>
    </p:spTree>
    <p:extLst>
      <p:ext uri="{BB962C8B-B14F-4D97-AF65-F5344CB8AC3E}">
        <p14:creationId xmlns:p14="http://schemas.microsoft.com/office/powerpoint/2010/main" val="2829093787"/>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B1E616E1-9B2F-44AA-A0E7-8ACA2A4F6908}"/>
              </a:ext>
            </a:extLst>
          </p:cNvPr>
          <p:cNvSpPr>
            <a:spLocks noGrp="1"/>
          </p:cNvSpPr>
          <p:nvPr>
            <p:ph type="title"/>
          </p:nvPr>
        </p:nvSpPr>
        <p:spPr/>
        <p:txBody>
          <a:bodyPr/>
          <a:lstStyle/>
          <a:p>
            <a:r>
              <a:rPr lang="en-US" dirty="0">
                <a:solidFill>
                  <a:schemeClr val="bg1"/>
                </a:solidFill>
              </a:rPr>
              <a:t>Lesson #1 – 2 Kings 18:4</a:t>
            </a:r>
          </a:p>
        </p:txBody>
      </p:sp>
      <p:sp>
        <p:nvSpPr>
          <p:cNvPr id="3" name="Content Placeholder 2">
            <a:extLst>
              <a:ext uri="{FF2B5EF4-FFF2-40B4-BE49-F238E27FC236}">
                <a16:creationId xmlns:a16="http://schemas.microsoft.com/office/drawing/2014/main" id="{1AD30937-6315-4FDC-91DB-447CD220AA3F}"/>
              </a:ext>
            </a:extLst>
          </p:cNvPr>
          <p:cNvSpPr>
            <a:spLocks noGrp="1"/>
          </p:cNvSpPr>
          <p:nvPr>
            <p:ph idx="1"/>
          </p:nvPr>
        </p:nvSpPr>
        <p:spPr>
          <a:xfrm>
            <a:off x="569844" y="2307102"/>
            <a:ext cx="10783956" cy="4318781"/>
          </a:xfrm>
        </p:spPr>
        <p:txBody>
          <a:bodyPr>
            <a:normAutofit lnSpcReduction="10000"/>
          </a:bodyPr>
          <a:lstStyle/>
          <a:p>
            <a:r>
              <a:rPr lang="en-US" sz="3600" dirty="0">
                <a:solidFill>
                  <a:schemeClr val="bg1"/>
                </a:solidFill>
              </a:rPr>
              <a:t>Hezekiah was the king of Judah.</a:t>
            </a:r>
          </a:p>
          <a:p>
            <a:r>
              <a:rPr lang="en-US" sz="3600" dirty="0">
                <a:solidFill>
                  <a:schemeClr val="bg1"/>
                </a:solidFill>
              </a:rPr>
              <a:t>He removed the high places and broke the </a:t>
            </a:r>
            <a:r>
              <a:rPr lang="en-US" sz="3600" i="1" dirty="0">
                <a:solidFill>
                  <a:schemeClr val="bg1"/>
                </a:solidFill>
              </a:rPr>
              <a:t>sacred</a:t>
            </a:r>
            <a:r>
              <a:rPr lang="en-US" sz="3600" dirty="0">
                <a:solidFill>
                  <a:schemeClr val="bg1"/>
                </a:solidFill>
              </a:rPr>
              <a:t> pillars, cut down the wooden image and broke in pieces the bronze serpent that Moses had made; for until those days the children of Israel burned incense to it, and called it </a:t>
            </a:r>
            <a:r>
              <a:rPr lang="en-US" sz="3600" dirty="0" err="1">
                <a:solidFill>
                  <a:schemeClr val="bg1"/>
                </a:solidFill>
              </a:rPr>
              <a:t>Nehushtan</a:t>
            </a:r>
            <a:r>
              <a:rPr lang="en-US" sz="3600" dirty="0">
                <a:solidFill>
                  <a:schemeClr val="bg1"/>
                </a:solidFill>
              </a:rPr>
              <a:t>. </a:t>
            </a:r>
          </a:p>
          <a:p>
            <a:endParaRPr lang="en-US" sz="3600" dirty="0">
              <a:solidFill>
                <a:schemeClr val="bg1"/>
              </a:solidFill>
            </a:endParaRPr>
          </a:p>
          <a:p>
            <a:r>
              <a:rPr lang="en-US" sz="3600" dirty="0" err="1">
                <a:solidFill>
                  <a:schemeClr val="bg1"/>
                </a:solidFill>
              </a:rPr>
              <a:t>Nehushtan</a:t>
            </a:r>
            <a:r>
              <a:rPr lang="en-US" sz="3600" dirty="0">
                <a:solidFill>
                  <a:schemeClr val="bg1"/>
                </a:solidFill>
              </a:rPr>
              <a:t> = Hebrew word for “Brass”</a:t>
            </a:r>
          </a:p>
        </p:txBody>
      </p:sp>
      <p:pic>
        <p:nvPicPr>
          <p:cNvPr id="5" name="Picture 4">
            <a:extLst>
              <a:ext uri="{FF2B5EF4-FFF2-40B4-BE49-F238E27FC236}">
                <a16:creationId xmlns:a16="http://schemas.microsoft.com/office/drawing/2014/main" id="{86F54F90-C1F7-4279-AC87-CF57F3182BB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103166" y="-1"/>
            <a:ext cx="5088834" cy="2544417"/>
          </a:xfrm>
          <a:prstGeom prst="rect">
            <a:avLst/>
          </a:prstGeom>
        </p:spPr>
      </p:pic>
    </p:spTree>
    <p:extLst>
      <p:ext uri="{BB962C8B-B14F-4D97-AF65-F5344CB8AC3E}">
        <p14:creationId xmlns:p14="http://schemas.microsoft.com/office/powerpoint/2010/main" val="3366861939"/>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useBgFill="1">
        <p:nvSpPr>
          <p:cNvPr id="2" name="Title 1">
            <a:extLst>
              <a:ext uri="{FF2B5EF4-FFF2-40B4-BE49-F238E27FC236}">
                <a16:creationId xmlns:a16="http://schemas.microsoft.com/office/drawing/2014/main" id="{B1E616E1-9B2F-44AA-A0E7-8ACA2A4F6908}"/>
              </a:ext>
            </a:extLst>
          </p:cNvPr>
          <p:cNvSpPr>
            <a:spLocks noGrp="1"/>
          </p:cNvSpPr>
          <p:nvPr>
            <p:ph type="title"/>
          </p:nvPr>
        </p:nvSpPr>
        <p:spPr/>
        <p:txBody>
          <a:bodyPr/>
          <a:lstStyle/>
          <a:p>
            <a:r>
              <a:rPr lang="en-US" dirty="0">
                <a:solidFill>
                  <a:schemeClr val="bg1"/>
                </a:solidFill>
              </a:rPr>
              <a:t>Lesson #1 – 2 Kings 18:4</a:t>
            </a:r>
          </a:p>
        </p:txBody>
      </p:sp>
      <p:sp>
        <p:nvSpPr>
          <p:cNvPr id="3" name="Content Placeholder 2">
            <a:extLst>
              <a:ext uri="{FF2B5EF4-FFF2-40B4-BE49-F238E27FC236}">
                <a16:creationId xmlns:a16="http://schemas.microsoft.com/office/drawing/2014/main" id="{1AD30937-6315-4FDC-91DB-447CD220AA3F}"/>
              </a:ext>
            </a:extLst>
          </p:cNvPr>
          <p:cNvSpPr>
            <a:spLocks noGrp="1"/>
          </p:cNvSpPr>
          <p:nvPr>
            <p:ph idx="1"/>
          </p:nvPr>
        </p:nvSpPr>
        <p:spPr>
          <a:xfrm>
            <a:off x="1041008" y="2307102"/>
            <a:ext cx="10312791" cy="4318781"/>
          </a:xfrm>
        </p:spPr>
        <p:txBody>
          <a:bodyPr>
            <a:normAutofit/>
          </a:bodyPr>
          <a:lstStyle/>
          <a:p>
            <a:r>
              <a:rPr lang="en-US" sz="4000" dirty="0">
                <a:solidFill>
                  <a:schemeClr val="bg1"/>
                </a:solidFill>
              </a:rPr>
              <a:t>The brass pole with a serpent on it was:</a:t>
            </a:r>
          </a:p>
          <a:p>
            <a:pPr lvl="1"/>
            <a:r>
              <a:rPr lang="en-US" sz="4000" dirty="0">
                <a:solidFill>
                  <a:schemeClr val="bg1"/>
                </a:solidFill>
              </a:rPr>
              <a:t>Saved from the wilderness wandering</a:t>
            </a:r>
          </a:p>
          <a:p>
            <a:pPr lvl="1"/>
            <a:r>
              <a:rPr lang="en-US" sz="4000" dirty="0">
                <a:solidFill>
                  <a:schemeClr val="bg1"/>
                </a:solidFill>
              </a:rPr>
              <a:t>Taken with them to Canaan</a:t>
            </a:r>
          </a:p>
          <a:p>
            <a:pPr lvl="1"/>
            <a:r>
              <a:rPr lang="en-US" sz="4000" dirty="0">
                <a:solidFill>
                  <a:schemeClr val="bg1"/>
                </a:solidFill>
              </a:rPr>
              <a:t>Preserved as a token of their salvation</a:t>
            </a:r>
          </a:p>
          <a:p>
            <a:pPr lvl="1"/>
            <a:r>
              <a:rPr lang="en-US" sz="4000" dirty="0">
                <a:solidFill>
                  <a:schemeClr val="bg1"/>
                </a:solidFill>
              </a:rPr>
              <a:t>Worshiped, burn incense to it</a:t>
            </a:r>
          </a:p>
          <a:p>
            <a:r>
              <a:rPr lang="en-US" sz="4400" dirty="0">
                <a:solidFill>
                  <a:schemeClr val="bg1"/>
                </a:solidFill>
              </a:rPr>
              <a:t>This is why Hezekiah destroyed it!</a:t>
            </a:r>
          </a:p>
        </p:txBody>
      </p:sp>
    </p:spTree>
    <p:extLst>
      <p:ext uri="{BB962C8B-B14F-4D97-AF65-F5344CB8AC3E}">
        <p14:creationId xmlns:p14="http://schemas.microsoft.com/office/powerpoint/2010/main" val="3510130619"/>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lstStyle/>
          <a:p>
            <a:r>
              <a:rPr lang="en-US" b="1" dirty="0">
                <a:solidFill>
                  <a:schemeClr val="bg1"/>
                </a:solidFill>
              </a:rPr>
              <a:t>They worship Mary, the mother of Jesus and pray to her</a:t>
            </a:r>
          </a:p>
        </p:txBody>
      </p:sp>
      <p:pic>
        <p:nvPicPr>
          <p:cNvPr id="6" name="Content Placeholder 5">
            <a:extLst>
              <a:ext uri="{FF2B5EF4-FFF2-40B4-BE49-F238E27FC236}">
                <a16:creationId xmlns:a16="http://schemas.microsoft.com/office/drawing/2014/main" id="{7441137A-25EF-416A-9D77-53871E70A56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07497" y="2208627"/>
            <a:ext cx="5414566" cy="3798277"/>
          </a:xfrm>
        </p:spPr>
      </p:pic>
    </p:spTree>
    <p:extLst>
      <p:ext uri="{BB962C8B-B14F-4D97-AF65-F5344CB8AC3E}">
        <p14:creationId xmlns:p14="http://schemas.microsoft.com/office/powerpoint/2010/main" val="1478611563"/>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lstStyle/>
          <a:p>
            <a:r>
              <a:rPr lang="en-US" b="1" dirty="0">
                <a:solidFill>
                  <a:schemeClr val="bg1"/>
                </a:solidFill>
              </a:rPr>
              <a:t>They worship Mary, the mother of Jesus and pray to her</a:t>
            </a:r>
          </a:p>
          <a:p>
            <a:r>
              <a:rPr lang="en-US" b="1" dirty="0">
                <a:solidFill>
                  <a:schemeClr val="bg1"/>
                </a:solidFill>
              </a:rPr>
              <a:t>They worship the place of Jesus birth in Bethlehem</a:t>
            </a:r>
          </a:p>
        </p:txBody>
      </p:sp>
      <p:pic>
        <p:nvPicPr>
          <p:cNvPr id="8" name="Content Placeholder 7">
            <a:extLst>
              <a:ext uri="{FF2B5EF4-FFF2-40B4-BE49-F238E27FC236}">
                <a16:creationId xmlns:a16="http://schemas.microsoft.com/office/drawing/2014/main" id="{1517EB2C-3D1F-4F52-84BE-78950F3BA3C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172202" y="2081750"/>
            <a:ext cx="5809260" cy="4351337"/>
          </a:xfrm>
        </p:spPr>
      </p:pic>
    </p:spTree>
    <p:extLst>
      <p:ext uri="{BB962C8B-B14F-4D97-AF65-F5344CB8AC3E}">
        <p14:creationId xmlns:p14="http://schemas.microsoft.com/office/powerpoint/2010/main" val="3100681792"/>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lstStyle/>
          <a:p>
            <a:r>
              <a:rPr lang="en-US" b="1" dirty="0">
                <a:solidFill>
                  <a:schemeClr val="bg1"/>
                </a:solidFill>
              </a:rPr>
              <a:t>They worship Mary, the mother of Jesus and pray to her</a:t>
            </a:r>
          </a:p>
          <a:p>
            <a:r>
              <a:rPr lang="en-US" b="1" dirty="0">
                <a:solidFill>
                  <a:schemeClr val="bg1"/>
                </a:solidFill>
              </a:rPr>
              <a:t>They worship the place of Jesus birth in Bethlehem</a:t>
            </a:r>
          </a:p>
          <a:p>
            <a:r>
              <a:rPr lang="en-US" b="1" dirty="0">
                <a:solidFill>
                  <a:schemeClr val="bg1"/>
                </a:solidFill>
              </a:rPr>
              <a:t>They worship the cup Jesus used at the Last Supper (Holy Grail)</a:t>
            </a:r>
          </a:p>
        </p:txBody>
      </p:sp>
      <p:pic>
        <p:nvPicPr>
          <p:cNvPr id="7" name="Content Placeholder 6">
            <a:extLst>
              <a:ext uri="{FF2B5EF4-FFF2-40B4-BE49-F238E27FC236}">
                <a16:creationId xmlns:a16="http://schemas.microsoft.com/office/drawing/2014/main" id="{B5445BDC-B903-4D2A-BB96-8A5D2D303226}"/>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7455877" y="1615400"/>
            <a:ext cx="2743200" cy="5007167"/>
          </a:xfrm>
        </p:spPr>
      </p:pic>
    </p:spTree>
    <p:extLst>
      <p:ext uri="{BB962C8B-B14F-4D97-AF65-F5344CB8AC3E}">
        <p14:creationId xmlns:p14="http://schemas.microsoft.com/office/powerpoint/2010/main" val="2532988594"/>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50000"/>
          </a:schemeClr>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6A2ADC-7C60-41E7-B2A9-F0999DBEB818}"/>
              </a:ext>
            </a:extLst>
          </p:cNvPr>
          <p:cNvSpPr>
            <a:spLocks noGrp="1"/>
          </p:cNvSpPr>
          <p:nvPr>
            <p:ph type="title"/>
          </p:nvPr>
        </p:nvSpPr>
        <p:spPr/>
        <p:txBody>
          <a:bodyPr/>
          <a:lstStyle/>
          <a:p>
            <a:r>
              <a:rPr lang="en-US" dirty="0">
                <a:solidFill>
                  <a:schemeClr val="bg1"/>
                </a:solidFill>
              </a:rPr>
              <a:t>Lesson #2 – Catholic Church</a:t>
            </a:r>
          </a:p>
        </p:txBody>
      </p:sp>
      <p:sp>
        <p:nvSpPr>
          <p:cNvPr id="3" name="Content Placeholder 2">
            <a:extLst>
              <a:ext uri="{FF2B5EF4-FFF2-40B4-BE49-F238E27FC236}">
                <a16:creationId xmlns:a16="http://schemas.microsoft.com/office/drawing/2014/main" id="{0F131BE9-57DA-4F91-B764-17E98876A8A7}"/>
              </a:ext>
            </a:extLst>
          </p:cNvPr>
          <p:cNvSpPr>
            <a:spLocks noGrp="1"/>
          </p:cNvSpPr>
          <p:nvPr>
            <p:ph sz="half" idx="1"/>
          </p:nvPr>
        </p:nvSpPr>
        <p:spPr/>
        <p:txBody>
          <a:bodyPr/>
          <a:lstStyle/>
          <a:p>
            <a:r>
              <a:rPr lang="en-US" b="1" dirty="0">
                <a:solidFill>
                  <a:schemeClr val="bg1"/>
                </a:solidFill>
              </a:rPr>
              <a:t>They worship Mary, the mother of Jesus and pray to her</a:t>
            </a:r>
          </a:p>
          <a:p>
            <a:r>
              <a:rPr lang="en-US" b="1" dirty="0">
                <a:solidFill>
                  <a:schemeClr val="bg1"/>
                </a:solidFill>
              </a:rPr>
              <a:t>They worship the place of Jesus birth in Bethlehem</a:t>
            </a:r>
          </a:p>
          <a:p>
            <a:r>
              <a:rPr lang="en-US" b="1" dirty="0">
                <a:solidFill>
                  <a:schemeClr val="bg1"/>
                </a:solidFill>
              </a:rPr>
              <a:t>They worship the cup Jesus used at the Last Supper (Holy Grail)</a:t>
            </a:r>
          </a:p>
          <a:p>
            <a:r>
              <a:rPr lang="en-US" b="1" dirty="0">
                <a:solidFill>
                  <a:schemeClr val="bg1"/>
                </a:solidFill>
              </a:rPr>
              <a:t>They worship the crown of thorns</a:t>
            </a:r>
          </a:p>
        </p:txBody>
      </p:sp>
      <p:pic>
        <p:nvPicPr>
          <p:cNvPr id="8" name="Content Placeholder 7">
            <a:extLst>
              <a:ext uri="{FF2B5EF4-FFF2-40B4-BE49-F238E27FC236}">
                <a16:creationId xmlns:a16="http://schemas.microsoft.com/office/drawing/2014/main" id="{D9328241-8EAD-4E0F-B32D-C0CB3577A3E4}"/>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6277844" y="2180493"/>
            <a:ext cx="5850879" cy="3165230"/>
          </a:xfrm>
        </p:spPr>
      </p:pic>
    </p:spTree>
    <p:extLst>
      <p:ext uri="{BB962C8B-B14F-4D97-AF65-F5344CB8AC3E}">
        <p14:creationId xmlns:p14="http://schemas.microsoft.com/office/powerpoint/2010/main" val="1453974356"/>
      </p:ext>
    </p:extLst>
  </p:cSld>
  <p:clrMapOvr>
    <a:masterClrMapping/>
  </p:clrMapOvr>
  <mc:AlternateContent xmlns:mc="http://schemas.openxmlformats.org/markup-compatibility/2006" xmlns:p14="http://schemas.microsoft.com/office/powerpoint/2010/main">
    <mc:Choice Requires="p14">
      <p:transition spd="slow" p14:dur="2000">
        <p:blinds dir="vert"/>
      </p:transition>
    </mc:Choice>
    <mc:Fallback xmlns="">
      <p:transition spd="slow">
        <p:blinds dir="vert"/>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TotalTime>
  <Words>908</Words>
  <Application>Microsoft Office PowerPoint</Application>
  <PresentationFormat>Widescreen</PresentationFormat>
  <Paragraphs>79</Paragraphs>
  <Slides>19</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19</vt:i4>
      </vt:variant>
    </vt:vector>
  </HeadingPairs>
  <TitlesOfParts>
    <vt:vector size="23" baseType="lpstr">
      <vt:lpstr>Arial</vt:lpstr>
      <vt:lpstr>Calibri</vt:lpstr>
      <vt:lpstr>Calibri Light</vt:lpstr>
      <vt:lpstr>Office Theme</vt:lpstr>
      <vt:lpstr>Why Do We - - - Not have a Cross on the Building?</vt:lpstr>
      <vt:lpstr>Lesson #1 – Numbers 21:5-9</vt:lpstr>
      <vt:lpstr>Lesson #1 – Numbers 21:5-9</vt:lpstr>
      <vt:lpstr>Lesson #1 – 2 Kings 18:4</vt:lpstr>
      <vt:lpstr>Lesson #1 – 2 Kings 18:4</vt:lpstr>
      <vt:lpstr>Lesson #2 – Catholic Church</vt:lpstr>
      <vt:lpstr>Lesson #2 – Catholic Church</vt:lpstr>
      <vt:lpstr>Lesson #2 – Catholic Church</vt:lpstr>
      <vt:lpstr>Lesson #2 – Catholic Church</vt:lpstr>
      <vt:lpstr>Lesson #2 – Catholic Church</vt:lpstr>
      <vt:lpstr>Lesson #2 – Catholic Church</vt:lpstr>
      <vt:lpstr>Lesson #3 - Baptism</vt:lpstr>
      <vt:lpstr>Lesson #3 - Baptism</vt:lpstr>
      <vt:lpstr>Lesson #3 - Baptism</vt:lpstr>
      <vt:lpstr>Lesson We MUST Learn</vt:lpstr>
      <vt:lpstr>Lesson We MUST Learn</vt:lpstr>
      <vt:lpstr>Lesson We MUST Learn</vt:lpstr>
      <vt:lpstr>Lesson We MUST Learn</vt:lpstr>
      <vt:lpstr>Some final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Why Do We - - - Not have a Cross on the Building?</dc:title>
  <dc:creator>Manly Luscommbe</dc:creator>
  <cp:lastModifiedBy>Manly Luscommbe</cp:lastModifiedBy>
  <cp:revision>12</cp:revision>
  <dcterms:created xsi:type="dcterms:W3CDTF">2019-05-13T22:44:27Z</dcterms:created>
  <dcterms:modified xsi:type="dcterms:W3CDTF">2019-05-14T00:42:33Z</dcterms:modified>
</cp:coreProperties>
</file>