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3"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2/19/2011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2/19/2011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transition>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2/19/2011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2/19/2011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2/19/2011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2/19/2011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2/19/2011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pPr/>
              <a:t>2/19/2011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2/19/2011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2/19/2011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2/19/2011</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2/19/2011</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r"/>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Cremation of </a:t>
            </a:r>
            <a:r>
              <a:rPr lang="en-US" dirty="0" err="1" smtClean="0"/>
              <a:t>Nadab</a:t>
            </a:r>
            <a:endParaRPr lang="en-US" dirty="0"/>
          </a:p>
        </p:txBody>
      </p:sp>
      <p:sp>
        <p:nvSpPr>
          <p:cNvPr id="3" name="Subtitle 2"/>
          <p:cNvSpPr>
            <a:spLocks noGrp="1"/>
          </p:cNvSpPr>
          <p:nvPr>
            <p:ph type="subTitle" idx="1"/>
          </p:nvPr>
        </p:nvSpPr>
        <p:spPr/>
        <p:txBody>
          <a:bodyPr>
            <a:normAutofit/>
          </a:bodyPr>
          <a:lstStyle/>
          <a:p>
            <a:r>
              <a:rPr lang="en-US" sz="3600" dirty="0" smtClean="0"/>
              <a:t>Leviticus 10:1-11</a:t>
            </a:r>
            <a:endParaRPr lang="en-US" sz="3600" dirty="0"/>
          </a:p>
        </p:txBody>
      </p:sp>
    </p:spTree>
  </p:cSld>
  <p:clrMapOvr>
    <a:masterClrMapping/>
  </p:clrMapOvr>
  <p:transition>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The Correction – Leviticus 10:8-11</a:t>
            </a:r>
            <a:endParaRPr lang="en-US" dirty="0"/>
          </a:p>
        </p:txBody>
      </p:sp>
      <p:sp>
        <p:nvSpPr>
          <p:cNvPr id="3" name="Content Placeholder 2"/>
          <p:cNvSpPr>
            <a:spLocks noGrp="1"/>
          </p:cNvSpPr>
          <p:nvPr>
            <p:ph idx="1"/>
          </p:nvPr>
        </p:nvSpPr>
        <p:spPr/>
        <p:txBody>
          <a:bodyPr/>
          <a:lstStyle/>
          <a:p>
            <a:r>
              <a:rPr lang="en-US" b="1" baseline="30000" dirty="0" smtClean="0">
                <a:latin typeface="Arial Rounded MT Bold" pitchFamily="34" charset="0"/>
              </a:rPr>
              <a:t>8</a:t>
            </a:r>
            <a:r>
              <a:rPr lang="en-US" b="1" dirty="0" smtClean="0">
                <a:latin typeface="Arial Rounded MT Bold" pitchFamily="34" charset="0"/>
              </a:rPr>
              <a:t> Then the </a:t>
            </a:r>
            <a:r>
              <a:rPr lang="en-US" b="1" cap="small" dirty="0" smtClean="0">
                <a:latin typeface="Arial Rounded MT Bold" pitchFamily="34" charset="0"/>
              </a:rPr>
              <a:t>Lord</a:t>
            </a:r>
            <a:r>
              <a:rPr lang="en-US" b="1" dirty="0" smtClean="0">
                <a:latin typeface="Arial Rounded MT Bold" pitchFamily="34" charset="0"/>
              </a:rPr>
              <a:t> spoke to Aaron, saying: </a:t>
            </a:r>
            <a:r>
              <a:rPr lang="en-US" b="1" baseline="30000" dirty="0" smtClean="0">
                <a:latin typeface="Arial Rounded MT Bold" pitchFamily="34" charset="0"/>
              </a:rPr>
              <a:t>9</a:t>
            </a:r>
            <a:r>
              <a:rPr lang="en-US" b="1" dirty="0" smtClean="0">
                <a:latin typeface="Arial Rounded MT Bold" pitchFamily="34" charset="0"/>
              </a:rPr>
              <a:t> "Do not drink wine or intoxicating drink, you, nor your sons with you, when you go into the tabernacle of meeting, lest you die. </a:t>
            </a:r>
            <a:r>
              <a:rPr lang="en-US" b="1" i="1" dirty="0" smtClean="0">
                <a:latin typeface="Arial Rounded MT Bold" pitchFamily="34" charset="0"/>
              </a:rPr>
              <a:t>It shall be</a:t>
            </a:r>
            <a:r>
              <a:rPr lang="en-US" b="1" dirty="0" smtClean="0">
                <a:latin typeface="Arial Rounded MT Bold" pitchFamily="34" charset="0"/>
              </a:rPr>
              <a:t> a statute forever throughout your generations, </a:t>
            </a:r>
            <a:r>
              <a:rPr lang="en-US" b="1" dirty="0" smtClean="0">
                <a:latin typeface="Arial Rounded MT Bold" pitchFamily="34" charset="0"/>
              </a:rPr>
              <a:t/>
            </a:r>
            <a:br>
              <a:rPr lang="en-US" b="1" dirty="0" smtClean="0">
                <a:latin typeface="Arial Rounded MT Bold" pitchFamily="34" charset="0"/>
              </a:rPr>
            </a:br>
            <a:r>
              <a:rPr lang="en-US" b="1" dirty="0" smtClean="0">
                <a:latin typeface="Arial Rounded MT Bold" pitchFamily="34" charset="0"/>
              </a:rPr>
              <a:t>Leviticus 10:8-9</a:t>
            </a:r>
          </a:p>
          <a:p>
            <a:r>
              <a:rPr lang="en-US" b="1" u="sng" dirty="0" smtClean="0">
                <a:latin typeface="Arial Rounded MT Bold" pitchFamily="34" charset="0"/>
              </a:rPr>
              <a:t>DO NOT DRINK.</a:t>
            </a:r>
            <a:endParaRPr lang="en-US" b="1" u="sng" dirty="0" smtClean="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The Correction – Leviticus 10:8-11</a:t>
            </a:r>
            <a:endParaRPr lang="en-US" dirty="0"/>
          </a:p>
        </p:txBody>
      </p:sp>
      <p:sp>
        <p:nvSpPr>
          <p:cNvPr id="3" name="Content Placeholder 2"/>
          <p:cNvSpPr>
            <a:spLocks noGrp="1"/>
          </p:cNvSpPr>
          <p:nvPr>
            <p:ph idx="1"/>
          </p:nvPr>
        </p:nvSpPr>
        <p:spPr/>
        <p:txBody>
          <a:bodyPr/>
          <a:lstStyle/>
          <a:p>
            <a:r>
              <a:rPr lang="en-US" dirty="0" smtClean="0">
                <a:latin typeface="Arial Rounded MT Bold" pitchFamily="34" charset="0"/>
              </a:rPr>
              <a:t>that you may distinguish between holy and unholy, and between unclean and clean, </a:t>
            </a:r>
            <a:r>
              <a:rPr lang="en-US" dirty="0" smtClean="0">
                <a:latin typeface="Arial Rounded MT Bold" pitchFamily="34" charset="0"/>
              </a:rPr>
              <a:t>Leviticus 10:10</a:t>
            </a:r>
            <a:endParaRPr lang="en-US" dirty="0" smtClean="0">
              <a:latin typeface="Arial Rounded MT Bold" pitchFamily="34" charset="0"/>
            </a:endParaRPr>
          </a:p>
          <a:p>
            <a:r>
              <a:rPr lang="en-US" b="1" dirty="0" smtClean="0">
                <a:latin typeface="Arial Rounded MT Bold" pitchFamily="34" charset="0"/>
              </a:rPr>
              <a:t>DO NOT DRINK</a:t>
            </a:r>
          </a:p>
          <a:p>
            <a:r>
              <a:rPr lang="en-US" b="1" u="sng" dirty="0" smtClean="0">
                <a:latin typeface="Arial Rounded MT Bold" pitchFamily="34" charset="0"/>
              </a:rPr>
              <a:t>KNOW WHAT IS HOLY / UNHOLY</a:t>
            </a:r>
          </a:p>
          <a:p>
            <a:r>
              <a:rPr lang="en-US" b="1" u="sng" dirty="0" smtClean="0">
                <a:latin typeface="Arial Rounded MT Bold" pitchFamily="34" charset="0"/>
              </a:rPr>
              <a:t>KNOW WHAT IS CLEAN / UNCLEAN</a:t>
            </a:r>
            <a:endParaRPr lang="en-US" b="1" u="sng" dirty="0" smtClean="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The Correction – Leviticus 10:8-11</a:t>
            </a:r>
            <a:endParaRPr lang="en-US" dirty="0"/>
          </a:p>
        </p:txBody>
      </p:sp>
      <p:sp>
        <p:nvSpPr>
          <p:cNvPr id="3" name="Content Placeholder 2"/>
          <p:cNvSpPr>
            <a:spLocks noGrp="1"/>
          </p:cNvSpPr>
          <p:nvPr>
            <p:ph idx="1"/>
          </p:nvPr>
        </p:nvSpPr>
        <p:spPr/>
        <p:txBody>
          <a:bodyPr>
            <a:normAutofit/>
          </a:bodyPr>
          <a:lstStyle/>
          <a:p>
            <a:r>
              <a:rPr lang="en-US" dirty="0" smtClean="0">
                <a:latin typeface="Arial Rounded MT Bold" pitchFamily="34" charset="0"/>
              </a:rPr>
              <a:t>and </a:t>
            </a:r>
            <a:r>
              <a:rPr lang="en-US" dirty="0" smtClean="0">
                <a:latin typeface="Arial Rounded MT Bold" pitchFamily="34" charset="0"/>
              </a:rPr>
              <a:t>that you may teach the children of Israel all the statutes which the </a:t>
            </a:r>
            <a:r>
              <a:rPr lang="en-US" cap="small" dirty="0" smtClean="0">
                <a:latin typeface="Arial Rounded MT Bold" pitchFamily="34" charset="0"/>
              </a:rPr>
              <a:t>Lord</a:t>
            </a:r>
            <a:r>
              <a:rPr lang="en-US" dirty="0" smtClean="0">
                <a:latin typeface="Arial Rounded MT Bold" pitchFamily="34" charset="0"/>
              </a:rPr>
              <a:t> has spoken to them by the hand of Moses." </a:t>
            </a:r>
            <a:r>
              <a:rPr lang="en-US" dirty="0" smtClean="0">
                <a:latin typeface="Arial Rounded MT Bold" pitchFamily="34" charset="0"/>
              </a:rPr>
              <a:t>Leviticus 10:11</a:t>
            </a:r>
            <a:endParaRPr lang="en-US" dirty="0" smtClean="0">
              <a:latin typeface="Arial Rounded MT Bold" pitchFamily="34" charset="0"/>
            </a:endParaRPr>
          </a:p>
          <a:p>
            <a:r>
              <a:rPr lang="en-US" b="1" dirty="0" smtClean="0">
                <a:latin typeface="Arial Rounded MT Bold" pitchFamily="34" charset="0"/>
              </a:rPr>
              <a:t>DO NOT DRINK</a:t>
            </a:r>
          </a:p>
          <a:p>
            <a:r>
              <a:rPr lang="en-US" b="1" dirty="0" smtClean="0">
                <a:latin typeface="Arial Rounded MT Bold" pitchFamily="34" charset="0"/>
              </a:rPr>
              <a:t>KNOW WHAT IS HOLY / UNHOLY</a:t>
            </a:r>
          </a:p>
          <a:p>
            <a:r>
              <a:rPr lang="en-US" b="1" dirty="0" smtClean="0">
                <a:latin typeface="Arial Rounded MT Bold" pitchFamily="34" charset="0"/>
              </a:rPr>
              <a:t>KNOW WHAT IS CLEAN / UNCLEAN</a:t>
            </a:r>
          </a:p>
          <a:p>
            <a:r>
              <a:rPr lang="en-US" b="1" u="sng" dirty="0" smtClean="0">
                <a:latin typeface="Arial Rounded MT Bold" pitchFamily="34" charset="0"/>
              </a:rPr>
              <a:t>MUST BE ABLE TEACH THE CHILDREN OF ISRAEL GOD’S LAW</a:t>
            </a:r>
            <a:endParaRPr lang="en-US" b="1" u="sng" dirty="0" smtClean="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The Lessons for Us</a:t>
            </a:r>
            <a:endParaRPr lang="en-US" dirty="0"/>
          </a:p>
        </p:txBody>
      </p:sp>
      <p:sp>
        <p:nvSpPr>
          <p:cNvPr id="3" name="Content Placeholder 2"/>
          <p:cNvSpPr>
            <a:spLocks noGrp="1"/>
          </p:cNvSpPr>
          <p:nvPr>
            <p:ph idx="1"/>
          </p:nvPr>
        </p:nvSpPr>
        <p:spPr/>
        <p:txBody>
          <a:bodyPr>
            <a:normAutofit/>
          </a:bodyPr>
          <a:lstStyle/>
          <a:p>
            <a:pPr marL="633222" indent="-514350">
              <a:buFont typeface="+mj-lt"/>
              <a:buAutoNum type="arabicPeriod"/>
            </a:pPr>
            <a:r>
              <a:rPr lang="en-US" dirty="0" smtClean="0">
                <a:latin typeface="Arial Rounded MT Bold" pitchFamily="34" charset="0"/>
              </a:rPr>
              <a:t>We can sin by changing, adding, subtracting, or substituting for the command of God.</a:t>
            </a:r>
          </a:p>
        </p:txBody>
      </p:sp>
    </p:spTree>
  </p:cSld>
  <p:clrMapOvr>
    <a:masterClrMapping/>
  </p:clrMapOvr>
  <p:transition>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The Lessons for Us</a:t>
            </a:r>
            <a:endParaRPr lang="en-US" dirty="0"/>
          </a:p>
        </p:txBody>
      </p:sp>
      <p:sp>
        <p:nvSpPr>
          <p:cNvPr id="3" name="Content Placeholder 2"/>
          <p:cNvSpPr>
            <a:spLocks noGrp="1"/>
          </p:cNvSpPr>
          <p:nvPr>
            <p:ph idx="1"/>
          </p:nvPr>
        </p:nvSpPr>
        <p:spPr/>
        <p:txBody>
          <a:bodyPr>
            <a:normAutofit/>
          </a:bodyPr>
          <a:lstStyle/>
          <a:p>
            <a:pPr marL="633222" indent="-514350">
              <a:buFont typeface="+mj-lt"/>
              <a:buAutoNum type="arabicPeriod"/>
            </a:pPr>
            <a:r>
              <a:rPr lang="en-US" dirty="0" smtClean="0">
                <a:latin typeface="Arial Rounded MT Bold" pitchFamily="34" charset="0"/>
              </a:rPr>
              <a:t>We can sin by changing, adding, subtracting, or substituting for the command of God.</a:t>
            </a:r>
          </a:p>
          <a:p>
            <a:pPr marL="633222" indent="-514350">
              <a:buFont typeface="+mj-lt"/>
              <a:buAutoNum type="arabicPeriod"/>
            </a:pPr>
            <a:r>
              <a:rPr lang="en-US" dirty="0" smtClean="0">
                <a:latin typeface="Arial Rounded MT Bold" pitchFamily="34" charset="0"/>
              </a:rPr>
              <a:t>Alcohol can blur our ability to make moral judgments (know right from wrong)</a:t>
            </a:r>
          </a:p>
        </p:txBody>
      </p:sp>
    </p:spTree>
  </p:cSld>
  <p:clrMapOvr>
    <a:masterClrMapping/>
  </p:clrMapOvr>
  <p:transition>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The Lessons for Us</a:t>
            </a:r>
            <a:endParaRPr lang="en-US" dirty="0"/>
          </a:p>
        </p:txBody>
      </p:sp>
      <p:sp>
        <p:nvSpPr>
          <p:cNvPr id="3" name="Content Placeholder 2"/>
          <p:cNvSpPr>
            <a:spLocks noGrp="1"/>
          </p:cNvSpPr>
          <p:nvPr>
            <p:ph idx="1"/>
          </p:nvPr>
        </p:nvSpPr>
        <p:spPr/>
        <p:txBody>
          <a:bodyPr>
            <a:normAutofit/>
          </a:bodyPr>
          <a:lstStyle/>
          <a:p>
            <a:pPr marL="633222" indent="-514350">
              <a:buFont typeface="+mj-lt"/>
              <a:buAutoNum type="arabicPeriod"/>
            </a:pPr>
            <a:r>
              <a:rPr lang="en-US" dirty="0" smtClean="0">
                <a:latin typeface="Arial Rounded MT Bold" pitchFamily="34" charset="0"/>
              </a:rPr>
              <a:t>We can sin by changing, adding, subtracting, or substituting for the command of God.</a:t>
            </a:r>
          </a:p>
          <a:p>
            <a:pPr marL="633222" indent="-514350">
              <a:buFont typeface="+mj-lt"/>
              <a:buAutoNum type="arabicPeriod"/>
            </a:pPr>
            <a:r>
              <a:rPr lang="en-US" dirty="0" smtClean="0">
                <a:latin typeface="Arial Rounded MT Bold" pitchFamily="34" charset="0"/>
              </a:rPr>
              <a:t>Alcohol can blur our ability to make moral judgments (know right from wrong)</a:t>
            </a:r>
          </a:p>
          <a:p>
            <a:pPr marL="633222" indent="-514350">
              <a:buFont typeface="+mj-lt"/>
              <a:buAutoNum type="arabicPeriod"/>
            </a:pPr>
            <a:r>
              <a:rPr lang="en-US" dirty="0" smtClean="0">
                <a:latin typeface="Arial Rounded MT Bold" pitchFamily="34" charset="0"/>
              </a:rPr>
              <a:t>Our punishment is not immediate, but still sure – and eternal</a:t>
            </a:r>
          </a:p>
        </p:txBody>
      </p:sp>
    </p:spTree>
  </p:cSld>
  <p:clrMapOvr>
    <a:masterClrMapping/>
  </p:clrMapOvr>
  <p:transition>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686800" cy="1252728"/>
          </a:xfrm>
        </p:spPr>
        <p:txBody>
          <a:bodyPr>
            <a:normAutofit/>
          </a:bodyPr>
          <a:lstStyle/>
          <a:p>
            <a:r>
              <a:rPr lang="en-US" dirty="0" smtClean="0"/>
              <a:t>The Lessons for Us</a:t>
            </a:r>
            <a:endParaRPr lang="en-US" dirty="0"/>
          </a:p>
        </p:txBody>
      </p:sp>
      <p:sp>
        <p:nvSpPr>
          <p:cNvPr id="3" name="Content Placeholder 2"/>
          <p:cNvSpPr>
            <a:spLocks noGrp="1"/>
          </p:cNvSpPr>
          <p:nvPr>
            <p:ph idx="1"/>
          </p:nvPr>
        </p:nvSpPr>
        <p:spPr/>
        <p:txBody>
          <a:bodyPr>
            <a:normAutofit/>
          </a:bodyPr>
          <a:lstStyle/>
          <a:p>
            <a:pPr marL="633222" indent="-514350">
              <a:buFont typeface="+mj-lt"/>
              <a:buAutoNum type="arabicPeriod"/>
            </a:pPr>
            <a:r>
              <a:rPr lang="en-US" dirty="0" smtClean="0">
                <a:latin typeface="Arial Rounded MT Bold" pitchFamily="34" charset="0"/>
              </a:rPr>
              <a:t>We can sin by changing, adding, subtracting, or substituting for the command of God.</a:t>
            </a:r>
          </a:p>
          <a:p>
            <a:pPr marL="633222" indent="-514350">
              <a:buFont typeface="+mj-lt"/>
              <a:buAutoNum type="arabicPeriod"/>
            </a:pPr>
            <a:r>
              <a:rPr lang="en-US" dirty="0" smtClean="0">
                <a:latin typeface="Arial Rounded MT Bold" pitchFamily="34" charset="0"/>
              </a:rPr>
              <a:t>Alcohol can blur our ability to make moral judgments (know right from wrong)</a:t>
            </a:r>
          </a:p>
          <a:p>
            <a:pPr marL="633222" indent="-514350">
              <a:buFont typeface="+mj-lt"/>
              <a:buAutoNum type="arabicPeriod"/>
            </a:pPr>
            <a:r>
              <a:rPr lang="en-US" dirty="0" smtClean="0">
                <a:latin typeface="Arial Rounded MT Bold" pitchFamily="34" charset="0"/>
              </a:rPr>
              <a:t>Our punishment is not immediate, but still sure – and eternal</a:t>
            </a:r>
          </a:p>
          <a:p>
            <a:pPr marL="633222" indent="-514350">
              <a:buFont typeface="+mj-lt"/>
              <a:buAutoNum type="arabicPeriod"/>
            </a:pPr>
            <a:r>
              <a:rPr lang="en-US" smtClean="0">
                <a:latin typeface="Arial Rounded MT Bold" pitchFamily="34" charset="0"/>
              </a:rPr>
              <a:t>God </a:t>
            </a:r>
            <a:r>
              <a:rPr lang="en-US" smtClean="0">
                <a:latin typeface="Arial Rounded MT Bold" pitchFamily="34" charset="0"/>
              </a:rPr>
              <a:t>demands </a:t>
            </a:r>
            <a:r>
              <a:rPr lang="en-US" smtClean="0">
                <a:latin typeface="Arial Rounded MT Bold" pitchFamily="34" charset="0"/>
              </a:rPr>
              <a:t>obedience</a:t>
            </a:r>
            <a:endParaRPr lang="en-US" smtClean="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was wrong?</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Arial Rounded MT Bold" pitchFamily="34" charset="0"/>
              </a:rPr>
              <a:t>Some sins are a violation of a command</a:t>
            </a:r>
          </a:p>
          <a:p>
            <a:r>
              <a:rPr lang="en-US" dirty="0" smtClean="0">
                <a:latin typeface="Arial Rounded MT Bold" pitchFamily="34" charset="0"/>
              </a:rPr>
              <a:t>Some choose to ignore the command – rebellion against the one who commanded</a:t>
            </a:r>
          </a:p>
          <a:p>
            <a:r>
              <a:rPr lang="en-US" dirty="0" smtClean="0">
                <a:latin typeface="Arial Rounded MT Bold" pitchFamily="34" charset="0"/>
              </a:rPr>
              <a:t>Some sin by adding or subtracting from the command</a:t>
            </a:r>
          </a:p>
          <a:p>
            <a:r>
              <a:rPr lang="en-US" dirty="0" smtClean="0">
                <a:latin typeface="Arial Rounded MT Bold" pitchFamily="34" charset="0"/>
              </a:rPr>
              <a:t>Some sin by substituting parts of the command</a:t>
            </a:r>
          </a:p>
          <a:p>
            <a:r>
              <a:rPr lang="en-US" dirty="0" smtClean="0">
                <a:latin typeface="Arial Rounded MT Bold" pitchFamily="34" charset="0"/>
              </a:rPr>
              <a:t>Text = Sin of Substitution</a:t>
            </a:r>
            <a:endParaRPr lang="en-US" dirty="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Sin – Leviticus 10:1</a:t>
            </a:r>
            <a:endParaRPr lang="en-US" dirty="0"/>
          </a:p>
        </p:txBody>
      </p:sp>
      <p:sp>
        <p:nvSpPr>
          <p:cNvPr id="3" name="Content Placeholder 2"/>
          <p:cNvSpPr>
            <a:spLocks noGrp="1"/>
          </p:cNvSpPr>
          <p:nvPr>
            <p:ph idx="1"/>
          </p:nvPr>
        </p:nvSpPr>
        <p:spPr/>
        <p:txBody>
          <a:bodyPr/>
          <a:lstStyle/>
          <a:p>
            <a:r>
              <a:rPr lang="en-US" sz="3600" dirty="0" smtClean="0">
                <a:latin typeface="Arial Rounded MT Bold" pitchFamily="34" charset="0"/>
              </a:rPr>
              <a:t>Then </a:t>
            </a:r>
            <a:r>
              <a:rPr lang="en-US" sz="3600" dirty="0" err="1" smtClean="0">
                <a:latin typeface="Arial Rounded MT Bold" pitchFamily="34" charset="0"/>
              </a:rPr>
              <a:t>Nadab</a:t>
            </a:r>
            <a:r>
              <a:rPr lang="en-US" sz="3600" dirty="0" smtClean="0">
                <a:latin typeface="Arial Rounded MT Bold" pitchFamily="34" charset="0"/>
              </a:rPr>
              <a:t> and </a:t>
            </a:r>
            <a:r>
              <a:rPr lang="en-US" sz="3600" dirty="0" err="1" smtClean="0">
                <a:latin typeface="Arial Rounded MT Bold" pitchFamily="34" charset="0"/>
              </a:rPr>
              <a:t>Abihu</a:t>
            </a:r>
            <a:r>
              <a:rPr lang="en-US" sz="3600" dirty="0" smtClean="0">
                <a:latin typeface="Arial Rounded MT Bold" pitchFamily="34" charset="0"/>
              </a:rPr>
              <a:t>, the sons of Aaron, each took his censer and put fire in it, put incense on it, and offered profane fire before the </a:t>
            </a:r>
            <a:r>
              <a:rPr lang="en-US" sz="3600" cap="small" dirty="0" smtClean="0">
                <a:latin typeface="Arial Rounded MT Bold" pitchFamily="34" charset="0"/>
              </a:rPr>
              <a:t>Lord</a:t>
            </a:r>
            <a:r>
              <a:rPr lang="en-US" sz="3600" dirty="0" smtClean="0">
                <a:latin typeface="Arial Rounded MT Bold" pitchFamily="34" charset="0"/>
              </a:rPr>
              <a:t>, which He had not commanded them. </a:t>
            </a:r>
            <a:r>
              <a:rPr lang="en-US" sz="3600" dirty="0" smtClean="0">
                <a:latin typeface="Arial Rounded MT Bold" pitchFamily="34" charset="0"/>
              </a:rPr>
              <a:t>Leviticus 10:1</a:t>
            </a:r>
            <a:endParaRPr lang="en-US" sz="3600" dirty="0" smtClean="0">
              <a:latin typeface="Arial Rounded MT Bold" pitchFamily="34" charset="0"/>
            </a:endParaRPr>
          </a:p>
          <a:p>
            <a:endParaRPr lang="en-US" dirty="0"/>
          </a:p>
        </p:txBody>
      </p:sp>
    </p:spTree>
  </p:cSld>
  <p:clrMapOvr>
    <a:masterClrMapping/>
  </p:clrMapOvr>
  <p:transition>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smtClean="0"/>
              <a:t>Sin – Leviticus 10:1</a:t>
            </a:r>
            <a:endParaRPr lang="en-US" dirty="0"/>
          </a:p>
        </p:txBody>
      </p:sp>
      <p:sp>
        <p:nvSpPr>
          <p:cNvPr id="3" name="Content Placeholder 2"/>
          <p:cNvSpPr>
            <a:spLocks noGrp="1"/>
          </p:cNvSpPr>
          <p:nvPr>
            <p:ph idx="1"/>
          </p:nvPr>
        </p:nvSpPr>
        <p:spPr/>
        <p:txBody>
          <a:bodyPr>
            <a:normAutofit lnSpcReduction="10000"/>
          </a:bodyPr>
          <a:lstStyle/>
          <a:p>
            <a:r>
              <a:rPr lang="en-US" sz="3600" dirty="0" smtClean="0">
                <a:latin typeface="Arial Rounded MT Bold" pitchFamily="34" charset="0"/>
              </a:rPr>
              <a:t>Who sinned?</a:t>
            </a:r>
          </a:p>
          <a:p>
            <a:pPr lvl="1"/>
            <a:r>
              <a:rPr lang="en-US" dirty="0" err="1" smtClean="0">
                <a:latin typeface="Arial Rounded MT Bold" pitchFamily="34" charset="0"/>
              </a:rPr>
              <a:t>Nadab</a:t>
            </a:r>
            <a:r>
              <a:rPr lang="en-US" dirty="0" smtClean="0">
                <a:latin typeface="Arial Rounded MT Bold" pitchFamily="34" charset="0"/>
              </a:rPr>
              <a:t> and </a:t>
            </a:r>
            <a:r>
              <a:rPr lang="en-US" dirty="0" err="1" smtClean="0">
                <a:latin typeface="Arial Rounded MT Bold" pitchFamily="34" charset="0"/>
              </a:rPr>
              <a:t>Abihu</a:t>
            </a:r>
            <a:r>
              <a:rPr lang="en-US" dirty="0" smtClean="0">
                <a:latin typeface="Arial Rounded MT Bold" pitchFamily="34" charset="0"/>
              </a:rPr>
              <a:t>, sons of Aaron</a:t>
            </a:r>
          </a:p>
          <a:p>
            <a:pPr lvl="1"/>
            <a:r>
              <a:rPr lang="en-US" dirty="0" smtClean="0">
                <a:latin typeface="Arial Rounded MT Bold" pitchFamily="34" charset="0"/>
              </a:rPr>
              <a:t>Priest of God</a:t>
            </a:r>
          </a:p>
          <a:p>
            <a:r>
              <a:rPr lang="en-US" dirty="0" smtClean="0">
                <a:latin typeface="Arial Rounded MT Bold" pitchFamily="34" charset="0"/>
              </a:rPr>
              <a:t>What did they do wrong?</a:t>
            </a:r>
          </a:p>
          <a:p>
            <a:r>
              <a:rPr lang="en-US" dirty="0" smtClean="0">
                <a:latin typeface="Arial Rounded MT Bold" pitchFamily="34" charset="0"/>
              </a:rPr>
              <a:t>2 possible answers</a:t>
            </a:r>
          </a:p>
          <a:p>
            <a:pPr lvl="1"/>
            <a:r>
              <a:rPr lang="en-US" dirty="0" smtClean="0">
                <a:latin typeface="Arial Rounded MT Bold" pitchFamily="34" charset="0"/>
              </a:rPr>
              <a:t>Used an unclean (unholy) censer</a:t>
            </a:r>
          </a:p>
          <a:p>
            <a:pPr lvl="1"/>
            <a:r>
              <a:rPr lang="en-US" dirty="0" smtClean="0">
                <a:latin typeface="Arial Rounded MT Bold" pitchFamily="34" charset="0"/>
              </a:rPr>
              <a:t>Brought coals from the wrong fire</a:t>
            </a:r>
          </a:p>
          <a:p>
            <a:r>
              <a:rPr lang="en-US" dirty="0" smtClean="0">
                <a:latin typeface="Arial Rounded MT Bold" pitchFamily="34" charset="0"/>
              </a:rPr>
              <a:t>They did what had NOT been commanded</a:t>
            </a:r>
            <a:endParaRPr lang="en-US" dirty="0" smtClean="0">
              <a:latin typeface="Arial Rounded MT Bold" pitchFamily="34" charset="0"/>
            </a:endParaRPr>
          </a:p>
          <a:p>
            <a:endParaRPr lang="en-US" dirty="0"/>
          </a:p>
        </p:txBody>
      </p:sp>
      <p:pic>
        <p:nvPicPr>
          <p:cNvPr id="1026" name="Picture 2"/>
          <p:cNvPicPr>
            <a:picLocks noChangeAspect="1" noChangeArrowheads="1"/>
          </p:cNvPicPr>
          <p:nvPr/>
        </p:nvPicPr>
        <p:blipFill>
          <a:blip r:embed="rId2"/>
          <a:srcRect/>
          <a:stretch>
            <a:fillRect/>
          </a:stretch>
        </p:blipFill>
        <p:spPr bwMode="auto">
          <a:xfrm>
            <a:off x="6705600" y="0"/>
            <a:ext cx="2438400" cy="2438400"/>
          </a:xfrm>
          <a:prstGeom prst="rect">
            <a:avLst/>
          </a:prstGeom>
          <a:noFill/>
          <a:ln w="9525">
            <a:noFill/>
            <a:miter lim="800000"/>
            <a:headEnd/>
            <a:tailEnd/>
          </a:ln>
          <a:effectLst/>
        </p:spPr>
      </p:pic>
    </p:spTree>
  </p:cSld>
  <p:clrMapOvr>
    <a:masterClrMapping/>
  </p:clrMapOvr>
  <p:transition>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Attitude– Leviticus 10:2-7</a:t>
            </a:r>
            <a:endParaRPr lang="en-US" dirty="0"/>
          </a:p>
        </p:txBody>
      </p:sp>
      <p:sp>
        <p:nvSpPr>
          <p:cNvPr id="3" name="Content Placeholder 2"/>
          <p:cNvSpPr>
            <a:spLocks noGrp="1"/>
          </p:cNvSpPr>
          <p:nvPr>
            <p:ph idx="1"/>
          </p:nvPr>
        </p:nvSpPr>
        <p:spPr/>
        <p:txBody>
          <a:bodyPr>
            <a:normAutofit/>
          </a:bodyPr>
          <a:lstStyle/>
          <a:p>
            <a:r>
              <a:rPr lang="en-US" dirty="0" smtClean="0">
                <a:latin typeface="Arial Rounded MT Bold" pitchFamily="34" charset="0"/>
              </a:rPr>
              <a:t>God’s Attitude – To </a:t>
            </a:r>
            <a:r>
              <a:rPr lang="en-US" dirty="0" err="1" smtClean="0">
                <a:latin typeface="Arial Rounded MT Bold" pitchFamily="34" charset="0"/>
              </a:rPr>
              <a:t>Nadab</a:t>
            </a:r>
            <a:r>
              <a:rPr lang="en-US" dirty="0" smtClean="0">
                <a:latin typeface="Arial Rounded MT Bold" pitchFamily="34" charset="0"/>
              </a:rPr>
              <a:t> / </a:t>
            </a:r>
            <a:r>
              <a:rPr lang="en-US" dirty="0" err="1" smtClean="0">
                <a:latin typeface="Arial Rounded MT Bold" pitchFamily="34" charset="0"/>
              </a:rPr>
              <a:t>Abihu</a:t>
            </a:r>
            <a:r>
              <a:rPr lang="en-US" dirty="0" smtClean="0">
                <a:latin typeface="Arial Rounded MT Bold" pitchFamily="34" charset="0"/>
              </a:rPr>
              <a:t/>
            </a:r>
            <a:br>
              <a:rPr lang="en-US" dirty="0" smtClean="0">
                <a:latin typeface="Arial Rounded MT Bold" pitchFamily="34" charset="0"/>
              </a:rPr>
            </a:br>
            <a:endParaRPr lang="en-US" dirty="0" smtClean="0">
              <a:latin typeface="Arial Rounded MT Bold" pitchFamily="34" charset="0"/>
            </a:endParaRPr>
          </a:p>
          <a:p>
            <a:r>
              <a:rPr lang="en-US" dirty="0" smtClean="0">
                <a:latin typeface="Arial Rounded MT Bold" pitchFamily="34" charset="0"/>
              </a:rPr>
              <a:t>So fire went out from the </a:t>
            </a:r>
            <a:r>
              <a:rPr lang="en-US" cap="small" dirty="0" smtClean="0">
                <a:latin typeface="Arial Rounded MT Bold" pitchFamily="34" charset="0"/>
              </a:rPr>
              <a:t>Lord</a:t>
            </a:r>
            <a:r>
              <a:rPr lang="en-US" dirty="0" smtClean="0">
                <a:latin typeface="Arial Rounded MT Bold" pitchFamily="34" charset="0"/>
              </a:rPr>
              <a:t> and devoured them, and they died before the </a:t>
            </a:r>
            <a:r>
              <a:rPr lang="en-US" cap="small" dirty="0" smtClean="0">
                <a:latin typeface="Arial Rounded MT Bold" pitchFamily="34" charset="0"/>
              </a:rPr>
              <a:t>Lord</a:t>
            </a:r>
            <a:r>
              <a:rPr lang="en-US" dirty="0" smtClean="0">
                <a:latin typeface="Arial Rounded MT Bold" pitchFamily="34" charset="0"/>
              </a:rPr>
              <a:t>. </a:t>
            </a:r>
            <a:r>
              <a:rPr lang="en-US" dirty="0" smtClean="0">
                <a:latin typeface="Arial Rounded MT Bold" pitchFamily="34" charset="0"/>
              </a:rPr>
              <a:t>Leviticus 10:2</a:t>
            </a:r>
          </a:p>
          <a:p>
            <a:r>
              <a:rPr lang="en-US" dirty="0" err="1" smtClean="0">
                <a:latin typeface="Arial Rounded MT Bold" pitchFamily="34" charset="0"/>
              </a:rPr>
              <a:t>Nadab</a:t>
            </a:r>
            <a:r>
              <a:rPr lang="en-US" dirty="0" smtClean="0">
                <a:latin typeface="Arial Rounded MT Bold" pitchFamily="34" charset="0"/>
              </a:rPr>
              <a:t> and </a:t>
            </a:r>
            <a:r>
              <a:rPr lang="en-US" dirty="0" err="1" smtClean="0">
                <a:latin typeface="Arial Rounded MT Bold" pitchFamily="34" charset="0"/>
              </a:rPr>
              <a:t>Abihu</a:t>
            </a:r>
            <a:r>
              <a:rPr lang="en-US" dirty="0" smtClean="0">
                <a:latin typeface="Arial Rounded MT Bold" pitchFamily="34" charset="0"/>
              </a:rPr>
              <a:t> died right at the door of the tabernacle</a:t>
            </a:r>
          </a:p>
          <a:p>
            <a:endParaRPr lang="en-US" dirty="0" smtClean="0">
              <a:latin typeface="Arial Rounded MT Bold" pitchFamily="34" charset="0"/>
            </a:endParaRPr>
          </a:p>
          <a:p>
            <a:endParaRPr lang="en-US" dirty="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Attitude– Leviticus 10:2-7</a:t>
            </a:r>
            <a:endParaRPr lang="en-US" dirty="0"/>
          </a:p>
        </p:txBody>
      </p:sp>
      <p:sp>
        <p:nvSpPr>
          <p:cNvPr id="3" name="Content Placeholder 2"/>
          <p:cNvSpPr>
            <a:spLocks noGrp="1"/>
          </p:cNvSpPr>
          <p:nvPr>
            <p:ph idx="1"/>
          </p:nvPr>
        </p:nvSpPr>
        <p:spPr/>
        <p:txBody>
          <a:bodyPr>
            <a:normAutofit/>
          </a:bodyPr>
          <a:lstStyle/>
          <a:p>
            <a:r>
              <a:rPr lang="en-US" dirty="0" smtClean="0">
                <a:latin typeface="Arial Rounded MT Bold" pitchFamily="34" charset="0"/>
              </a:rPr>
              <a:t>God’s Attitude – To the family</a:t>
            </a:r>
          </a:p>
          <a:p>
            <a:r>
              <a:rPr lang="en-US" dirty="0" smtClean="0">
                <a:latin typeface="Arial Rounded MT Bold" pitchFamily="34" charset="0"/>
              </a:rPr>
              <a:t>And </a:t>
            </a:r>
            <a:r>
              <a:rPr lang="en-US" dirty="0" smtClean="0">
                <a:latin typeface="Arial Rounded MT Bold" pitchFamily="34" charset="0"/>
              </a:rPr>
              <a:t>Moses said to Aaron, "This is what the </a:t>
            </a:r>
            <a:r>
              <a:rPr lang="en-US" cap="small" dirty="0" smtClean="0">
                <a:latin typeface="Arial Rounded MT Bold" pitchFamily="34" charset="0"/>
              </a:rPr>
              <a:t>Lord</a:t>
            </a:r>
            <a:r>
              <a:rPr lang="en-US" dirty="0" smtClean="0">
                <a:latin typeface="Arial Rounded MT Bold" pitchFamily="34" charset="0"/>
              </a:rPr>
              <a:t> spoke, saying: 'By those who come near Me I must be regarded as holy; And before all the people I must be glorified.' " So Aaron held his peace. </a:t>
            </a:r>
            <a:r>
              <a:rPr lang="en-US" dirty="0" smtClean="0">
                <a:latin typeface="Arial Rounded MT Bold" pitchFamily="34" charset="0"/>
              </a:rPr>
              <a:t>Leviticus 10:3</a:t>
            </a:r>
            <a:endParaRPr lang="en-US" dirty="0" smtClean="0">
              <a:latin typeface="Arial Rounded MT Bold" pitchFamily="34" charset="0"/>
            </a:endParaRPr>
          </a:p>
          <a:p>
            <a:endParaRPr lang="en-US" dirty="0" smtClean="0">
              <a:latin typeface="Arial Rounded MT Bold" pitchFamily="34" charset="0"/>
            </a:endParaRPr>
          </a:p>
          <a:p>
            <a:endParaRPr lang="en-US" dirty="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Attitude– Leviticus 10:2-7</a:t>
            </a:r>
            <a:endParaRPr lang="en-US" dirty="0"/>
          </a:p>
        </p:txBody>
      </p:sp>
      <p:sp>
        <p:nvSpPr>
          <p:cNvPr id="3" name="Content Placeholder 2"/>
          <p:cNvSpPr>
            <a:spLocks noGrp="1"/>
          </p:cNvSpPr>
          <p:nvPr>
            <p:ph idx="1"/>
          </p:nvPr>
        </p:nvSpPr>
        <p:spPr/>
        <p:txBody>
          <a:bodyPr>
            <a:normAutofit/>
          </a:bodyPr>
          <a:lstStyle/>
          <a:p>
            <a:r>
              <a:rPr lang="en-US" dirty="0" smtClean="0">
                <a:latin typeface="Arial Rounded MT Bold" pitchFamily="34" charset="0"/>
              </a:rPr>
              <a:t>God’s Attitude – To the family</a:t>
            </a:r>
          </a:p>
          <a:p>
            <a:r>
              <a:rPr lang="en-US" b="1" baseline="30000" dirty="0" smtClean="0">
                <a:latin typeface="Arial Rounded MT Bold" pitchFamily="34" charset="0"/>
              </a:rPr>
              <a:t>4</a:t>
            </a:r>
            <a:r>
              <a:rPr lang="en-US" dirty="0" smtClean="0">
                <a:latin typeface="Arial Rounded MT Bold" pitchFamily="34" charset="0"/>
              </a:rPr>
              <a:t> And Moses called </a:t>
            </a:r>
            <a:r>
              <a:rPr lang="en-US" dirty="0" err="1" smtClean="0">
                <a:latin typeface="Arial Rounded MT Bold" pitchFamily="34" charset="0"/>
              </a:rPr>
              <a:t>Mishael</a:t>
            </a:r>
            <a:r>
              <a:rPr lang="en-US" dirty="0" smtClean="0">
                <a:latin typeface="Arial Rounded MT Bold" pitchFamily="34" charset="0"/>
              </a:rPr>
              <a:t> and </a:t>
            </a:r>
            <a:r>
              <a:rPr lang="en-US" dirty="0" err="1" smtClean="0">
                <a:latin typeface="Arial Rounded MT Bold" pitchFamily="34" charset="0"/>
              </a:rPr>
              <a:t>Elzaphan</a:t>
            </a:r>
            <a:r>
              <a:rPr lang="en-US" dirty="0" smtClean="0">
                <a:latin typeface="Arial Rounded MT Bold" pitchFamily="34" charset="0"/>
              </a:rPr>
              <a:t>, the sons of </a:t>
            </a:r>
            <a:r>
              <a:rPr lang="en-US" dirty="0" err="1" smtClean="0">
                <a:latin typeface="Arial Rounded MT Bold" pitchFamily="34" charset="0"/>
              </a:rPr>
              <a:t>Uzziel</a:t>
            </a:r>
            <a:r>
              <a:rPr lang="en-US" dirty="0" smtClean="0">
                <a:latin typeface="Arial Rounded MT Bold" pitchFamily="34" charset="0"/>
              </a:rPr>
              <a:t> the uncle of Aaron, and said to them, "Come near, carry your brethren from before the sanctuary out of the camp." </a:t>
            </a:r>
            <a:r>
              <a:rPr lang="en-US" b="1" baseline="30000" dirty="0" smtClean="0">
                <a:latin typeface="Arial Rounded MT Bold" pitchFamily="34" charset="0"/>
              </a:rPr>
              <a:t>5</a:t>
            </a:r>
            <a:r>
              <a:rPr lang="en-US" dirty="0" smtClean="0">
                <a:latin typeface="Arial Rounded MT Bold" pitchFamily="34" charset="0"/>
              </a:rPr>
              <a:t> So they went near and carried them by their tunics out of the camp, as Moses had said. </a:t>
            </a:r>
            <a:r>
              <a:rPr lang="en-US" dirty="0" smtClean="0">
                <a:latin typeface="Arial Rounded MT Bold" pitchFamily="34" charset="0"/>
              </a:rPr>
              <a:t>Leviticus </a:t>
            </a:r>
            <a:r>
              <a:rPr lang="en-US" dirty="0" smtClean="0">
                <a:latin typeface="Arial Rounded MT Bold" pitchFamily="34" charset="0"/>
              </a:rPr>
              <a:t>10:4-5 </a:t>
            </a:r>
            <a:endParaRPr lang="en-US" dirty="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Attitude– Leviticus 10:2-7</a:t>
            </a:r>
            <a:endParaRPr lang="en-US" dirty="0"/>
          </a:p>
        </p:txBody>
      </p:sp>
      <p:sp>
        <p:nvSpPr>
          <p:cNvPr id="3" name="Content Placeholder 2"/>
          <p:cNvSpPr>
            <a:spLocks noGrp="1"/>
          </p:cNvSpPr>
          <p:nvPr>
            <p:ph idx="1"/>
          </p:nvPr>
        </p:nvSpPr>
        <p:spPr>
          <a:xfrm>
            <a:off x="152400" y="1775191"/>
            <a:ext cx="8991600" cy="4930409"/>
          </a:xfrm>
        </p:spPr>
        <p:txBody>
          <a:bodyPr>
            <a:normAutofit fontScale="92500" lnSpcReduction="20000"/>
          </a:bodyPr>
          <a:lstStyle/>
          <a:p>
            <a:r>
              <a:rPr lang="en-US" dirty="0" smtClean="0">
                <a:latin typeface="Arial Rounded MT Bold" pitchFamily="34" charset="0"/>
              </a:rPr>
              <a:t>God’s Attitude – To the family</a:t>
            </a:r>
          </a:p>
          <a:p>
            <a:r>
              <a:rPr lang="en-US" b="1" baseline="30000" dirty="0" smtClean="0">
                <a:latin typeface="Arial Rounded MT Bold" pitchFamily="34" charset="0"/>
              </a:rPr>
              <a:t>6</a:t>
            </a:r>
            <a:r>
              <a:rPr lang="en-US" dirty="0" smtClean="0">
                <a:latin typeface="Arial Rounded MT Bold" pitchFamily="34" charset="0"/>
              </a:rPr>
              <a:t> And Moses said to Aaron, and to </a:t>
            </a:r>
            <a:r>
              <a:rPr lang="en-US" dirty="0" err="1" smtClean="0">
                <a:latin typeface="Arial Rounded MT Bold" pitchFamily="34" charset="0"/>
              </a:rPr>
              <a:t>Eleazar</a:t>
            </a:r>
            <a:r>
              <a:rPr lang="en-US" dirty="0" smtClean="0">
                <a:latin typeface="Arial Rounded MT Bold" pitchFamily="34" charset="0"/>
              </a:rPr>
              <a:t> and </a:t>
            </a:r>
            <a:r>
              <a:rPr lang="en-US" dirty="0" err="1" smtClean="0">
                <a:latin typeface="Arial Rounded MT Bold" pitchFamily="34" charset="0"/>
              </a:rPr>
              <a:t>Ithamar</a:t>
            </a:r>
            <a:r>
              <a:rPr lang="en-US" dirty="0" smtClean="0">
                <a:latin typeface="Arial Rounded MT Bold" pitchFamily="34" charset="0"/>
              </a:rPr>
              <a:t>, his sons, "Do not uncover your heads nor tear your clothes, lest you die, and wrath come upon all the people. But let your brethren, the whole house of Israel, bewail the burning which the </a:t>
            </a:r>
            <a:r>
              <a:rPr lang="en-US" cap="small" dirty="0" smtClean="0">
                <a:latin typeface="Arial Rounded MT Bold" pitchFamily="34" charset="0"/>
              </a:rPr>
              <a:t>Lord</a:t>
            </a:r>
            <a:r>
              <a:rPr lang="en-US" dirty="0" smtClean="0">
                <a:latin typeface="Arial Rounded MT Bold" pitchFamily="34" charset="0"/>
              </a:rPr>
              <a:t> has kindled. </a:t>
            </a:r>
            <a:r>
              <a:rPr lang="en-US" b="1" baseline="30000" dirty="0" smtClean="0">
                <a:latin typeface="Arial Rounded MT Bold" pitchFamily="34" charset="0"/>
              </a:rPr>
              <a:t>7</a:t>
            </a:r>
            <a:r>
              <a:rPr lang="en-US" dirty="0" smtClean="0">
                <a:latin typeface="Arial Rounded MT Bold" pitchFamily="34" charset="0"/>
              </a:rPr>
              <a:t> You shall not go out from the door of the tabernacle of meeting, lest you die, for the anointing oil of the </a:t>
            </a:r>
            <a:r>
              <a:rPr lang="en-US" cap="small" dirty="0" smtClean="0">
                <a:latin typeface="Arial Rounded MT Bold" pitchFamily="34" charset="0"/>
              </a:rPr>
              <a:t>Lord</a:t>
            </a:r>
            <a:r>
              <a:rPr lang="en-US" dirty="0" smtClean="0">
                <a:latin typeface="Arial Rounded MT Bold" pitchFamily="34" charset="0"/>
              </a:rPr>
              <a:t> </a:t>
            </a:r>
            <a:r>
              <a:rPr lang="en-US" i="1" dirty="0" smtClean="0">
                <a:latin typeface="Arial Rounded MT Bold" pitchFamily="34" charset="0"/>
              </a:rPr>
              <a:t>is</a:t>
            </a:r>
            <a:r>
              <a:rPr lang="en-US" dirty="0" smtClean="0">
                <a:latin typeface="Arial Rounded MT Bold" pitchFamily="34" charset="0"/>
              </a:rPr>
              <a:t> upon you." And they did according to the word of Moses. </a:t>
            </a:r>
            <a:r>
              <a:rPr lang="en-US" dirty="0" smtClean="0">
                <a:latin typeface="Arial Rounded MT Bold" pitchFamily="34" charset="0"/>
              </a:rPr>
              <a:t>Leviticus 10:6-7</a:t>
            </a:r>
            <a:endParaRPr lang="en-US" dirty="0" smtClean="0">
              <a:latin typeface="Arial Rounded MT Bold" pitchFamily="34" charset="0"/>
            </a:endParaRPr>
          </a:p>
          <a:p>
            <a:endParaRPr lang="en-US" dirty="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Attitude– Leviticus 10:2-7</a:t>
            </a:r>
            <a:endParaRPr lang="en-US" dirty="0"/>
          </a:p>
        </p:txBody>
      </p:sp>
      <p:sp>
        <p:nvSpPr>
          <p:cNvPr id="3" name="Content Placeholder 2"/>
          <p:cNvSpPr>
            <a:spLocks noGrp="1"/>
          </p:cNvSpPr>
          <p:nvPr>
            <p:ph idx="1"/>
          </p:nvPr>
        </p:nvSpPr>
        <p:spPr/>
        <p:txBody>
          <a:bodyPr/>
          <a:lstStyle/>
          <a:p>
            <a:pPr algn="ctr">
              <a:buNone/>
            </a:pPr>
            <a:r>
              <a:rPr lang="en-US" sz="4000" dirty="0" smtClean="0">
                <a:latin typeface="Arial Rounded MT Bold" pitchFamily="34" charset="0"/>
              </a:rPr>
              <a:t>God’s instructions were clear</a:t>
            </a:r>
          </a:p>
          <a:p>
            <a:pPr marL="633222" indent="-514350">
              <a:buFont typeface="+mj-lt"/>
              <a:buAutoNum type="arabicPeriod"/>
            </a:pPr>
            <a:r>
              <a:rPr lang="en-US" dirty="0" smtClean="0">
                <a:latin typeface="Arial Rounded MT Bold" pitchFamily="34" charset="0"/>
              </a:rPr>
              <a:t>Cousins take the bodies out of the camp</a:t>
            </a:r>
          </a:p>
          <a:p>
            <a:pPr marL="633222" indent="-514350">
              <a:buFont typeface="+mj-lt"/>
              <a:buAutoNum type="arabicPeriod"/>
            </a:pPr>
            <a:r>
              <a:rPr lang="en-US" dirty="0" smtClean="0">
                <a:latin typeface="Arial Rounded MT Bold" pitchFamily="34" charset="0"/>
              </a:rPr>
              <a:t>Do not show any sign of mourning</a:t>
            </a:r>
          </a:p>
          <a:p>
            <a:pPr marL="633222" indent="-514350">
              <a:buFont typeface="+mj-lt"/>
              <a:buAutoNum type="arabicPeriod"/>
            </a:pPr>
            <a:r>
              <a:rPr lang="en-US" dirty="0" smtClean="0">
                <a:latin typeface="Arial Rounded MT Bold" pitchFamily="34" charset="0"/>
              </a:rPr>
              <a:t>Do not weep</a:t>
            </a:r>
          </a:p>
          <a:p>
            <a:pPr marL="633222" indent="-514350">
              <a:buFont typeface="+mj-lt"/>
              <a:buAutoNum type="arabicPeriod"/>
            </a:pPr>
            <a:r>
              <a:rPr lang="en-US" dirty="0" smtClean="0">
                <a:latin typeface="Arial Rounded MT Bold" pitchFamily="34" charset="0"/>
              </a:rPr>
              <a:t>Do not change your schedule</a:t>
            </a:r>
          </a:p>
          <a:p>
            <a:pPr marL="633222" indent="-514350">
              <a:buFont typeface="+mj-lt"/>
              <a:buAutoNum type="arabicPeriod"/>
            </a:pPr>
            <a:r>
              <a:rPr lang="en-US" dirty="0" smtClean="0">
                <a:latin typeface="Arial Rounded MT Bold" pitchFamily="34" charset="0"/>
              </a:rPr>
              <a:t>Do not go to the burial</a:t>
            </a:r>
            <a:endParaRPr lang="en-US" dirty="0">
              <a:latin typeface="Arial Rounded MT Bold" pitchFamily="34" charset="0"/>
            </a:endParaRPr>
          </a:p>
        </p:txBody>
      </p:sp>
    </p:spTree>
  </p:cSld>
  <p:clrMapOvr>
    <a:masterClrMapping/>
  </p:clrMapOvr>
  <p:transition>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58</TotalTime>
  <Words>540</Words>
  <Application>Microsoft Office PowerPoint</Application>
  <PresentationFormat>On-screen Show (4:3)</PresentationFormat>
  <Paragraphs>67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The Cremation of Nadab</vt:lpstr>
      <vt:lpstr>What was wrong?</vt:lpstr>
      <vt:lpstr>The Sin – Leviticus 10:1</vt:lpstr>
      <vt:lpstr>The Sin – Leviticus 10:1</vt:lpstr>
      <vt:lpstr>The Attitude– Leviticus 10:2-7</vt:lpstr>
      <vt:lpstr>The Attitude– Leviticus 10:2-7</vt:lpstr>
      <vt:lpstr>The Attitude– Leviticus 10:2-7</vt:lpstr>
      <vt:lpstr>The Attitude– Leviticus 10:2-7</vt:lpstr>
      <vt:lpstr>The Attitude– Leviticus 10:2-7</vt:lpstr>
      <vt:lpstr>The Correction – Leviticus 10:8-11</vt:lpstr>
      <vt:lpstr>The Correction – Leviticus 10:8-11</vt:lpstr>
      <vt:lpstr>The Correction – Leviticus 10:8-11</vt:lpstr>
      <vt:lpstr>The Lessons for Us</vt:lpstr>
      <vt:lpstr>The Lessons for Us</vt:lpstr>
      <vt:lpstr>The Lessons for Us</vt:lpstr>
      <vt:lpstr>The Lessons for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Cremation of Nadab</dc:title>
  <dc:creator>Manly Luscombe</dc:creator>
  <cp:lastModifiedBy>Manly Luscombe</cp:lastModifiedBy>
  <cp:revision>7</cp:revision>
  <dcterms:created xsi:type="dcterms:W3CDTF">2011-02-19T21:26:58Z</dcterms:created>
  <dcterms:modified xsi:type="dcterms:W3CDTF">2011-02-19T22:25:02Z</dcterms:modified>
</cp:coreProperties>
</file>