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3/4/2019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5586B75A-687E-405C-8A0B-8D00578BA2C3}" type="datetimeFigureOut">
              <a:rPr lang="en-US" dirty="0"/>
              <a:pPr/>
              <a:t>3/4/2019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med">
    <p:pull/>
  </p:transition>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3FEED-CEF0-411B-AC6F-D36475001AEB}"/>
              </a:ext>
            </a:extLst>
          </p:cNvPr>
          <p:cNvSpPr>
            <a:spLocks noGrp="1"/>
          </p:cNvSpPr>
          <p:nvPr>
            <p:ph type="ctrTitle"/>
          </p:nvPr>
        </p:nvSpPr>
        <p:spPr/>
        <p:txBody>
          <a:bodyPr/>
          <a:lstStyle/>
          <a:p>
            <a:r>
              <a:rPr lang="en-US" dirty="0"/>
              <a:t>Why do we - - - Have</a:t>
            </a:r>
            <a:br>
              <a:rPr lang="en-US" dirty="0"/>
            </a:br>
            <a:r>
              <a:rPr lang="en-US" dirty="0"/>
              <a:t>Events for Children?</a:t>
            </a:r>
          </a:p>
        </p:txBody>
      </p:sp>
      <p:sp>
        <p:nvSpPr>
          <p:cNvPr id="3" name="Subtitle 2">
            <a:extLst>
              <a:ext uri="{FF2B5EF4-FFF2-40B4-BE49-F238E27FC236}">
                <a16:creationId xmlns:a16="http://schemas.microsoft.com/office/drawing/2014/main" id="{1C911987-20E8-4DA9-A511-5C676C214A4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61295688"/>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FBA0-92C0-4994-BB41-E96C99C70082}"/>
              </a:ext>
            </a:extLst>
          </p:cNvPr>
          <p:cNvSpPr>
            <a:spLocks noGrp="1"/>
          </p:cNvSpPr>
          <p:nvPr>
            <p:ph type="title"/>
          </p:nvPr>
        </p:nvSpPr>
        <p:spPr/>
        <p:txBody>
          <a:bodyPr/>
          <a:lstStyle/>
          <a:p>
            <a:r>
              <a:rPr lang="en-US" dirty="0"/>
              <a:t>Teach Children the Principles of God</a:t>
            </a:r>
          </a:p>
        </p:txBody>
      </p:sp>
      <p:sp>
        <p:nvSpPr>
          <p:cNvPr id="3" name="Content Placeholder 2">
            <a:extLst>
              <a:ext uri="{FF2B5EF4-FFF2-40B4-BE49-F238E27FC236}">
                <a16:creationId xmlns:a16="http://schemas.microsoft.com/office/drawing/2014/main" id="{CFD05A4A-8AFA-44B0-B20D-B7CFD070ECB9}"/>
              </a:ext>
            </a:extLst>
          </p:cNvPr>
          <p:cNvSpPr>
            <a:spLocks noGrp="1"/>
          </p:cNvSpPr>
          <p:nvPr>
            <p:ph idx="1"/>
          </p:nvPr>
        </p:nvSpPr>
        <p:spPr/>
        <p:txBody>
          <a:bodyPr>
            <a:normAutofit/>
          </a:bodyPr>
          <a:lstStyle/>
          <a:p>
            <a:r>
              <a:rPr lang="en-US" sz="3200" b="1" u="sng" dirty="0"/>
              <a:t>6 The Future of the Church</a:t>
            </a:r>
          </a:p>
          <a:p>
            <a:r>
              <a:rPr lang="en-US" sz="3200" b="1" dirty="0"/>
              <a:t>Where will this church be in 30 or 40 years?</a:t>
            </a:r>
          </a:p>
          <a:p>
            <a:r>
              <a:rPr lang="en-US" sz="3200" b="1" dirty="0"/>
              <a:t>Hard for us to imagine – </a:t>
            </a:r>
          </a:p>
          <a:p>
            <a:pPr lvl="1"/>
            <a:r>
              <a:rPr lang="en-US" sz="3000" b="1" dirty="0"/>
              <a:t>Janna is married to a preacher</a:t>
            </a:r>
          </a:p>
          <a:p>
            <a:pPr lvl="1"/>
            <a:r>
              <a:rPr lang="en-US" sz="3000" b="1" dirty="0"/>
              <a:t>Brady is an elder</a:t>
            </a:r>
          </a:p>
          <a:p>
            <a:pPr lvl="1"/>
            <a:r>
              <a:rPr lang="en-US" sz="3000" b="1" dirty="0"/>
              <a:t>Dallas is teaching the teen class</a:t>
            </a:r>
          </a:p>
          <a:p>
            <a:pPr lvl="1"/>
            <a:r>
              <a:rPr lang="en-US" sz="3000" b="1" dirty="0"/>
              <a:t>Jacob is a deacon</a:t>
            </a:r>
          </a:p>
        </p:txBody>
      </p:sp>
    </p:spTree>
    <p:extLst>
      <p:ext uri="{BB962C8B-B14F-4D97-AF65-F5344CB8AC3E}">
        <p14:creationId xmlns:p14="http://schemas.microsoft.com/office/powerpoint/2010/main" val="2808105750"/>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5D7AD-3CB0-48AE-AFF0-B5FB441F97E0}"/>
              </a:ext>
            </a:extLst>
          </p:cNvPr>
          <p:cNvSpPr>
            <a:spLocks noGrp="1"/>
          </p:cNvSpPr>
          <p:nvPr>
            <p:ph type="title"/>
          </p:nvPr>
        </p:nvSpPr>
        <p:spPr/>
        <p:txBody>
          <a:bodyPr/>
          <a:lstStyle/>
          <a:p>
            <a:r>
              <a:rPr lang="en-US" dirty="0"/>
              <a:t>Practical </a:t>
            </a:r>
            <a:r>
              <a:rPr lang="en-US" dirty="0" err="1"/>
              <a:t>Applicaitons</a:t>
            </a:r>
            <a:endParaRPr lang="en-US" dirty="0"/>
          </a:p>
        </p:txBody>
      </p:sp>
      <p:sp>
        <p:nvSpPr>
          <p:cNvPr id="3" name="Content Placeholder 2">
            <a:extLst>
              <a:ext uri="{FF2B5EF4-FFF2-40B4-BE49-F238E27FC236}">
                <a16:creationId xmlns:a16="http://schemas.microsoft.com/office/drawing/2014/main" id="{CAFF7098-69EB-40E1-9587-0A1BBE870DBA}"/>
              </a:ext>
            </a:extLst>
          </p:cNvPr>
          <p:cNvSpPr>
            <a:spLocks noGrp="1"/>
          </p:cNvSpPr>
          <p:nvPr>
            <p:ph idx="1"/>
          </p:nvPr>
        </p:nvSpPr>
        <p:spPr/>
        <p:txBody>
          <a:bodyPr>
            <a:normAutofit/>
          </a:bodyPr>
          <a:lstStyle/>
          <a:p>
            <a:r>
              <a:rPr lang="en-US" sz="3200" b="1" dirty="0"/>
              <a:t>Get down on their eye level (if possible)</a:t>
            </a:r>
          </a:p>
          <a:p>
            <a:pPr lvl="1"/>
            <a:r>
              <a:rPr lang="en-US" sz="3200" b="1" dirty="0"/>
              <a:t>You are 6’ tall; they are 2’ tall</a:t>
            </a:r>
          </a:p>
          <a:p>
            <a:pPr lvl="1"/>
            <a:r>
              <a:rPr lang="en-US" sz="3200" b="1" dirty="0"/>
              <a:t>You are 3 times as tall as they are</a:t>
            </a:r>
          </a:p>
          <a:p>
            <a:r>
              <a:rPr lang="en-US" sz="3200" b="1" dirty="0"/>
              <a:t>Talk TO them – not to others about them</a:t>
            </a:r>
          </a:p>
          <a:p>
            <a:r>
              <a:rPr lang="en-US" sz="3200" b="1" dirty="0"/>
              <a:t>Show that you care about them as a person</a:t>
            </a:r>
          </a:p>
        </p:txBody>
      </p:sp>
    </p:spTree>
    <p:extLst>
      <p:ext uri="{BB962C8B-B14F-4D97-AF65-F5344CB8AC3E}">
        <p14:creationId xmlns:p14="http://schemas.microsoft.com/office/powerpoint/2010/main" val="3346701843"/>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697B8-8890-4B8E-8140-1B6D784EF7FE}"/>
              </a:ext>
            </a:extLst>
          </p:cNvPr>
          <p:cNvSpPr>
            <a:spLocks noGrp="1"/>
          </p:cNvSpPr>
          <p:nvPr>
            <p:ph type="title"/>
          </p:nvPr>
        </p:nvSpPr>
        <p:spPr/>
        <p:txBody>
          <a:bodyPr/>
          <a:lstStyle/>
          <a:p>
            <a:r>
              <a:rPr lang="en-US" dirty="0"/>
              <a:t>SO - - - Why do we have an Egg Hunt?</a:t>
            </a:r>
          </a:p>
        </p:txBody>
      </p:sp>
      <p:sp>
        <p:nvSpPr>
          <p:cNvPr id="3" name="Content Placeholder 2">
            <a:extLst>
              <a:ext uri="{FF2B5EF4-FFF2-40B4-BE49-F238E27FC236}">
                <a16:creationId xmlns:a16="http://schemas.microsoft.com/office/drawing/2014/main" id="{43B7EBF2-8827-4EA6-9AF4-3EF3644041C6}"/>
              </a:ext>
            </a:extLst>
          </p:cNvPr>
          <p:cNvSpPr>
            <a:spLocks noGrp="1"/>
          </p:cNvSpPr>
          <p:nvPr>
            <p:ph idx="1"/>
          </p:nvPr>
        </p:nvSpPr>
        <p:spPr/>
        <p:txBody>
          <a:bodyPr>
            <a:normAutofit/>
          </a:bodyPr>
          <a:lstStyle/>
          <a:p>
            <a:r>
              <a:rPr lang="en-US" sz="3200" b="1" dirty="0"/>
              <a:t>Children need to know that you care about them.</a:t>
            </a:r>
          </a:p>
          <a:p>
            <a:r>
              <a:rPr lang="en-US" sz="3200" b="1" dirty="0"/>
              <a:t>Their parents need to know that you care about them.</a:t>
            </a:r>
          </a:p>
          <a:p>
            <a:r>
              <a:rPr lang="en-US" sz="3200" b="1" dirty="0"/>
              <a:t>The first step in reaching the lost is to show that we care about them.</a:t>
            </a:r>
          </a:p>
          <a:p>
            <a:r>
              <a:rPr lang="en-US" sz="3200" b="1" dirty="0"/>
              <a:t>“They will not care how much you KNOW - - Until they know how much you CARE.”</a:t>
            </a:r>
          </a:p>
        </p:txBody>
      </p:sp>
    </p:spTree>
    <p:extLst>
      <p:ext uri="{BB962C8B-B14F-4D97-AF65-F5344CB8AC3E}">
        <p14:creationId xmlns:p14="http://schemas.microsoft.com/office/powerpoint/2010/main" val="1168878023"/>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75E67-338A-475D-98D2-9C56387B830E}"/>
              </a:ext>
            </a:extLst>
          </p:cNvPr>
          <p:cNvSpPr>
            <a:spLocks noGrp="1"/>
          </p:cNvSpPr>
          <p:nvPr>
            <p:ph type="title"/>
          </p:nvPr>
        </p:nvSpPr>
        <p:spPr/>
        <p:txBody>
          <a:bodyPr/>
          <a:lstStyle/>
          <a:p>
            <a:r>
              <a:rPr lang="en-US" dirty="0"/>
              <a:t>Deuteronomy 6:1-2</a:t>
            </a:r>
          </a:p>
        </p:txBody>
      </p:sp>
      <p:sp>
        <p:nvSpPr>
          <p:cNvPr id="3" name="Content Placeholder 2">
            <a:extLst>
              <a:ext uri="{FF2B5EF4-FFF2-40B4-BE49-F238E27FC236}">
                <a16:creationId xmlns:a16="http://schemas.microsoft.com/office/drawing/2014/main" id="{FCB11D9D-4DB4-4455-BE64-B94E83BDD4E5}"/>
              </a:ext>
            </a:extLst>
          </p:cNvPr>
          <p:cNvSpPr>
            <a:spLocks noGrp="1"/>
          </p:cNvSpPr>
          <p:nvPr>
            <p:ph idx="1"/>
          </p:nvPr>
        </p:nvSpPr>
        <p:spPr/>
        <p:txBody>
          <a:bodyPr>
            <a:normAutofit lnSpcReduction="10000"/>
          </a:bodyPr>
          <a:lstStyle/>
          <a:p>
            <a:r>
              <a:rPr lang="en-US" sz="3200" b="1" dirty="0"/>
              <a:t>1 "Now this </a:t>
            </a:r>
            <a:r>
              <a:rPr lang="en-US" sz="3200" b="1" i="1" dirty="0"/>
              <a:t>is</a:t>
            </a:r>
            <a:r>
              <a:rPr lang="en-US" sz="3200" b="1" dirty="0"/>
              <a:t> the commandment, </a:t>
            </a:r>
            <a:r>
              <a:rPr lang="en-US" sz="3200" b="1" i="1" dirty="0"/>
              <a:t>and these are</a:t>
            </a:r>
            <a:r>
              <a:rPr lang="en-US" sz="3200" b="1" dirty="0"/>
              <a:t> the statutes and judgments which the LORD your God has commanded to teach you, that you may observe </a:t>
            </a:r>
            <a:r>
              <a:rPr lang="en-US" sz="3200" b="1" i="1" dirty="0"/>
              <a:t>them</a:t>
            </a:r>
            <a:r>
              <a:rPr lang="en-US" sz="3200" b="1" dirty="0"/>
              <a:t> in the land which you are crossing over to possess,  2 that you may fear the LORD your God, to keep all His statutes and His commandments which I command you, you and your son and your grandson, all the days of your life, and that your days may be prolonged. </a:t>
            </a:r>
          </a:p>
        </p:txBody>
      </p:sp>
    </p:spTree>
    <p:extLst>
      <p:ext uri="{BB962C8B-B14F-4D97-AF65-F5344CB8AC3E}">
        <p14:creationId xmlns:p14="http://schemas.microsoft.com/office/powerpoint/2010/main" val="2938546000"/>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9D7FE-87E0-4BB4-8B33-C7BBED884E33}"/>
              </a:ext>
            </a:extLst>
          </p:cNvPr>
          <p:cNvSpPr>
            <a:spLocks noGrp="1"/>
          </p:cNvSpPr>
          <p:nvPr>
            <p:ph type="title"/>
          </p:nvPr>
        </p:nvSpPr>
        <p:spPr/>
        <p:txBody>
          <a:bodyPr/>
          <a:lstStyle/>
          <a:p>
            <a:r>
              <a:rPr lang="en-US" dirty="0"/>
              <a:t>Focus on Children</a:t>
            </a:r>
          </a:p>
        </p:txBody>
      </p:sp>
      <p:sp>
        <p:nvSpPr>
          <p:cNvPr id="3" name="Content Placeholder 2">
            <a:extLst>
              <a:ext uri="{FF2B5EF4-FFF2-40B4-BE49-F238E27FC236}">
                <a16:creationId xmlns:a16="http://schemas.microsoft.com/office/drawing/2014/main" id="{6FE67B88-EA78-440B-A675-E51507B177B1}"/>
              </a:ext>
            </a:extLst>
          </p:cNvPr>
          <p:cNvSpPr>
            <a:spLocks noGrp="1"/>
          </p:cNvSpPr>
          <p:nvPr>
            <p:ph idx="1"/>
          </p:nvPr>
        </p:nvSpPr>
        <p:spPr/>
        <p:txBody>
          <a:bodyPr>
            <a:normAutofit/>
          </a:bodyPr>
          <a:lstStyle/>
          <a:p>
            <a:r>
              <a:rPr lang="en-US" sz="3200" b="1" dirty="0"/>
              <a:t>Children are the future of the church.</a:t>
            </a:r>
          </a:p>
          <a:p>
            <a:r>
              <a:rPr lang="en-US" sz="3200" b="1" dirty="0"/>
              <a:t>They are a blessing from God. </a:t>
            </a:r>
          </a:p>
          <a:p>
            <a:r>
              <a:rPr lang="en-US" sz="3200" b="1" dirty="0"/>
              <a:t>Behold, children </a:t>
            </a:r>
            <a:r>
              <a:rPr lang="en-US" sz="3200" b="1" i="1" dirty="0"/>
              <a:t>are</a:t>
            </a:r>
            <a:r>
              <a:rPr lang="en-US" sz="3200" b="1" dirty="0"/>
              <a:t> a heritage from the LORD, The fruit of the womb </a:t>
            </a:r>
            <a:r>
              <a:rPr lang="en-US" sz="3200" b="1" i="1" dirty="0"/>
              <a:t>is</a:t>
            </a:r>
            <a:r>
              <a:rPr lang="en-US" sz="3200" b="1" dirty="0"/>
              <a:t> a reward.  (Psalm 127:3)</a:t>
            </a:r>
          </a:p>
          <a:p>
            <a:r>
              <a:rPr lang="en-US" sz="3200" b="1" dirty="0"/>
              <a:t>Egg Hunt, Hall of Treats</a:t>
            </a:r>
          </a:p>
          <a:p>
            <a:r>
              <a:rPr lang="en-US" sz="3200" b="1" dirty="0"/>
              <a:t>Bible class, Vacation Bible School</a:t>
            </a:r>
          </a:p>
        </p:txBody>
      </p:sp>
    </p:spTree>
    <p:extLst>
      <p:ext uri="{BB962C8B-B14F-4D97-AF65-F5344CB8AC3E}">
        <p14:creationId xmlns:p14="http://schemas.microsoft.com/office/powerpoint/2010/main" val="4215187133"/>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7D878-78CD-4267-A6FF-7B23D9C1D785}"/>
              </a:ext>
            </a:extLst>
          </p:cNvPr>
          <p:cNvSpPr>
            <a:spLocks noGrp="1"/>
          </p:cNvSpPr>
          <p:nvPr>
            <p:ph type="title"/>
          </p:nvPr>
        </p:nvSpPr>
        <p:spPr/>
        <p:txBody>
          <a:bodyPr/>
          <a:lstStyle/>
          <a:p>
            <a:r>
              <a:rPr lang="en-US" dirty="0"/>
              <a:t>Deuteronomy 6:6-9</a:t>
            </a:r>
          </a:p>
        </p:txBody>
      </p:sp>
      <p:sp>
        <p:nvSpPr>
          <p:cNvPr id="3" name="Content Placeholder 2">
            <a:extLst>
              <a:ext uri="{FF2B5EF4-FFF2-40B4-BE49-F238E27FC236}">
                <a16:creationId xmlns:a16="http://schemas.microsoft.com/office/drawing/2014/main" id="{FFC783B3-D599-43BF-97A6-7D570B12FFAE}"/>
              </a:ext>
            </a:extLst>
          </p:cNvPr>
          <p:cNvSpPr>
            <a:spLocks noGrp="1"/>
          </p:cNvSpPr>
          <p:nvPr>
            <p:ph idx="1"/>
          </p:nvPr>
        </p:nvSpPr>
        <p:spPr/>
        <p:txBody>
          <a:bodyPr>
            <a:normAutofit lnSpcReduction="10000"/>
          </a:bodyPr>
          <a:lstStyle/>
          <a:p>
            <a:r>
              <a:rPr lang="en-US" sz="3200" b="1" dirty="0"/>
              <a:t>6 "And these words which I command you today shall be in your heart.  7 You shall teach them diligently to your children, and shall talk of them when you sit in your house, when you walk by the way, when you lie down, and when you rise up.  8 You shall bind them as a sign on your hand, and they shall be as frontlets between your eyes.  9 You shall write them on the doorposts of your house and on your gates. </a:t>
            </a:r>
          </a:p>
        </p:txBody>
      </p:sp>
    </p:spTree>
    <p:extLst>
      <p:ext uri="{BB962C8B-B14F-4D97-AF65-F5344CB8AC3E}">
        <p14:creationId xmlns:p14="http://schemas.microsoft.com/office/powerpoint/2010/main" val="3415261710"/>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FBA0-92C0-4994-BB41-E96C99C70082}"/>
              </a:ext>
            </a:extLst>
          </p:cNvPr>
          <p:cNvSpPr>
            <a:spLocks noGrp="1"/>
          </p:cNvSpPr>
          <p:nvPr>
            <p:ph type="title"/>
          </p:nvPr>
        </p:nvSpPr>
        <p:spPr/>
        <p:txBody>
          <a:bodyPr/>
          <a:lstStyle/>
          <a:p>
            <a:r>
              <a:rPr lang="en-US" dirty="0"/>
              <a:t>Teach Children the Principles of God</a:t>
            </a:r>
          </a:p>
        </p:txBody>
      </p:sp>
      <p:sp>
        <p:nvSpPr>
          <p:cNvPr id="3" name="Content Placeholder 2">
            <a:extLst>
              <a:ext uri="{FF2B5EF4-FFF2-40B4-BE49-F238E27FC236}">
                <a16:creationId xmlns:a16="http://schemas.microsoft.com/office/drawing/2014/main" id="{CFD05A4A-8AFA-44B0-B20D-B7CFD070ECB9}"/>
              </a:ext>
            </a:extLst>
          </p:cNvPr>
          <p:cNvSpPr>
            <a:spLocks noGrp="1"/>
          </p:cNvSpPr>
          <p:nvPr>
            <p:ph idx="1"/>
          </p:nvPr>
        </p:nvSpPr>
        <p:spPr/>
        <p:txBody>
          <a:bodyPr>
            <a:normAutofit/>
          </a:bodyPr>
          <a:lstStyle/>
          <a:p>
            <a:r>
              <a:rPr lang="en-US" sz="3200" b="1" u="sng" dirty="0"/>
              <a:t>1 In the home – </a:t>
            </a:r>
          </a:p>
          <a:p>
            <a:r>
              <a:rPr lang="en-US" sz="3200" b="1" dirty="0"/>
              <a:t>Drip method – walking, sitting, bedtime, breakfast</a:t>
            </a:r>
          </a:p>
          <a:p>
            <a:r>
              <a:rPr lang="en-US" sz="3200" b="1" dirty="0"/>
              <a:t>Teach a CONSISTENT set of values</a:t>
            </a:r>
          </a:p>
          <a:p>
            <a:r>
              <a:rPr lang="en-US" sz="3200" b="1" dirty="0"/>
              <a:t>Teach – </a:t>
            </a:r>
          </a:p>
          <a:p>
            <a:pPr lvl="1"/>
            <a:r>
              <a:rPr lang="en-US" sz="3000" b="1" dirty="0"/>
              <a:t>Morals – lying, stealing, cheating</a:t>
            </a:r>
          </a:p>
          <a:p>
            <a:pPr lvl="1"/>
            <a:r>
              <a:rPr lang="en-US" sz="3000" b="1" dirty="0"/>
              <a:t>Marriage / Home / Family</a:t>
            </a:r>
          </a:p>
          <a:p>
            <a:pPr lvl="1"/>
            <a:r>
              <a:rPr lang="en-US" sz="3000" b="1" dirty="0"/>
              <a:t>Doctrine – Forgiveness, salvation, sin</a:t>
            </a:r>
          </a:p>
          <a:p>
            <a:pPr lvl="1"/>
            <a:r>
              <a:rPr lang="en-US" sz="3000" b="1" dirty="0"/>
              <a:t>Faith – Jesus, God</a:t>
            </a:r>
          </a:p>
        </p:txBody>
      </p:sp>
    </p:spTree>
    <p:extLst>
      <p:ext uri="{BB962C8B-B14F-4D97-AF65-F5344CB8AC3E}">
        <p14:creationId xmlns:p14="http://schemas.microsoft.com/office/powerpoint/2010/main" val="3020355006"/>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FBA0-92C0-4994-BB41-E96C99C70082}"/>
              </a:ext>
            </a:extLst>
          </p:cNvPr>
          <p:cNvSpPr>
            <a:spLocks noGrp="1"/>
          </p:cNvSpPr>
          <p:nvPr>
            <p:ph type="title"/>
          </p:nvPr>
        </p:nvSpPr>
        <p:spPr/>
        <p:txBody>
          <a:bodyPr/>
          <a:lstStyle/>
          <a:p>
            <a:r>
              <a:rPr lang="en-US" dirty="0"/>
              <a:t>Teach Children the Principles of God</a:t>
            </a:r>
          </a:p>
        </p:txBody>
      </p:sp>
      <p:sp>
        <p:nvSpPr>
          <p:cNvPr id="3" name="Content Placeholder 2">
            <a:extLst>
              <a:ext uri="{FF2B5EF4-FFF2-40B4-BE49-F238E27FC236}">
                <a16:creationId xmlns:a16="http://schemas.microsoft.com/office/drawing/2014/main" id="{CFD05A4A-8AFA-44B0-B20D-B7CFD070ECB9}"/>
              </a:ext>
            </a:extLst>
          </p:cNvPr>
          <p:cNvSpPr>
            <a:spLocks noGrp="1"/>
          </p:cNvSpPr>
          <p:nvPr>
            <p:ph idx="1"/>
          </p:nvPr>
        </p:nvSpPr>
        <p:spPr/>
        <p:txBody>
          <a:bodyPr>
            <a:normAutofit/>
          </a:bodyPr>
          <a:lstStyle/>
          <a:p>
            <a:r>
              <a:rPr lang="en-US" sz="3200" b="1" u="sng" dirty="0"/>
              <a:t>2 Lead by example</a:t>
            </a:r>
          </a:p>
          <a:p>
            <a:r>
              <a:rPr lang="en-US" sz="3200" b="1" dirty="0"/>
              <a:t>Telling children is not enough</a:t>
            </a:r>
          </a:p>
          <a:p>
            <a:r>
              <a:rPr lang="en-US" sz="3200" b="1" dirty="0"/>
              <a:t>Show them your faith</a:t>
            </a:r>
          </a:p>
          <a:p>
            <a:r>
              <a:rPr lang="en-US" sz="3200" b="1" dirty="0"/>
              <a:t>Do they see you pray, read the Bible, attend worship, give, involved?</a:t>
            </a:r>
          </a:p>
          <a:p>
            <a:r>
              <a:rPr lang="en-US" sz="3200" b="1" dirty="0"/>
              <a:t>They will follow your example – if it is good or bad</a:t>
            </a:r>
            <a:endParaRPr lang="en-US" sz="3000" b="1" dirty="0"/>
          </a:p>
        </p:txBody>
      </p:sp>
    </p:spTree>
    <p:extLst>
      <p:ext uri="{BB962C8B-B14F-4D97-AF65-F5344CB8AC3E}">
        <p14:creationId xmlns:p14="http://schemas.microsoft.com/office/powerpoint/2010/main" val="3995150817"/>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FBA0-92C0-4994-BB41-E96C99C70082}"/>
              </a:ext>
            </a:extLst>
          </p:cNvPr>
          <p:cNvSpPr>
            <a:spLocks noGrp="1"/>
          </p:cNvSpPr>
          <p:nvPr>
            <p:ph type="title"/>
          </p:nvPr>
        </p:nvSpPr>
        <p:spPr/>
        <p:txBody>
          <a:bodyPr/>
          <a:lstStyle/>
          <a:p>
            <a:r>
              <a:rPr lang="en-US" dirty="0"/>
              <a:t>Teach Children the Principles of God</a:t>
            </a:r>
          </a:p>
        </p:txBody>
      </p:sp>
      <p:sp>
        <p:nvSpPr>
          <p:cNvPr id="3" name="Content Placeholder 2">
            <a:extLst>
              <a:ext uri="{FF2B5EF4-FFF2-40B4-BE49-F238E27FC236}">
                <a16:creationId xmlns:a16="http://schemas.microsoft.com/office/drawing/2014/main" id="{CFD05A4A-8AFA-44B0-B20D-B7CFD070ECB9}"/>
              </a:ext>
            </a:extLst>
          </p:cNvPr>
          <p:cNvSpPr>
            <a:spLocks noGrp="1"/>
          </p:cNvSpPr>
          <p:nvPr>
            <p:ph idx="1"/>
          </p:nvPr>
        </p:nvSpPr>
        <p:spPr/>
        <p:txBody>
          <a:bodyPr>
            <a:normAutofit/>
          </a:bodyPr>
          <a:lstStyle/>
          <a:p>
            <a:r>
              <a:rPr lang="en-US" sz="3200" b="1" u="sng" dirty="0"/>
              <a:t>3 Message AND Example</a:t>
            </a:r>
          </a:p>
          <a:p>
            <a:r>
              <a:rPr lang="en-US" sz="3200" b="1" dirty="0"/>
              <a:t>Show and Tell – good motto</a:t>
            </a:r>
          </a:p>
          <a:p>
            <a:r>
              <a:rPr lang="en-US" sz="3200" b="1" dirty="0"/>
              <a:t>Use every opportunity – Bible class, VBS, Bible Bowl</a:t>
            </a:r>
            <a:br>
              <a:rPr lang="en-US" sz="3200" b="1" dirty="0"/>
            </a:br>
            <a:r>
              <a:rPr lang="en-US" sz="3200" b="1" dirty="0"/>
              <a:t>Encourage them to ENJOY living the Christian life</a:t>
            </a:r>
            <a:endParaRPr lang="en-US" sz="3000" b="1" dirty="0"/>
          </a:p>
        </p:txBody>
      </p:sp>
    </p:spTree>
    <p:extLst>
      <p:ext uri="{BB962C8B-B14F-4D97-AF65-F5344CB8AC3E}">
        <p14:creationId xmlns:p14="http://schemas.microsoft.com/office/powerpoint/2010/main" val="2331457638"/>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FBA0-92C0-4994-BB41-E96C99C70082}"/>
              </a:ext>
            </a:extLst>
          </p:cNvPr>
          <p:cNvSpPr>
            <a:spLocks noGrp="1"/>
          </p:cNvSpPr>
          <p:nvPr>
            <p:ph type="title"/>
          </p:nvPr>
        </p:nvSpPr>
        <p:spPr/>
        <p:txBody>
          <a:bodyPr/>
          <a:lstStyle/>
          <a:p>
            <a:r>
              <a:rPr lang="en-US" dirty="0"/>
              <a:t>Teach Children the Principles of God</a:t>
            </a:r>
          </a:p>
        </p:txBody>
      </p:sp>
      <p:sp>
        <p:nvSpPr>
          <p:cNvPr id="3" name="Content Placeholder 2">
            <a:extLst>
              <a:ext uri="{FF2B5EF4-FFF2-40B4-BE49-F238E27FC236}">
                <a16:creationId xmlns:a16="http://schemas.microsoft.com/office/drawing/2014/main" id="{CFD05A4A-8AFA-44B0-B20D-B7CFD070ECB9}"/>
              </a:ext>
            </a:extLst>
          </p:cNvPr>
          <p:cNvSpPr>
            <a:spLocks noGrp="1"/>
          </p:cNvSpPr>
          <p:nvPr>
            <p:ph idx="1"/>
          </p:nvPr>
        </p:nvSpPr>
        <p:spPr/>
        <p:txBody>
          <a:bodyPr>
            <a:normAutofit/>
          </a:bodyPr>
          <a:lstStyle/>
          <a:p>
            <a:r>
              <a:rPr lang="en-US" sz="3200" b="1" u="sng" dirty="0"/>
              <a:t>4 Develop Relationships</a:t>
            </a:r>
          </a:p>
          <a:p>
            <a:r>
              <a:rPr lang="en-US" sz="3200" b="1" dirty="0"/>
              <a:t>Be an example to all children</a:t>
            </a:r>
          </a:p>
          <a:p>
            <a:r>
              <a:rPr lang="en-US" sz="3200" b="1" dirty="0"/>
              <a:t>Know them, speak to them</a:t>
            </a:r>
          </a:p>
          <a:p>
            <a:r>
              <a:rPr lang="en-US" sz="3200" b="1" dirty="0"/>
              <a:t>You can be a father or mother to them in addition to their parents</a:t>
            </a:r>
          </a:p>
        </p:txBody>
      </p:sp>
    </p:spTree>
    <p:extLst>
      <p:ext uri="{BB962C8B-B14F-4D97-AF65-F5344CB8AC3E}">
        <p14:creationId xmlns:p14="http://schemas.microsoft.com/office/powerpoint/2010/main" val="2187068751"/>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FBA0-92C0-4994-BB41-E96C99C70082}"/>
              </a:ext>
            </a:extLst>
          </p:cNvPr>
          <p:cNvSpPr>
            <a:spLocks noGrp="1"/>
          </p:cNvSpPr>
          <p:nvPr>
            <p:ph type="title"/>
          </p:nvPr>
        </p:nvSpPr>
        <p:spPr/>
        <p:txBody>
          <a:bodyPr/>
          <a:lstStyle/>
          <a:p>
            <a:r>
              <a:rPr lang="en-US" dirty="0"/>
              <a:t>Teach Children the Principles of God</a:t>
            </a:r>
          </a:p>
        </p:txBody>
      </p:sp>
      <p:sp>
        <p:nvSpPr>
          <p:cNvPr id="3" name="Content Placeholder 2">
            <a:extLst>
              <a:ext uri="{FF2B5EF4-FFF2-40B4-BE49-F238E27FC236}">
                <a16:creationId xmlns:a16="http://schemas.microsoft.com/office/drawing/2014/main" id="{CFD05A4A-8AFA-44B0-B20D-B7CFD070ECB9}"/>
              </a:ext>
            </a:extLst>
          </p:cNvPr>
          <p:cNvSpPr>
            <a:spLocks noGrp="1"/>
          </p:cNvSpPr>
          <p:nvPr>
            <p:ph idx="1"/>
          </p:nvPr>
        </p:nvSpPr>
        <p:spPr/>
        <p:txBody>
          <a:bodyPr>
            <a:normAutofit/>
          </a:bodyPr>
          <a:lstStyle/>
          <a:p>
            <a:r>
              <a:rPr lang="en-US" sz="3200" b="1" u="sng" dirty="0"/>
              <a:t>5 Diminishing Returns</a:t>
            </a:r>
            <a:br>
              <a:rPr lang="en-US" sz="3200" b="1" u="sng" dirty="0"/>
            </a:br>
            <a:endParaRPr lang="en-US" sz="3200" b="1" u="sng" dirty="0"/>
          </a:p>
          <a:p>
            <a:r>
              <a:rPr lang="en-US" sz="3200" b="1" dirty="0"/>
              <a:t>We can only pass on what we know</a:t>
            </a:r>
            <a:br>
              <a:rPr lang="en-US" sz="3200" b="1" dirty="0"/>
            </a:br>
            <a:endParaRPr lang="en-US" sz="3200" b="1" dirty="0"/>
          </a:p>
          <a:p>
            <a:r>
              <a:rPr lang="en-US" sz="3200" b="1" dirty="0"/>
              <a:t>If we do not pass on ALL that we know, less will be known by each generation</a:t>
            </a:r>
            <a:br>
              <a:rPr lang="en-US" sz="3200" b="1" dirty="0"/>
            </a:br>
            <a:endParaRPr lang="en-US" sz="3200" b="1" dirty="0"/>
          </a:p>
          <a:p>
            <a:r>
              <a:rPr lang="en-US" sz="3200" b="1" dirty="0"/>
              <a:t>Children will ignore or forget some of the things we teach them</a:t>
            </a:r>
          </a:p>
        </p:txBody>
      </p:sp>
    </p:spTree>
    <p:extLst>
      <p:ext uri="{BB962C8B-B14F-4D97-AF65-F5344CB8AC3E}">
        <p14:creationId xmlns:p14="http://schemas.microsoft.com/office/powerpoint/2010/main" val="3427172797"/>
      </p:ext>
    </p:extLst>
  </p:cSld>
  <p:clrMapOvr>
    <a:masterClrMapping/>
  </p:clrMapOvr>
  <p:transition spd="med">
    <p:pull/>
  </p:transition>
</p:sld>
</file>

<file path=ppt/theme/theme1.xml><?xml version="1.0" encoding="utf-8"?>
<a:theme xmlns:a="http://schemas.openxmlformats.org/drawingml/2006/main" name="Frame">
  <a:themeElements>
    <a:clrScheme name="Frame">
      <a:dk1>
        <a:sysClr val="windowText" lastClr="000000"/>
      </a:dk1>
      <a:lt1>
        <a:sysClr val="window" lastClr="FFFFFF"/>
      </a:lt1>
      <a:dk2>
        <a:srgbClr val="4A3F38"/>
      </a:dk2>
      <a:lt2>
        <a:srgbClr val="EEEDCB"/>
      </a:lt2>
      <a:accent1>
        <a:srgbClr val="818E9F"/>
      </a:accent1>
      <a:accent2>
        <a:srgbClr val="D26400"/>
      </a:accent2>
      <a:accent3>
        <a:srgbClr val="C3BA45"/>
      </a:accent3>
      <a:accent4>
        <a:srgbClr val="8A8552"/>
      </a:accent4>
      <a:accent5>
        <a:srgbClr val="F3B843"/>
      </a:accent5>
      <a:accent6>
        <a:srgbClr val="786C71"/>
      </a:accent6>
      <a:hlink>
        <a:srgbClr val="46A7CA"/>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docProps/app.xml><?xml version="1.0" encoding="utf-8"?>
<Properties xmlns="http://schemas.openxmlformats.org/officeDocument/2006/extended-properties" xmlns:vt="http://schemas.openxmlformats.org/officeDocument/2006/docPropsVTypes">
  <Template>TM03457475[[fn=Frame]]</Template>
  <TotalTime>40</TotalTime>
  <Words>445</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Corbel</vt:lpstr>
      <vt:lpstr>Wingdings 2</vt:lpstr>
      <vt:lpstr>Frame</vt:lpstr>
      <vt:lpstr>Why do we - - - Have Events for Children?</vt:lpstr>
      <vt:lpstr>Deuteronomy 6:1-2</vt:lpstr>
      <vt:lpstr>Focus on Children</vt:lpstr>
      <vt:lpstr>Deuteronomy 6:6-9</vt:lpstr>
      <vt:lpstr>Teach Children the Principles of God</vt:lpstr>
      <vt:lpstr>Teach Children the Principles of God</vt:lpstr>
      <vt:lpstr>Teach Children the Principles of God</vt:lpstr>
      <vt:lpstr>Teach Children the Principles of God</vt:lpstr>
      <vt:lpstr>Teach Children the Principles of God</vt:lpstr>
      <vt:lpstr>Teach Children the Principles of God</vt:lpstr>
      <vt:lpstr>Practical Applicaitons</vt:lpstr>
      <vt:lpstr>SO - - - Why do we have an Egg Hunt?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 - - Have Events for Children?</dc:title>
  <dc:creator>Manly Luscommbe</dc:creator>
  <cp:lastModifiedBy>Manly Luscommbe</cp:lastModifiedBy>
  <cp:revision>6</cp:revision>
  <dcterms:created xsi:type="dcterms:W3CDTF">2019-03-04T23:48:43Z</dcterms:created>
  <dcterms:modified xsi:type="dcterms:W3CDTF">2019-03-05T00:30:22Z</dcterms:modified>
</cp:coreProperties>
</file>