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44" d="100"/>
          <a:sy n="44" d="100"/>
        </p:scale>
        <p:origin x="54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CFD4D-AC73-42D6-A5F1-7CF4A9FD35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CB6FD6-D1AA-4AAD-A5CE-5E60B0FB99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A24D79-EEAA-439D-83CF-5048BEA79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49481-6C67-441C-962B-5388F91E9941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22017-1555-4262-83C2-2E9CC1052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B54DAB-3CD0-42E2-93E8-262DBC233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9BB5-3109-4BEF-847D-5EAD783AA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24697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E256A-7E95-40C7-AC54-742DD870E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BE56DE-FB31-4FCA-8C58-DC850AFDF9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B6D8D6-4924-4268-BCF2-AD4CD2474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49481-6C67-441C-962B-5388F91E9941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9D3CB4-BF57-4B5D-A8C0-AFBA325B1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CBBB64-F7D4-458E-9B87-82CC41D7D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9BB5-3109-4BEF-847D-5EAD783AA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62521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22310B-7D50-40FA-96A3-8762B69170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55283C-C374-4079-849F-AEF56D7E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3EAA07-E462-45C2-AFF1-18A25D4A5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49481-6C67-441C-962B-5388F91E9941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90E64C-1C4B-4513-90CE-44D2C0754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ECB6-DE63-4D9A-B02C-34AD2ABDA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9BB5-3109-4BEF-847D-5EAD783AA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1833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C8600-3E11-4CBB-88D0-BEA1E64D4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4EEB0C-1D88-4945-8D9D-F040F0C14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4F95C-1D30-4221-BA2D-FF028ACB2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49481-6C67-441C-962B-5388F91E9941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E41D44-BED5-4959-BFBD-5DB09C81E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A3D9E6-F7EA-4FD4-9C00-AA7903B92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9BB5-3109-4BEF-847D-5EAD783AA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18469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1A7C2-4358-426D-8E62-80D800AA2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41F7F8-5665-4B91-AB61-F8A6EDB7A6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406609-24B4-4853-8D3E-32F3B4B37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49481-6C67-441C-962B-5388F91E9941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CA98DB-C8E1-4279-80FF-F29F5AEDE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FFD085-0C14-400A-BCEE-B70DB3CFA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9BB5-3109-4BEF-847D-5EAD783AA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37301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F8038-0661-4C94-AB00-462D682EA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1554BD-4148-4CF3-A5E6-C1ABACFC6D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78D920-E249-4FA9-A33D-FE82A0C695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E2DBD0-FD8E-48A9-87F1-16DF12C30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49481-6C67-441C-962B-5388F91E9941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9D6E8D-8E6B-4F10-AE66-8C53D97AB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32438F-FFFE-481E-ACB7-92B5D8AE1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9BB5-3109-4BEF-847D-5EAD783AA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3057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A1C73-1ED5-474F-B00F-F3D00D640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A29099-C6D2-4679-87B6-8B0FCB01EE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AC6B8B-FC90-437F-87CB-FCAB8353DB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B24224-0AC2-439D-BA4E-C98BF528EB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92211A-9711-4EDC-8B80-7AFFF633EF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9C0B04-3760-4D4A-B77D-00F686A1C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49481-6C67-441C-962B-5388F91E9941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6FEBD5-28C9-4509-8BE4-3AD581D09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0721A1-4C24-4682-B484-17753FD5F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9BB5-3109-4BEF-847D-5EAD783AA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8432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BE8B3-539E-46BA-8309-8E3F96A1D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2AA396-2DE7-4BA6-8C9A-02F453C5D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49481-6C67-441C-962B-5388F91E9941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7632A0-5756-41AC-9735-D4090CFF1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B61CCE-033F-43BE-A204-69783ED89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9BB5-3109-4BEF-847D-5EAD783AA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35363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3ACAC9-59FD-412B-99D6-F6C348DB7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49481-6C67-441C-962B-5388F91E9941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DFE5A-C734-468A-9368-82B94FD27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321B5D-FCCC-4229-B7DB-C62B39C5A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9BB5-3109-4BEF-847D-5EAD783AA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55316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E51AA-C3CC-4597-B393-532D72A33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B3856-E359-4437-B791-E2A9F44D44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D262BD-6B85-4407-81F8-4356E8D67C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35DC11-EADC-4266-B26A-A9F65A17D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49481-6C67-441C-962B-5388F91E9941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542DAA-0BD8-4A8B-A73A-259D0AF61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50DC35-6B7A-4B48-82E0-968F9843E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9BB5-3109-4BEF-847D-5EAD783AA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05526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4211A-EE04-466E-90C7-D1E6D69F1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370099-DAC9-4693-A4EC-647730E70A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5DF1F2-C776-40C2-883E-AFB24F7612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EEA43-FF1E-4457-B12F-231EA7003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49481-6C67-441C-962B-5388F91E9941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399499-BE8A-4B48-B59E-2AFEE1168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0143A3-5648-4A2C-AC4C-2DCE0C4C5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9BB5-3109-4BEF-847D-5EAD783AA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810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EAFB6A-1495-4655-B938-B4086F770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624B48-EED4-4FC1-A897-C37FFC1EEC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CEF0CA-EE8F-49B4-8D3A-8D8AEB7CB7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49481-6C67-441C-962B-5388F91E9941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56AA2D-3093-4745-BBAF-F542FAE8EC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1E7035-4151-48CE-B15D-085A49956C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09BB5-3109-4BEF-847D-5EAD783AA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872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B6074-CFE0-4E49-81D9-BAE3F62CEB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96965" y="743853"/>
            <a:ext cx="8198069" cy="3240318"/>
          </a:xfrm>
        </p:spPr>
        <p:txBody>
          <a:bodyPr>
            <a:noAutofit/>
          </a:bodyPr>
          <a:lstStyle/>
          <a:p>
            <a:r>
              <a:rPr lang="en-US" sz="7200" dirty="0">
                <a:solidFill>
                  <a:schemeClr val="bg1"/>
                </a:solidFill>
                <a:latin typeface="Algerian" panose="04020705040A02060702" pitchFamily="82" charset="0"/>
              </a:rPr>
              <a:t>By </a:t>
            </a:r>
            <a:br>
              <a:rPr lang="en-US" sz="7200" dirty="0">
                <a:solidFill>
                  <a:schemeClr val="bg1"/>
                </a:solidFill>
                <a:latin typeface="Algerian" panose="04020705040A02060702" pitchFamily="82" charset="0"/>
              </a:rPr>
            </a:br>
            <a:r>
              <a:rPr lang="en-US" sz="7200" dirty="0">
                <a:solidFill>
                  <a:schemeClr val="bg1"/>
                </a:solidFill>
                <a:latin typeface="Algerian" panose="04020705040A02060702" pitchFamily="82" charset="0"/>
              </a:rPr>
              <a:t>what </a:t>
            </a:r>
            <a:br>
              <a:rPr lang="en-US" sz="7200" dirty="0">
                <a:solidFill>
                  <a:schemeClr val="bg1"/>
                </a:solidFill>
                <a:latin typeface="Algerian" panose="04020705040A02060702" pitchFamily="82" charset="0"/>
              </a:rPr>
            </a:br>
            <a:r>
              <a:rPr lang="en-US" sz="7200" dirty="0">
                <a:solidFill>
                  <a:schemeClr val="bg1"/>
                </a:solidFill>
                <a:latin typeface="Algerian" panose="04020705040A02060702" pitchFamily="82" charset="0"/>
              </a:rPr>
              <a:t>authority?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FBB27B-2BD0-49A5-9C90-6E76C1B150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11214" y="4858782"/>
            <a:ext cx="6169572" cy="512161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Mark 11:27-33</a:t>
            </a:r>
          </a:p>
        </p:txBody>
      </p:sp>
    </p:spTree>
    <p:extLst>
      <p:ext uri="{BB962C8B-B14F-4D97-AF65-F5344CB8AC3E}">
        <p14:creationId xmlns:p14="http://schemas.microsoft.com/office/powerpoint/2010/main" val="30418601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B8C36-5CE3-4197-827E-A59B21603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Sagona Book" panose="02020503050505020204" pitchFamily="18" charset="0"/>
                <a:ea typeface="Verdana" panose="020B0604030504040204" pitchFamily="34" charset="0"/>
              </a:rPr>
              <a:t>Types of Authority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3AF8D-462D-409C-ABFB-1074BA458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40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Commands – </a:t>
            </a:r>
          </a:p>
          <a:p>
            <a:pPr lvl="1"/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</a:rPr>
              <a:t>1. Temporary / limited commands</a:t>
            </a:r>
          </a:p>
          <a:p>
            <a:pPr lvl="2"/>
            <a:r>
              <a:rPr lang="en-US" sz="2800" dirty="0">
                <a:solidFill>
                  <a:schemeClr val="bg1"/>
                </a:solidFill>
                <a:latin typeface="Verdana" panose="020B0604030504040204" pitchFamily="34" charset="0"/>
              </a:rPr>
              <a:t>Build an ark, bring my cloak</a:t>
            </a:r>
          </a:p>
          <a:p>
            <a:pPr lvl="2"/>
            <a:r>
              <a:rPr lang="en-US" sz="2800" dirty="0">
                <a:solidFill>
                  <a:schemeClr val="bg1"/>
                </a:solidFill>
                <a:latin typeface="Verdana" panose="020B0604030504040204" pitchFamily="34" charset="0"/>
              </a:rPr>
              <a:t>Law of Moses, sacrifice animals, Passover</a:t>
            </a:r>
          </a:p>
          <a:p>
            <a:pPr lvl="1"/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</a:rPr>
              <a:t>2. Permeant – apply to all people</a:t>
            </a:r>
          </a:p>
          <a:p>
            <a:pPr lvl="2"/>
            <a:r>
              <a:rPr lang="en-US" sz="28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(Acts 17:30)  Truly, these times of ignorance God overlooked, but now commands all men everywhere to repent</a:t>
            </a:r>
          </a:p>
        </p:txBody>
      </p:sp>
    </p:spTree>
    <p:extLst>
      <p:ext uri="{BB962C8B-B14F-4D97-AF65-F5344CB8AC3E}">
        <p14:creationId xmlns:p14="http://schemas.microsoft.com/office/powerpoint/2010/main" val="139214427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B8C36-5CE3-4197-827E-A59B21603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Sagona Book" panose="02020503050505020204" pitchFamily="18" charset="0"/>
                <a:ea typeface="Verdana" panose="020B0604030504040204" pitchFamily="34" charset="0"/>
              </a:rPr>
              <a:t>Types of Authority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3AF8D-462D-409C-ABFB-1074BA458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40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Examples </a:t>
            </a:r>
          </a:p>
          <a:p>
            <a:pPr lvl="1"/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</a:rPr>
              <a:t>1. This is a good way act</a:t>
            </a:r>
          </a:p>
          <a:p>
            <a:pPr lvl="1"/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2. This is a bad way to behave</a:t>
            </a:r>
          </a:p>
          <a:p>
            <a:endParaRPr lang="en-US" sz="3600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r>
              <a:rPr lang="en-US" sz="4400" b="1" dirty="0">
                <a:solidFill>
                  <a:schemeClr val="bg1"/>
                </a:solidFill>
                <a:latin typeface="Verdana" panose="020B0604030504040204" pitchFamily="34" charset="0"/>
              </a:rPr>
              <a:t>An example is binding when it illustrates what is commanded</a:t>
            </a:r>
            <a:endParaRPr lang="en-US" sz="44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8284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B8C36-5CE3-4197-827E-A59B21603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Sagona Book" panose="02020503050505020204" pitchFamily="18" charset="0"/>
                <a:ea typeface="Verdana" panose="020B0604030504040204" pitchFamily="34" charset="0"/>
              </a:rPr>
              <a:t>Types of Authority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3AF8D-462D-409C-ABFB-1074BA4586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5" y="2090057"/>
            <a:ext cx="11604171" cy="4086906"/>
          </a:xfrm>
        </p:spPr>
        <p:txBody>
          <a:bodyPr>
            <a:noAutofit/>
          </a:bodyPr>
          <a:lstStyle/>
          <a:p>
            <a:pPr marR="0" algn="l" rtl="0"/>
            <a:r>
              <a:rPr lang="en-US" sz="36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Assembly is commanded – Heb. 10:25</a:t>
            </a:r>
          </a:p>
          <a:p>
            <a:pPr marR="0" algn="l" rtl="0"/>
            <a:r>
              <a:rPr lang="en-US" sz="3600" b="1" dirty="0">
                <a:solidFill>
                  <a:schemeClr val="bg1"/>
                </a:solidFill>
                <a:latin typeface="Verdana" panose="020B0604030504040204" pitchFamily="34" charset="0"/>
              </a:rPr>
              <a:t>1</a:t>
            </a:r>
            <a:r>
              <a:rPr lang="en-US" sz="3600" b="1" baseline="30000" dirty="0">
                <a:solidFill>
                  <a:schemeClr val="bg1"/>
                </a:solidFill>
                <a:latin typeface="Verdana" panose="020B0604030504040204" pitchFamily="34" charset="0"/>
              </a:rPr>
              <a:t>st</a:t>
            </a:r>
            <a:r>
              <a:rPr lang="en-US" sz="3600" b="1" dirty="0">
                <a:solidFill>
                  <a:schemeClr val="bg1"/>
                </a:solidFill>
                <a:latin typeface="Verdana" panose="020B0604030504040204" pitchFamily="34" charset="0"/>
              </a:rPr>
              <a:t> day assembly is required – 1 Cor. 16:2</a:t>
            </a:r>
          </a:p>
          <a:p>
            <a:pPr marR="0" algn="l" rtl="0"/>
            <a:r>
              <a:rPr lang="en-US" sz="36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Communion is commanded – 1 Cor. </a:t>
            </a:r>
            <a:r>
              <a:rPr lang="en-US" sz="3600" b="1" dirty="0">
                <a:solidFill>
                  <a:schemeClr val="bg1"/>
                </a:solidFill>
                <a:latin typeface="Verdana" panose="020B0604030504040204" pitchFamily="34" charset="0"/>
              </a:rPr>
              <a:t>11:25</a:t>
            </a:r>
          </a:p>
          <a:p>
            <a:pPr marR="0" algn="l" rtl="0"/>
            <a:r>
              <a:rPr lang="en-US" sz="36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Communion in the church assembly is required – 1 Cor. 11:20</a:t>
            </a:r>
          </a:p>
          <a:p>
            <a:pPr marR="0" algn="l" rtl="0"/>
            <a:r>
              <a:rPr lang="en-US" sz="3600" b="1" dirty="0">
                <a:solidFill>
                  <a:schemeClr val="bg1"/>
                </a:solidFill>
                <a:latin typeface="Verdana" panose="020B0604030504040204" pitchFamily="34" charset="0"/>
              </a:rPr>
              <a:t>Acts 20:7 = example of these commands</a:t>
            </a:r>
            <a:endParaRPr lang="en-US" sz="3600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2200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B8C36-5CE3-4197-827E-A59B21603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Sagona Book" panose="02020503050505020204" pitchFamily="18" charset="0"/>
                <a:ea typeface="Verdana" panose="020B0604030504040204" pitchFamily="34" charset="0"/>
              </a:rPr>
              <a:t>Types of Authority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3AF8D-462D-409C-ABFB-1074BA458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40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Inference </a:t>
            </a:r>
          </a:p>
          <a:p>
            <a:pPr lvl="1"/>
            <a:r>
              <a:rPr lang="en-US" sz="40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Boy threw ball glove at his brother.</a:t>
            </a:r>
          </a:p>
          <a:p>
            <a:pPr lvl="1"/>
            <a:r>
              <a:rPr lang="en-US" sz="4000" b="1" dirty="0">
                <a:solidFill>
                  <a:schemeClr val="bg1"/>
                </a:solidFill>
                <a:latin typeface="Verdana" panose="020B0604030504040204" pitchFamily="34" charset="0"/>
              </a:rPr>
              <a:t>1. He was angry at his brother.</a:t>
            </a:r>
          </a:p>
          <a:p>
            <a:pPr lvl="1"/>
            <a:r>
              <a:rPr lang="en-US" sz="4000" b="1" dirty="0">
                <a:solidFill>
                  <a:schemeClr val="bg1"/>
                </a:solidFill>
                <a:latin typeface="Verdana" panose="020B0604030504040204" pitchFamily="34" charset="0"/>
              </a:rPr>
              <a:t>2. He was sharing his ball glove.</a:t>
            </a:r>
          </a:p>
          <a:p>
            <a:pPr lvl="1"/>
            <a:r>
              <a:rPr lang="en-US" sz="4000" b="1" dirty="0">
                <a:solidFill>
                  <a:schemeClr val="bg1"/>
                </a:solidFill>
                <a:latin typeface="Verdana" panose="020B0604030504040204" pitchFamily="34" charset="0"/>
              </a:rPr>
              <a:t>3. He was returning the glove.</a:t>
            </a:r>
            <a:endParaRPr lang="en-US" sz="4400" b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3260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B8C36-5CE3-4197-827E-A59B21603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Sagona Book" panose="02020503050505020204" pitchFamily="18" charset="0"/>
                <a:ea typeface="Verdana" panose="020B0604030504040204" pitchFamily="34" charset="0"/>
              </a:rPr>
              <a:t>Types of Authority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3AF8D-462D-409C-ABFB-1074BA458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40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Necessary Inference</a:t>
            </a:r>
          </a:p>
          <a:p>
            <a:pPr lvl="1"/>
            <a:r>
              <a:rPr lang="en-US" sz="40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Man came out of building</a:t>
            </a:r>
          </a:p>
          <a:p>
            <a:pPr lvl="1"/>
            <a:r>
              <a:rPr lang="en-US" sz="4000" b="1" dirty="0">
                <a:solidFill>
                  <a:schemeClr val="bg1"/>
                </a:solidFill>
                <a:latin typeface="Verdana" panose="020B0604030504040204" pitchFamily="34" charset="0"/>
              </a:rPr>
              <a:t>N I = He went into the building</a:t>
            </a:r>
          </a:p>
          <a:p>
            <a:r>
              <a:rPr lang="en-US" sz="4400" b="1" dirty="0">
                <a:solidFill>
                  <a:schemeClr val="bg1"/>
                </a:solidFill>
                <a:latin typeface="Verdana" panose="020B0604030504040204" pitchFamily="34" charset="0"/>
              </a:rPr>
              <a:t>Necessary = absolute required conclusion from given information</a:t>
            </a:r>
          </a:p>
        </p:txBody>
      </p:sp>
    </p:spTree>
    <p:extLst>
      <p:ext uri="{BB962C8B-B14F-4D97-AF65-F5344CB8AC3E}">
        <p14:creationId xmlns:p14="http://schemas.microsoft.com/office/powerpoint/2010/main" val="86844245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B8C36-5CE3-4197-827E-A59B21603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Sagona Book" panose="02020503050505020204" pitchFamily="18" charset="0"/>
                <a:ea typeface="Verdana" panose="020B0604030504040204" pitchFamily="34" charset="0"/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3AF8D-462D-409C-ABFB-1074BA458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40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Jesus and the Bible are our only source of authority.</a:t>
            </a:r>
          </a:p>
          <a:p>
            <a:pPr marR="0" algn="l" rtl="0"/>
            <a:r>
              <a:rPr lang="en-US" sz="4000" b="1" dirty="0">
                <a:solidFill>
                  <a:schemeClr val="bg1"/>
                </a:solidFill>
                <a:latin typeface="Verdana" panose="020B0604030504040204" pitchFamily="34" charset="0"/>
              </a:rPr>
              <a:t>Study the Bible to know what God commands.</a:t>
            </a:r>
          </a:p>
          <a:p>
            <a:pPr marR="0" algn="l" rtl="0"/>
            <a:r>
              <a:rPr lang="en-US" sz="4000" b="1" dirty="0">
                <a:solidFill>
                  <a:schemeClr val="bg1"/>
                </a:solidFill>
                <a:latin typeface="Verdana" panose="020B0604030504040204" pitchFamily="34" charset="0"/>
              </a:rPr>
              <a:t>Once you know the will of God – You must do what is commanded.</a:t>
            </a:r>
            <a:endParaRPr lang="en-US" sz="4400" b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03982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B8C36-5CE3-4197-827E-A59B21603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Mark 11:27-33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3AF8D-462D-409C-ABFB-1074BA458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360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(Mark 11:27)  Then they came again to Jerusalem. And as He was walking in the temple, the chief priests, the scribes, and the elders came to Him.</a:t>
            </a:r>
          </a:p>
          <a:p>
            <a:pPr marR="0" algn="l" rtl="0"/>
            <a:r>
              <a:rPr lang="en-US" sz="360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(Mark 11:28)  And they said to Him, "By what authority are You doing these things? And who gave You this authority to do these things?"</a:t>
            </a:r>
          </a:p>
        </p:txBody>
      </p:sp>
    </p:spTree>
    <p:extLst>
      <p:ext uri="{BB962C8B-B14F-4D97-AF65-F5344CB8AC3E}">
        <p14:creationId xmlns:p14="http://schemas.microsoft.com/office/powerpoint/2010/main" val="31110546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B8C36-5CE3-4197-827E-A59B21603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Sagona Book" panose="02020503050505020204" pitchFamily="18" charset="0"/>
                <a:ea typeface="Verdana" panose="020B0604030504040204" pitchFamily="34" charset="0"/>
              </a:rPr>
              <a:t>Authority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3AF8D-462D-409C-ABFB-1074BA458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400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Some say, They can’t tell me what to do.</a:t>
            </a:r>
          </a:p>
          <a:p>
            <a:pPr marR="0" algn="l" rtl="0"/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</a:rPr>
              <a:t>Authority is often questioned.</a:t>
            </a:r>
          </a:p>
          <a:p>
            <a:pPr marR="0" algn="l" rtl="0"/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</a:rPr>
              <a:t>In religious matters – what is our </a:t>
            </a:r>
            <a:r>
              <a:rPr lang="en-US" sz="4000" dirty="0" err="1">
                <a:solidFill>
                  <a:schemeClr val="bg1"/>
                </a:solidFill>
                <a:latin typeface="Verdana" panose="020B0604030504040204" pitchFamily="34" charset="0"/>
              </a:rPr>
              <a:t>souce</a:t>
            </a:r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</a:rPr>
              <a:t> of authority?</a:t>
            </a:r>
          </a:p>
          <a:p>
            <a:pPr marR="0" algn="l" rtl="0"/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</a:rPr>
              <a:t>Can we really know what God wants?</a:t>
            </a:r>
          </a:p>
          <a:p>
            <a:pPr marR="0" algn="l" rtl="0"/>
            <a:endParaRPr lang="en-US" sz="400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04972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B8C36-5CE3-4197-827E-A59B21603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Sagona Book" panose="02020503050505020204" pitchFamily="18" charset="0"/>
                <a:ea typeface="Verdana" panose="020B0604030504040204" pitchFamily="34" charset="0"/>
              </a:rPr>
              <a:t>Sources of Authority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3AF8D-462D-409C-ABFB-1074BA458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40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Coup</a:t>
            </a:r>
            <a:r>
              <a:rPr lang="en-US" sz="400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– taken by force</a:t>
            </a:r>
          </a:p>
        </p:txBody>
      </p:sp>
    </p:spTree>
    <p:extLst>
      <p:ext uri="{BB962C8B-B14F-4D97-AF65-F5344CB8AC3E}">
        <p14:creationId xmlns:p14="http://schemas.microsoft.com/office/powerpoint/2010/main" val="71220549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B8C36-5CE3-4197-827E-A59B21603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Sagona Book" panose="02020503050505020204" pitchFamily="18" charset="0"/>
                <a:ea typeface="Verdana" panose="020B0604030504040204" pitchFamily="34" charset="0"/>
              </a:rPr>
              <a:t>Sources of Authority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3AF8D-462D-409C-ABFB-1074BA458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400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Coup – taken by force</a:t>
            </a:r>
          </a:p>
          <a:p>
            <a:pPr marR="0" algn="l" rtl="0"/>
            <a:r>
              <a:rPr lang="en-US" sz="4000" b="1" dirty="0">
                <a:solidFill>
                  <a:schemeClr val="bg1"/>
                </a:solidFill>
                <a:latin typeface="Verdana" panose="020B0604030504040204" pitchFamily="34" charset="0"/>
              </a:rPr>
              <a:t>Delegated</a:t>
            </a:r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</a:rPr>
              <a:t> – higher authority appoints</a:t>
            </a:r>
          </a:p>
        </p:txBody>
      </p:sp>
    </p:spTree>
    <p:extLst>
      <p:ext uri="{BB962C8B-B14F-4D97-AF65-F5344CB8AC3E}">
        <p14:creationId xmlns:p14="http://schemas.microsoft.com/office/powerpoint/2010/main" val="150382425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B8C36-5CE3-4197-827E-A59B21603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Sagona Book" panose="02020503050505020204" pitchFamily="18" charset="0"/>
                <a:ea typeface="Verdana" panose="020B0604030504040204" pitchFamily="34" charset="0"/>
              </a:rPr>
              <a:t>Sources of Authority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3AF8D-462D-409C-ABFB-1074BA458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400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Coup – taken by force</a:t>
            </a:r>
          </a:p>
          <a:p>
            <a:pPr marR="0" algn="l" rtl="0"/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</a:rPr>
              <a:t>Delegated – higher authority appoints</a:t>
            </a:r>
          </a:p>
          <a:p>
            <a:pPr marR="0" algn="l" rtl="0"/>
            <a:r>
              <a:rPr lang="en-US" sz="40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Legal</a:t>
            </a:r>
            <a:r>
              <a:rPr lang="en-US" sz="400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– </a:t>
            </a:r>
          </a:p>
          <a:p>
            <a:pPr lvl="1"/>
            <a:r>
              <a:rPr lang="en-US" sz="360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Police, judge, prosecutors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latin typeface="Verdana" panose="020B0604030504040204" pitchFamily="34" charset="0"/>
              </a:rPr>
              <a:t>Minister – right to perform marriage</a:t>
            </a:r>
            <a:endParaRPr lang="en-US" sz="360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2713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B8C36-5CE3-4197-827E-A59B21603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Sagona Book" panose="02020503050505020204" pitchFamily="18" charset="0"/>
                <a:ea typeface="Verdana" panose="020B0604030504040204" pitchFamily="34" charset="0"/>
              </a:rPr>
              <a:t>Sources of Authority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3AF8D-462D-409C-ABFB-1074BA458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400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Coup </a:t>
            </a:r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</a:rPr>
              <a:t>– </a:t>
            </a:r>
            <a:endParaRPr lang="en-US" sz="400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</a:rPr>
              <a:t>Delegated – </a:t>
            </a:r>
          </a:p>
          <a:p>
            <a:pPr marR="0" algn="l" rtl="0"/>
            <a:r>
              <a:rPr lang="en-US" sz="400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Legal – </a:t>
            </a:r>
          </a:p>
          <a:p>
            <a:pPr marR="0" algn="l" rtl="0"/>
            <a:r>
              <a:rPr lang="en-US" sz="4000" b="1" dirty="0">
                <a:solidFill>
                  <a:schemeClr val="bg1"/>
                </a:solidFill>
                <a:latin typeface="Verdana" panose="020B0604030504040204" pitchFamily="34" charset="0"/>
              </a:rPr>
              <a:t>Civil</a:t>
            </a:r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</a:rPr>
              <a:t> – </a:t>
            </a:r>
          </a:p>
          <a:p>
            <a:pPr lvl="1"/>
            <a:r>
              <a:rPr lang="en-US" sz="360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Elected to an office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latin typeface="Verdana" panose="020B0604030504040204" pitchFamily="34" charset="0"/>
              </a:rPr>
              <a:t>Rights granted to all – vote, drive, own property, travel</a:t>
            </a:r>
            <a:endParaRPr lang="en-US" sz="360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7579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B8C36-5CE3-4197-827E-A59B21603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Sagona Book" panose="02020503050505020204" pitchFamily="18" charset="0"/>
                <a:ea typeface="Verdana" panose="020B0604030504040204" pitchFamily="34" charset="0"/>
              </a:rPr>
              <a:t>Sources of Authority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3AF8D-462D-409C-ABFB-1074BA458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R="0" algn="l" rtl="0"/>
            <a:r>
              <a:rPr lang="en-US" sz="400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Coup </a:t>
            </a:r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</a:rPr>
              <a:t>– </a:t>
            </a:r>
            <a:endParaRPr lang="en-US" sz="400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</a:rPr>
              <a:t>Delegated – </a:t>
            </a:r>
          </a:p>
          <a:p>
            <a:pPr marR="0" algn="l" rtl="0"/>
            <a:r>
              <a:rPr lang="en-US" sz="400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Legal – </a:t>
            </a:r>
          </a:p>
          <a:p>
            <a:pPr marR="0" algn="l" rtl="0"/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</a:rPr>
              <a:t>Civil – </a:t>
            </a:r>
          </a:p>
          <a:p>
            <a:pPr marR="0" algn="l" rtl="0"/>
            <a:r>
              <a:rPr lang="en-US" sz="4000" b="1" dirty="0">
                <a:solidFill>
                  <a:schemeClr val="bg1"/>
                </a:solidFill>
                <a:latin typeface="Verdana" panose="020B0604030504040204" pitchFamily="34" charset="0"/>
              </a:rPr>
              <a:t>Divine</a:t>
            </a:r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</a:rPr>
              <a:t> – 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latin typeface="Verdana" panose="020B0604030504040204" pitchFamily="34" charset="0"/>
              </a:rPr>
              <a:t>Deity – Trinity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latin typeface="Verdana" panose="020B0604030504040204" pitchFamily="34" charset="0"/>
              </a:rPr>
              <a:t>Written law - Bible</a:t>
            </a:r>
          </a:p>
        </p:txBody>
      </p:sp>
    </p:spTree>
    <p:extLst>
      <p:ext uri="{BB962C8B-B14F-4D97-AF65-F5344CB8AC3E}">
        <p14:creationId xmlns:p14="http://schemas.microsoft.com/office/powerpoint/2010/main" val="259983166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B8C36-5CE3-4197-827E-A59B21603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Sagona Book" panose="02020503050505020204" pitchFamily="18" charset="0"/>
                <a:ea typeface="Verdana" panose="020B0604030504040204" pitchFamily="34" charset="0"/>
              </a:rPr>
              <a:t>Types of Authority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3AF8D-462D-409C-ABFB-1074BA458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40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Commands – </a:t>
            </a:r>
          </a:p>
          <a:p>
            <a:pPr lvl="1"/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</a:rPr>
              <a:t>1. Temporary / limited commands</a:t>
            </a:r>
          </a:p>
          <a:p>
            <a:pPr lvl="2"/>
            <a:r>
              <a:rPr lang="en-US" sz="2800" dirty="0">
                <a:solidFill>
                  <a:schemeClr val="bg1"/>
                </a:solidFill>
                <a:latin typeface="Verdana" panose="020B0604030504040204" pitchFamily="34" charset="0"/>
              </a:rPr>
              <a:t>Build an ark, bring my cloak</a:t>
            </a:r>
          </a:p>
          <a:p>
            <a:pPr lvl="2"/>
            <a:r>
              <a:rPr lang="en-US" sz="2800" dirty="0">
                <a:solidFill>
                  <a:schemeClr val="bg1"/>
                </a:solidFill>
                <a:latin typeface="Verdana" panose="020B0604030504040204" pitchFamily="34" charset="0"/>
              </a:rPr>
              <a:t>Law of Moses, sacrifice animals, Passover</a:t>
            </a:r>
          </a:p>
        </p:txBody>
      </p:sp>
    </p:spTree>
    <p:extLst>
      <p:ext uri="{BB962C8B-B14F-4D97-AF65-F5344CB8AC3E}">
        <p14:creationId xmlns:p14="http://schemas.microsoft.com/office/powerpoint/2010/main" val="1050510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466</Words>
  <Application>Microsoft Office PowerPoint</Application>
  <PresentationFormat>Widescreen</PresentationFormat>
  <Paragraphs>75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Algerian</vt:lpstr>
      <vt:lpstr>Arial</vt:lpstr>
      <vt:lpstr>Calibri</vt:lpstr>
      <vt:lpstr>Calibri Light</vt:lpstr>
      <vt:lpstr>Sagona Book</vt:lpstr>
      <vt:lpstr>Verdana</vt:lpstr>
      <vt:lpstr>Office Theme</vt:lpstr>
      <vt:lpstr>By  what  authority?</vt:lpstr>
      <vt:lpstr>Mark 11:27-33</vt:lpstr>
      <vt:lpstr>Authority Challenges</vt:lpstr>
      <vt:lpstr>Sources of Authority</vt:lpstr>
      <vt:lpstr>Sources of Authority</vt:lpstr>
      <vt:lpstr>Sources of Authority</vt:lpstr>
      <vt:lpstr>Sources of Authority</vt:lpstr>
      <vt:lpstr>Sources of Authority</vt:lpstr>
      <vt:lpstr>Types of Authority</vt:lpstr>
      <vt:lpstr>Types of Authority</vt:lpstr>
      <vt:lpstr>Types of Authority</vt:lpstr>
      <vt:lpstr>Types of Authority</vt:lpstr>
      <vt:lpstr>Types of Authority</vt:lpstr>
      <vt:lpstr>Types of Authority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By what authority?</dc:title>
  <dc:creator>Manly Luscombe</dc:creator>
  <cp:lastModifiedBy>Manly Luscombe</cp:lastModifiedBy>
  <cp:revision>8</cp:revision>
  <dcterms:created xsi:type="dcterms:W3CDTF">2020-10-29T22:58:55Z</dcterms:created>
  <dcterms:modified xsi:type="dcterms:W3CDTF">2020-10-30T00:24:49Z</dcterms:modified>
</cp:coreProperties>
</file>