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13439775" cy="7559675"/>
  <p:notesSz cx="7559675" cy="106918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92" y="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69020247-F45D-4C2F-B9A7-8AD439590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8EB1AA13-A366-4C07-B2C2-4CA71BFF0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60AB7F4-2695-4EE1-B04D-9947FED27867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219075" y="812800"/>
            <a:ext cx="7115175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70F6943-9702-4081-886F-279AECAA4E3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90370C7-4BF1-4BAA-975B-AB3809E653D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4E0EB0B-FA0B-4754-9A53-92ED7861F0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DD6E558A-E26A-426A-A08D-80EEEA325B6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2D28452C-CA24-40D0-8200-4D4160A729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E416A45-10E9-49E6-A6BE-2EDB23D363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>
            <a:extLst>
              <a:ext uri="{FF2B5EF4-FFF2-40B4-BE49-F238E27FC236}">
                <a16:creationId xmlns:a16="http://schemas.microsoft.com/office/drawing/2014/main" id="{FC0079DA-E3EF-400F-91DE-33E8170E08C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286EE0-A8D0-4A0B-A494-7A947C799B65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22BBA81D-E605-42FF-93B6-1B1A43D121B6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19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BF3E62-C8D5-4133-A533-0303AD6F5BE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AA6A4B76-D4BB-4DBE-B5BE-FCC4D3544B2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17C9E0-BA8B-44A1-AAEB-DFBAB30E1027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61081DD0-154C-4C35-8AEC-12EA1898249C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51854E57-D6CE-458C-B8B7-058D3FDA1ED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>
            <a:extLst>
              <a:ext uri="{FF2B5EF4-FFF2-40B4-BE49-F238E27FC236}">
                <a16:creationId xmlns:a16="http://schemas.microsoft.com/office/drawing/2014/main" id="{C186192B-F646-4953-99DE-152A5DD895A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360D8D-4E5E-4E78-881E-D67E8D2ADD1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C44D1356-AFF1-4787-AB08-70D7CCD5BA37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7D9272E1-7F27-4C06-9FEF-92EF96AEF3A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>
            <a:extLst>
              <a:ext uri="{FF2B5EF4-FFF2-40B4-BE49-F238E27FC236}">
                <a16:creationId xmlns:a16="http://schemas.microsoft.com/office/drawing/2014/main" id="{C568DF0A-838D-40D6-B94D-78F025CE5A6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3C260B-12F2-467D-B435-1A6A84607E1C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23BFA085-A229-4ECF-B19B-DEA1DBD1AB44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9A9EDBA1-5668-4947-8EEA-C093B7971C9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>
            <a:extLst>
              <a:ext uri="{FF2B5EF4-FFF2-40B4-BE49-F238E27FC236}">
                <a16:creationId xmlns:a16="http://schemas.microsoft.com/office/drawing/2014/main" id="{ED8C16E6-CD21-4C05-B52B-4D84CBB5F05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FDD320-97C0-4F08-BFFE-C16B0AAA79A6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CAF99B67-AE41-4D5A-BEC2-EE0878AA5AB4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D9966D01-A5BD-46A1-9E76-74391EA12DBA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>
            <a:extLst>
              <a:ext uri="{FF2B5EF4-FFF2-40B4-BE49-F238E27FC236}">
                <a16:creationId xmlns:a16="http://schemas.microsoft.com/office/drawing/2014/main" id="{1C01EAC7-9227-4801-9ACC-F9C6E75CB9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2DBF85-24AA-4A62-A430-B1B328069546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B2340D9E-8702-4E48-B322-D5D30070FE87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CFBC98FA-9C57-4A8F-87D4-2A6678A9E42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>
            <a:extLst>
              <a:ext uri="{FF2B5EF4-FFF2-40B4-BE49-F238E27FC236}">
                <a16:creationId xmlns:a16="http://schemas.microsoft.com/office/drawing/2014/main" id="{CB3C59AC-C9F0-4F25-9ADB-9EFEA787B66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4F5774-398C-4318-A4C3-581198CD0089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15B727A9-02E2-4B8F-ADFF-F846692765F4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C27DA531-7BFB-40BC-B616-CB372E646DF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>
            <a:extLst>
              <a:ext uri="{FF2B5EF4-FFF2-40B4-BE49-F238E27FC236}">
                <a16:creationId xmlns:a16="http://schemas.microsoft.com/office/drawing/2014/main" id="{B6D39027-0E1F-4F6C-96A5-01BDF94CF9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B932F8-9D4A-4DD0-8443-A954A840EF66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3" name="Rectangle 1">
            <a:extLst>
              <a:ext uri="{FF2B5EF4-FFF2-40B4-BE49-F238E27FC236}">
                <a16:creationId xmlns:a16="http://schemas.microsoft.com/office/drawing/2014/main" id="{DEBA141E-B8B3-4708-8E4D-22A2E4E475B6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A90E59B6-BE12-4991-A5B2-E85DCF2EF9F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>
            <a:extLst>
              <a:ext uri="{FF2B5EF4-FFF2-40B4-BE49-F238E27FC236}">
                <a16:creationId xmlns:a16="http://schemas.microsoft.com/office/drawing/2014/main" id="{7E91D2B2-9C13-4147-9AE8-38FA75B55CD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3412E9-EB91-4C23-8673-375B97794364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49D8A925-E2F8-4CD9-B72D-1EFEEF78F02A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20B05BF0-E50D-4231-A66D-4E250D65EAD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116D25B6-18F9-4576-AB94-E541E2E71C8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3D6EA8-0F22-4C43-8BF3-3BA563CF3ED9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1">
            <a:extLst>
              <a:ext uri="{FF2B5EF4-FFF2-40B4-BE49-F238E27FC236}">
                <a16:creationId xmlns:a16="http://schemas.microsoft.com/office/drawing/2014/main" id="{965D9F59-BDCE-42F9-B70E-C37ED34F3C46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1056F347-2BDF-4714-89D0-0E43563C583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B0B7C3FC-B421-4800-A02E-6578B08388B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EAE27D-7DB7-490B-A83F-50781DCF0FF8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1">
            <a:extLst>
              <a:ext uri="{FF2B5EF4-FFF2-40B4-BE49-F238E27FC236}">
                <a16:creationId xmlns:a16="http://schemas.microsoft.com/office/drawing/2014/main" id="{E2AFB50E-0C9C-4559-A4EB-646EEAD804D8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19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A250A763-BAB7-413B-B2DC-E2005F66061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C665DD6D-10A0-47AC-9ED9-B91FABC7294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E9BDB7-8E34-4B09-A795-0568201E6D51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60DAE6B2-797E-4975-9485-FA7154F25A9F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692436D9-1F55-48A1-AF9F-019AC6F4776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:a16="http://schemas.microsoft.com/office/drawing/2014/main" id="{71D04DFC-EBB2-49CF-A5AF-6148465FFC2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7426E5-FFAA-4BD1-990F-C5760BE1F2B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36174282-A408-4279-8DF2-27998602BFE0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1C7A8E8D-4355-4743-9017-DF9D01972B5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B1A79953-A56F-4066-A5A2-D1239CB2E44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1624A6-B513-4D61-9ABC-286A95A164B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CE185423-1BBD-45A5-99C2-2472E95CBD7F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39CA66DD-0722-4232-9F6B-CDA99BA1222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127C467C-CE6B-43AC-9B03-37FF933EA35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86743D-14AC-4DFC-BE54-81E09B530AD1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12A64F29-2A8C-489B-9969-3925311E7B97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BFC62FE4-3DBB-4D53-8D50-8295777F68B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F95EE2E2-C23B-4F26-BD26-FBE75B16BF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A3FCA5-9442-4D65-AFA6-83E93FC1401F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655397D-78AF-4FA1-BB57-3AAB28DC73D7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9476A60F-469B-4AAE-8E6A-1CC99123D1A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967D4-F729-4E9A-8867-51008C22F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85357-210C-42B3-9A89-0DCD0332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E574F-0A7A-44D5-B33F-77B2ACBB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27685-4F8B-418C-BFC1-9F296B2F0F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735175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6C05E-EFBA-4206-981F-AE00C672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61BA2-0FF8-432A-ADD1-EE636433E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9E26A-FFCF-47BB-A296-D44D5A4C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73EE0-9AB1-438D-9C61-0F32C8A43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823259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9518B-1E7C-4A46-83D0-DA179B229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AD604-C9A0-488C-BDD9-954E5B3B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FAAA-4F60-44B0-B21E-9EE1CC07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D9E3-6372-4AB3-82D3-4061E29B8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923066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31" y="336550"/>
            <a:ext cx="12087331" cy="1257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6EF956-52C2-494D-B2DF-AE46858337D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71513" y="6670675"/>
            <a:ext cx="3122612" cy="515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41428A-2BE8-4710-A2CA-8AC1999B2E8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597400" y="6670675"/>
            <a:ext cx="4254500" cy="515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D06A39-B6AF-456B-A8F1-939F616DD1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636125" y="6670675"/>
            <a:ext cx="3124200" cy="515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E7347-02B8-4235-8DCA-137E60B67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198021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A0F09-BA78-42EE-892C-CFE71943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5A400-63C2-4323-B86F-E031377BA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7A122-F41B-477C-B509-D0F1A8A9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CF2F7-302E-4CE6-A549-BEB4FEEFBE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618261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E5F4A-339B-4C5D-BBA5-0459B269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B1404-70C7-47BC-AE54-8B505138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FC5BB-B132-4339-B9A3-2E97D5844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C5DBE-7A33-4AAE-A991-25E347E315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148488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A21B52-66C7-47A3-ADD6-A2DFB7AA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728772-F9BF-425D-9A36-871D7FBC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4D97DC-ADDC-4A61-BCBD-61F542A38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E5885-BA2C-4EB7-89E9-0493EB9CD1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220551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4C0EEA-6896-42BF-BD46-481CF5F2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DEF2A7F-95C5-47A7-AF2E-68D13F3B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F8B609-ED02-43A1-91A4-B014C8790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D014-F952-4253-893E-0254C958E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325264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505FFD5-204C-4926-B822-EBC9BF12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D4377E8-3679-4B72-A7C7-CDE348D8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1960766-5E43-4CF3-833F-1E630A2C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7D79E-F14A-4BAA-881D-2D7D499E0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103879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D4285D-168B-43AC-A0FB-CA175C229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1416714-9B7D-4D7C-B107-A764B520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22A179D-2D7B-4032-93DC-5C70CFE5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97997-D65C-4E51-ACF8-439BC3F7CA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834263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F36BCA-A8CC-4E55-9205-EEC027B9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66FA18-89C1-4440-BEEB-CB6BD199D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0C686B-9AB2-4BC4-BD49-AAC9ECD3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DE318-1527-4C45-A6C1-5D956D7C53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073054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6C09B0-7689-4C7E-A004-52C86E51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D12548-CF82-4F87-881D-CBCE15BB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4A724B1-6DBA-4868-BB5B-83F389FF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23084-BF74-4DA0-8F26-85558178EB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475590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CE84D-2615-4CF6-9A4B-B84849F9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403225"/>
            <a:ext cx="11591925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03DC2-58A6-434F-96B8-2899DDA04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2012950"/>
            <a:ext cx="11591925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31491-875F-4D7E-9CCA-44C33632F1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3925" y="7007225"/>
            <a:ext cx="302418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7E331-9FB6-4DFA-B106-BBF4FD4B9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51350" y="7007225"/>
            <a:ext cx="453707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C267A-1F16-4A3A-97D5-DF3EA25C8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91663" y="7007225"/>
            <a:ext cx="30241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23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D429DD-2E26-485C-8B23-6E873FC0FF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slow">
    <p:wheel spokes="1"/>
  </p:transition>
  <p:txStyles>
    <p:titleStyle>
      <a:lvl1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2pPr>
      <a:lvl3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3pPr>
      <a:lvl4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4pPr>
      <a:lvl5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50825" indent="-250825" algn="l" defTabSz="1006475" rtl="0" fontAlgn="base">
        <a:lnSpc>
          <a:spcPct val="90000"/>
        </a:lnSpc>
        <a:spcBef>
          <a:spcPts val="11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650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DB46FAD4-895A-4438-BF9E-3B6C8859C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5013" y="169863"/>
            <a:ext cx="12088812" cy="1677987"/>
          </a:xfrm>
        </p:spPr>
        <p:txBody>
          <a:bodyPr/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5333" dirty="0">
                <a:solidFill>
                  <a:srgbClr val="000000"/>
                </a:solidFill>
                <a:latin typeface="Aharoni" panose="020B0604020202020204" pitchFamily="2" charset="-79"/>
              </a:rPr>
              <a:t>“A FATHER YOU CAN BRAG ABOUT”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567EBE18-27DF-43E9-9DE5-97DF11F13E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1513" y="1847850"/>
            <a:ext cx="6034087" cy="5286375"/>
          </a:xfrm>
        </p:spPr>
        <p:txBody>
          <a:bodyPr/>
          <a:lstStyle/>
          <a:p>
            <a:pPr marL="251986" indent="-455053" defTabSz="1007943" fontAlgn="auto">
              <a:spcBef>
                <a:spcPts val="1102"/>
              </a:spcBef>
              <a:spcAft>
                <a:spcPts val="0"/>
              </a:spcAft>
              <a:tabLst>
                <a:tab pos="457169" algn="l"/>
                <a:tab pos="607443" algn="l"/>
                <a:tab pos="1217002" algn="l"/>
                <a:tab pos="1826561" algn="l"/>
                <a:tab pos="2436122" algn="l"/>
                <a:tab pos="3045681" algn="l"/>
                <a:tab pos="3655240" algn="l"/>
                <a:tab pos="4264799" algn="l"/>
                <a:tab pos="4874359" algn="l"/>
                <a:tab pos="5483918" algn="l"/>
                <a:tab pos="6093479" algn="l"/>
                <a:tab pos="6703038" algn="l"/>
                <a:tab pos="7312597" algn="l"/>
                <a:tab pos="7922156" algn="l"/>
                <a:tab pos="8531715" algn="l"/>
                <a:tab pos="9141275" algn="l"/>
                <a:tab pos="9750834" algn="l"/>
                <a:tab pos="10360393" algn="l"/>
                <a:tab pos="10969952" algn="l"/>
                <a:tab pos="11579511" algn="l"/>
                <a:tab pos="12189072" algn="l"/>
              </a:tabLst>
              <a:defRPr/>
            </a:pPr>
            <a:endParaRPr lang="en-US" altLang="en-US" sz="3086" dirty="0">
              <a:latin typeface="Engravers MT" panose="02090707080505020304" pitchFamily="18" charset="0"/>
            </a:endParaRPr>
          </a:p>
          <a:p>
            <a:pPr marL="251986" indent="-455053" defTabSz="1007943" fontAlgn="auto">
              <a:spcBef>
                <a:spcPts val="1102"/>
              </a:spcBef>
              <a:spcAft>
                <a:spcPts val="0"/>
              </a:spcAft>
              <a:tabLst>
                <a:tab pos="457169" algn="l"/>
                <a:tab pos="607443" algn="l"/>
                <a:tab pos="1217002" algn="l"/>
                <a:tab pos="1826561" algn="l"/>
                <a:tab pos="2436122" algn="l"/>
                <a:tab pos="3045681" algn="l"/>
                <a:tab pos="3655240" algn="l"/>
                <a:tab pos="4264799" algn="l"/>
                <a:tab pos="4874359" algn="l"/>
                <a:tab pos="5483918" algn="l"/>
                <a:tab pos="6093479" algn="l"/>
                <a:tab pos="6703038" algn="l"/>
                <a:tab pos="7312597" algn="l"/>
                <a:tab pos="7922156" algn="l"/>
                <a:tab pos="8531715" algn="l"/>
                <a:tab pos="9141275" algn="l"/>
                <a:tab pos="9750834" algn="l"/>
                <a:tab pos="10360393" algn="l"/>
                <a:tab pos="10969952" algn="l"/>
                <a:tab pos="11579511" algn="l"/>
                <a:tab pos="12189072" algn="l"/>
              </a:tabLst>
              <a:defRPr/>
            </a:pPr>
            <a:r>
              <a:rPr lang="en-US" altLang="en-US" sz="3086" dirty="0">
                <a:latin typeface="Engravers MT" panose="02090707080505020304" pitchFamily="18" charset="0"/>
              </a:rPr>
              <a:t>Today is </a:t>
            </a:r>
            <a:br>
              <a:rPr lang="en-US" altLang="en-US" sz="3086" dirty="0">
                <a:latin typeface="Engravers MT" panose="02090707080505020304" pitchFamily="18" charset="0"/>
              </a:rPr>
            </a:br>
            <a:r>
              <a:rPr lang="en-US" altLang="en-US" sz="3086" dirty="0">
                <a:latin typeface="Engravers MT" panose="02090707080505020304" pitchFamily="18" charset="0"/>
              </a:rPr>
              <a:t>father's day</a:t>
            </a:r>
          </a:p>
          <a:p>
            <a:pPr marL="251986" indent="-455053" defTabSz="1007943" fontAlgn="auto">
              <a:spcBef>
                <a:spcPts val="1102"/>
              </a:spcBef>
              <a:spcAft>
                <a:spcPts val="0"/>
              </a:spcAft>
              <a:tabLst>
                <a:tab pos="457169" algn="l"/>
                <a:tab pos="607443" algn="l"/>
                <a:tab pos="1217002" algn="l"/>
                <a:tab pos="1826561" algn="l"/>
                <a:tab pos="2436122" algn="l"/>
                <a:tab pos="3045681" algn="l"/>
                <a:tab pos="3655240" algn="l"/>
                <a:tab pos="4264799" algn="l"/>
                <a:tab pos="4874359" algn="l"/>
                <a:tab pos="5483918" algn="l"/>
                <a:tab pos="6093479" algn="l"/>
                <a:tab pos="6703038" algn="l"/>
                <a:tab pos="7312597" algn="l"/>
                <a:tab pos="7922156" algn="l"/>
                <a:tab pos="8531715" algn="l"/>
                <a:tab pos="9141275" algn="l"/>
                <a:tab pos="9750834" algn="l"/>
                <a:tab pos="10360393" algn="l"/>
                <a:tab pos="10969952" algn="l"/>
                <a:tab pos="11579511" algn="l"/>
                <a:tab pos="12189072" algn="l"/>
              </a:tabLst>
              <a:defRPr/>
            </a:pPr>
            <a:endParaRPr lang="en-US" altLang="en-US" sz="3086" dirty="0">
              <a:latin typeface="Engravers MT" panose="02090707080505020304" pitchFamily="18" charset="0"/>
            </a:endParaRPr>
          </a:p>
          <a:p>
            <a:pPr marL="251986" indent="-455053" defTabSz="1007943" fontAlgn="auto">
              <a:spcBef>
                <a:spcPts val="1102"/>
              </a:spcBef>
              <a:spcAft>
                <a:spcPts val="0"/>
              </a:spcAft>
              <a:tabLst>
                <a:tab pos="457169" algn="l"/>
                <a:tab pos="607443" algn="l"/>
                <a:tab pos="1217002" algn="l"/>
                <a:tab pos="1826561" algn="l"/>
                <a:tab pos="2436122" algn="l"/>
                <a:tab pos="3045681" algn="l"/>
                <a:tab pos="3655240" algn="l"/>
                <a:tab pos="4264799" algn="l"/>
                <a:tab pos="4874359" algn="l"/>
                <a:tab pos="5483918" algn="l"/>
                <a:tab pos="6093479" algn="l"/>
                <a:tab pos="6703038" algn="l"/>
                <a:tab pos="7312597" algn="l"/>
                <a:tab pos="7922156" algn="l"/>
                <a:tab pos="8531715" algn="l"/>
                <a:tab pos="9141275" algn="l"/>
                <a:tab pos="9750834" algn="l"/>
                <a:tab pos="10360393" algn="l"/>
                <a:tab pos="10969952" algn="l"/>
                <a:tab pos="11579511" algn="l"/>
                <a:tab pos="12189072" algn="l"/>
              </a:tabLst>
              <a:defRPr/>
            </a:pPr>
            <a:r>
              <a:rPr lang="en-US" altLang="en-US" sz="3086" dirty="0">
                <a:latin typeface="Engravers MT" panose="02090707080505020304" pitchFamily="18" charset="0"/>
              </a:rPr>
              <a:t>Text: </a:t>
            </a:r>
            <a:br>
              <a:rPr lang="en-US" altLang="en-US" sz="3086" dirty="0">
                <a:latin typeface="Engravers MT" panose="02090707080505020304" pitchFamily="18" charset="0"/>
              </a:rPr>
            </a:br>
            <a:r>
              <a:rPr lang="en-US" altLang="en-US" sz="3086" dirty="0" err="1">
                <a:latin typeface="Engravers MT" panose="02090707080505020304" pitchFamily="18" charset="0"/>
              </a:rPr>
              <a:t>ephesians</a:t>
            </a:r>
            <a:r>
              <a:rPr lang="en-US" altLang="en-US" sz="3086" dirty="0">
                <a:latin typeface="Engravers MT" panose="02090707080505020304" pitchFamily="18" charset="0"/>
              </a:rPr>
              <a:t> 6:4</a:t>
            </a: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5469578D-5037-483E-9944-1AF0C6DEB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847850"/>
            <a:ext cx="4722813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5D8D839F-A0C7-407B-AA88-5D899B63D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503238"/>
            <a:ext cx="12093575" cy="841375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FACTS FOR DADS TO ADMIT: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C298FD6-27AF-492E-908C-DA6E07A64A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163" y="1722438"/>
            <a:ext cx="12093575" cy="51768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I am a dad.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The home is the most important influence on my family.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7D6274E9-BB9C-496A-AC5E-E9739B0EA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503238"/>
            <a:ext cx="12093575" cy="841375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FACTS FOR DADS TO ADMIT: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45FC488-A78B-4F7E-8C6F-A48603D4DB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163" y="1722438"/>
            <a:ext cx="12093575" cy="51768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I am a dad.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The home is the most important influence on my family.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Because of its inherent difficulty and importance, fathering is the most dignified role I will ever play.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896B204E-BF20-4342-B894-F5ABC2DC4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503238"/>
            <a:ext cx="12093575" cy="841375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FACTS FOR DADS TO ADMIT: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9447F0E-BB85-4E00-B9BA-B6EF37B8CE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163" y="1722438"/>
            <a:ext cx="12093575" cy="51768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I am a dad.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The home is the most important influence on my family.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Because of its inherent difficulty and importance, fathering is the most dignified role I will ever play.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Being a parent is one of the greatest sources of joy we can ever know.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BE651684-BCD2-463D-A7F2-66E1752CA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503238"/>
            <a:ext cx="12093575" cy="841375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FACTS FOR DADS TO ADMIT: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45F839F-CBA6-4495-8047-F2911F79F1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163" y="1722438"/>
            <a:ext cx="12093575" cy="51768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I am a dad.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The home is the most important influence on my family.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Because of its inherent difficulty and importance, fathering is the most dignified role I will ever play.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Being a parent is one of the greatest sources of joy we can ever know.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We all can improve.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E4B01055-5B1B-45C1-BF83-AE1DC73AA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503238"/>
            <a:ext cx="12093575" cy="841375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FACTS FOR DADS TO ADMIT: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C90E6F5-034A-4C96-8DDD-9C9437F4A5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163" y="1722438"/>
            <a:ext cx="12093575" cy="51768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I am a dad.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The home is the most important influence on my family.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Because of its inherent difficulty and importance, fathering is the most dignified role I will ever play.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Being a parent is one of the greatest sources of joy we can ever know.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We all can improve.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Everyone is unique.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9F80B5B6-F9CD-4796-9180-C9E99E8DD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503238"/>
            <a:ext cx="12093575" cy="841375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FACTS FOR DADS TO ADMIT: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C1C43D8-FA16-49AE-B72A-E54EA07848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163" y="1722438"/>
            <a:ext cx="12093575" cy="51768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I am a dad.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The home is the most important influence on my family.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Because of its inherent difficulty and importance, fathering is the most dignified role I will ever play.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Being a parent is one of the greatest sources of joy we can ever know.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We all can improve.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Everyone is unique.</a:t>
            </a:r>
          </a:p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It is difficult to be a good parent.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A7CEFCEB-1B67-4C1F-BF50-9961BB35C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263" y="7938"/>
            <a:ext cx="12093575" cy="1116012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Conclusion: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3773887-45C7-4F94-9BD1-C7913F3BD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1513" y="1098550"/>
            <a:ext cx="12093575" cy="6156325"/>
          </a:xfrm>
        </p:spPr>
        <p:txBody>
          <a:bodyPr wrap="square" lIns="0" tIns="30238" rIns="0" bIns="0" numCol="1" anchor="t" anchorCtr="0" compatLnSpc="1">
            <a:prstTxWarp prst="textNoShape">
              <a:avLst/>
            </a:prstTxWarp>
          </a:bodyPr>
          <a:lstStyle/>
          <a:p>
            <a:pPr marL="571462" indent="-431771" defTabSz="1007943" fontAlgn="auto">
              <a:spcBef>
                <a:spcPts val="1102"/>
              </a:spcBef>
              <a:spcAft>
                <a:spcPts val="0"/>
              </a:spcAft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5333" dirty="0"/>
              <a:t>Father's have a special role in the family</a:t>
            </a:r>
          </a:p>
          <a:p>
            <a:pPr marL="571462" indent="-431771" defTabSz="1007943" fontAlgn="auto">
              <a:spcBef>
                <a:spcPts val="1102"/>
              </a:spcBef>
              <a:spcAft>
                <a:spcPts val="0"/>
              </a:spcAft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5333" dirty="0"/>
              <a:t>As we honor our fathers on this day – we should strive to be a father our children can brag about</a:t>
            </a:r>
          </a:p>
          <a:p>
            <a:pPr marL="571462" indent="-431771" defTabSz="1007943" fontAlgn="auto">
              <a:spcBef>
                <a:spcPts val="1102"/>
              </a:spcBef>
              <a:spcAft>
                <a:spcPts val="0"/>
              </a:spcAft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5333" dirty="0"/>
              <a:t>3 boys bragging about their fathers</a:t>
            </a:r>
          </a:p>
          <a:p>
            <a:pPr marL="571462" indent="-431771" defTabSz="1007943" fontAlgn="auto">
              <a:spcBef>
                <a:spcPts val="1102"/>
              </a:spcBef>
              <a:spcAft>
                <a:spcPts val="0"/>
              </a:spcAft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5333" dirty="0"/>
              <a:t>Make sure that your family has someone to brag about.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627EC8D-F30A-497E-8728-00883AD3F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1513" y="223838"/>
            <a:ext cx="12093575" cy="647700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  <a:normAutofit fontScale="90000"/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EPHESIANS 6:4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7737840E-F078-4211-BCB8-E1A0C40ABCB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417888" y="901700"/>
            <a:ext cx="10021887" cy="6434138"/>
          </a:xfrm>
        </p:spPr>
        <p:txBody>
          <a:bodyPr wrap="square" lIns="0" tIns="120950" rIns="0" bIns="0" numCol="1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251986" indent="-452936" algn="ctr" defTabSz="1007943" fontAlgn="auto">
              <a:lnSpc>
                <a:spcPct val="82000"/>
              </a:lnSpc>
              <a:spcBef>
                <a:spcPts val="1102"/>
              </a:spcBef>
              <a:tabLst>
                <a:tab pos="457169" algn="l"/>
                <a:tab pos="607443" algn="l"/>
                <a:tab pos="1217002" algn="l"/>
                <a:tab pos="1826561" algn="l"/>
                <a:tab pos="2436122" algn="l"/>
                <a:tab pos="3045681" algn="l"/>
                <a:tab pos="3655240" algn="l"/>
                <a:tab pos="4264799" algn="l"/>
                <a:tab pos="4874359" algn="l"/>
                <a:tab pos="5483918" algn="l"/>
                <a:tab pos="6093479" algn="l"/>
                <a:tab pos="6703038" algn="l"/>
                <a:tab pos="7312597" algn="l"/>
                <a:tab pos="7922156" algn="l"/>
                <a:tab pos="8531715" algn="l"/>
                <a:tab pos="9141275" algn="l"/>
                <a:tab pos="9750834" algn="l"/>
                <a:tab pos="10360393" algn="l"/>
                <a:tab pos="10969952" algn="l"/>
                <a:tab pos="11579511" algn="l"/>
                <a:tab pos="12189072" algn="l"/>
              </a:tabLst>
              <a:defRPr/>
            </a:pPr>
            <a:r>
              <a:rPr lang="en-US" altLang="en-US" sz="5333" dirty="0">
                <a:latin typeface="Aharoni" panose="020B0604020202020204" pitchFamily="2" charset="-79"/>
              </a:rPr>
              <a:t>“A FATHER YOU CAN </a:t>
            </a:r>
            <a:br>
              <a:rPr lang="en-US" altLang="en-US" sz="5333" dirty="0">
                <a:latin typeface="Aharoni" panose="020B0604020202020204" pitchFamily="2" charset="-79"/>
              </a:rPr>
            </a:br>
            <a:r>
              <a:rPr lang="en-US" altLang="en-US" sz="5333" dirty="0">
                <a:latin typeface="Aharoni" panose="020B0604020202020204" pitchFamily="2" charset="-79"/>
              </a:rPr>
              <a:t>BRAG ABOUT”</a:t>
            </a:r>
          </a:p>
          <a:p>
            <a:pPr marL="251986" indent="-452936" algn="ctr" defTabSz="1007943" fontAlgn="auto">
              <a:lnSpc>
                <a:spcPct val="82000"/>
              </a:lnSpc>
              <a:spcBef>
                <a:spcPts val="1102"/>
              </a:spcBef>
              <a:tabLst>
                <a:tab pos="457169" algn="l"/>
                <a:tab pos="607443" algn="l"/>
                <a:tab pos="1217002" algn="l"/>
                <a:tab pos="1826561" algn="l"/>
                <a:tab pos="2436122" algn="l"/>
                <a:tab pos="3045681" algn="l"/>
                <a:tab pos="3655240" algn="l"/>
                <a:tab pos="4264799" algn="l"/>
                <a:tab pos="4874359" algn="l"/>
                <a:tab pos="5483918" algn="l"/>
                <a:tab pos="6093479" algn="l"/>
                <a:tab pos="6703038" algn="l"/>
                <a:tab pos="7312597" algn="l"/>
                <a:tab pos="7922156" algn="l"/>
                <a:tab pos="8531715" algn="l"/>
                <a:tab pos="9141275" algn="l"/>
                <a:tab pos="9750834" algn="l"/>
                <a:tab pos="10360393" algn="l"/>
                <a:tab pos="10969952" algn="l"/>
                <a:tab pos="11579511" algn="l"/>
                <a:tab pos="12189072" algn="l"/>
              </a:tabLst>
              <a:defRPr/>
            </a:pPr>
            <a:endParaRPr lang="en-US" altLang="en-US" sz="5333" dirty="0">
              <a:latin typeface="Aharoni" panose="020B0604020202020204" pitchFamily="2" charset="-79"/>
            </a:endParaRPr>
          </a:p>
          <a:p>
            <a:pPr marL="251986" indent="-452936" algn="ctr" defTabSz="1007943" fontAlgn="auto">
              <a:lnSpc>
                <a:spcPct val="118000"/>
              </a:lnSpc>
              <a:spcBef>
                <a:spcPts val="1102"/>
              </a:spcBef>
              <a:tabLst>
                <a:tab pos="457169" algn="l"/>
                <a:tab pos="607443" algn="l"/>
                <a:tab pos="1217002" algn="l"/>
                <a:tab pos="1826561" algn="l"/>
                <a:tab pos="2436122" algn="l"/>
                <a:tab pos="3045681" algn="l"/>
                <a:tab pos="3655240" algn="l"/>
                <a:tab pos="4264799" algn="l"/>
                <a:tab pos="4874359" algn="l"/>
                <a:tab pos="5483918" algn="l"/>
                <a:tab pos="6093479" algn="l"/>
                <a:tab pos="6703038" algn="l"/>
                <a:tab pos="7312597" algn="l"/>
                <a:tab pos="7922156" algn="l"/>
                <a:tab pos="8531715" algn="l"/>
                <a:tab pos="9141275" algn="l"/>
                <a:tab pos="9750834" algn="l"/>
                <a:tab pos="10360393" algn="l"/>
                <a:tab pos="10969952" algn="l"/>
                <a:tab pos="11579511" algn="l"/>
                <a:tab pos="12189072" algn="l"/>
              </a:tabLst>
              <a:defRPr/>
            </a:pPr>
            <a:r>
              <a:rPr lang="en-US" altLang="en-US" sz="4800" dirty="0">
                <a:latin typeface="Arial Black" panose="020B0A04020102020204" pitchFamily="34" charset="0"/>
              </a:rPr>
              <a:t> 4 And you, fathers, do not provoke your children to wrath, but bring them up in the training and admonition of the Lord.</a:t>
            </a:r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2BD81F24-F828-4790-AA1D-CDE9D0C7B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79725"/>
            <a:ext cx="2336800" cy="347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75A6E9B4-A92A-4E0F-9E98-0B011555E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122238"/>
            <a:ext cx="12093575" cy="1295400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608013" algn="l"/>
                <a:tab pos="1217613" algn="l"/>
                <a:tab pos="1827213" algn="l"/>
                <a:tab pos="2436813" algn="l"/>
                <a:tab pos="3046413" algn="l"/>
                <a:tab pos="3656013" algn="l"/>
                <a:tab pos="4265613" algn="l"/>
                <a:tab pos="4875213" algn="l"/>
                <a:tab pos="5484813" algn="l"/>
                <a:tab pos="6094413" algn="l"/>
                <a:tab pos="6704013" algn="l"/>
                <a:tab pos="7313613" algn="l"/>
                <a:tab pos="7923213" algn="l"/>
                <a:tab pos="8532813" algn="l"/>
                <a:tab pos="9142413" algn="l"/>
                <a:tab pos="9752013" algn="l"/>
                <a:tab pos="10361613" algn="l"/>
                <a:tab pos="10971213" algn="l"/>
                <a:tab pos="11580813" algn="l"/>
                <a:tab pos="12190413" algn="l"/>
              </a:tabLst>
            </a:pPr>
            <a:r>
              <a:rPr lang="en-US" altLang="en-US" b="1"/>
              <a:t>Father's Day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0FE39BE-B169-4726-B3F4-7F603636A5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1513" y="1098550"/>
            <a:ext cx="12093575" cy="60404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4800" b="1"/>
              <a:t>We honored our mothers last month.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4800" b="1"/>
              <a:t>Today we honor our fathers.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4800" b="1"/>
              <a:t>Children like to brag about their fathers – how strong they are, what they do, how rich they are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4800" b="1"/>
              <a:t>Colossians 3:21 Fathers, do not provoke your children, lest they become discouraged.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6C41C227-5539-49CE-8859-3ACD45D54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9450" y="192088"/>
            <a:ext cx="12088813" cy="995362"/>
          </a:xfrm>
        </p:spPr>
        <p:txBody>
          <a:bodyPr/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Brag about father</a:t>
            </a: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02F07ECE-D548-4348-A001-0B5DBE1DE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177925"/>
            <a:ext cx="73152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0CE0F9B5-0E5E-434C-B5F6-B4696F2D2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1513" y="303213"/>
            <a:ext cx="12093575" cy="1735137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And you, fathers, do not provoke your children to wrath, 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0D8BED6-7624-4BC9-920D-624266D2B4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1513" y="2038350"/>
            <a:ext cx="12093575" cy="51990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Provoke</a:t>
            </a:r>
            <a:r>
              <a:rPr lang="en-US" altLang="en-US" sz="3600"/>
              <a:t> 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Greek word – para = with, alongside; orgizo = to enrage, provoke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Word means to anger alongside, to provoke another to anger or rage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Hebrews 10:24</a:t>
            </a:r>
            <a:r>
              <a:rPr lang="en-US" altLang="en-US" sz="3600"/>
              <a:t> And let us consider one another to provoke unto love and to good works: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Colossians 3:21</a:t>
            </a:r>
            <a:r>
              <a:rPr lang="en-US" altLang="en-US" sz="3600"/>
              <a:t> Fathers, do not provoke your children, lest they become discouraged.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A5CBEED4-8ED8-473F-8C95-5CC269608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1513" y="274638"/>
            <a:ext cx="12093575" cy="1208087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But bring them up 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0B46CA5-6B2E-4C6E-9855-1A62C3AD96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1513" y="1482725"/>
            <a:ext cx="12093575" cy="5656263"/>
          </a:xfrm>
        </p:spPr>
        <p:txBody>
          <a:bodyPr/>
          <a:lstStyle/>
          <a:p>
            <a:pPr marL="571462" indent="-431771" defTabSz="1007943" fontAlgn="auto">
              <a:spcBef>
                <a:spcPts val="1102"/>
              </a:spcBef>
              <a:spcAft>
                <a:spcPts val="0"/>
              </a:spcAft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4800" b="1" dirty="0"/>
              <a:t>Bring</a:t>
            </a:r>
            <a:r>
              <a:rPr lang="en-US" altLang="en-US" sz="4800" dirty="0"/>
              <a:t> </a:t>
            </a:r>
          </a:p>
          <a:p>
            <a:pPr marL="2298546" lvl="1" indent="-764066" defTabSz="1007943" fontAlgn="auto">
              <a:spcBef>
                <a:spcPts val="551"/>
              </a:spcBef>
              <a:spcAft>
                <a:spcPts val="0"/>
              </a:spcAft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4266" dirty="0"/>
              <a:t>Some children just “come up”</a:t>
            </a:r>
          </a:p>
          <a:p>
            <a:pPr marL="2298546" lvl="1" indent="-764066" defTabSz="1007943" fontAlgn="auto">
              <a:spcBef>
                <a:spcPts val="551"/>
              </a:spcBef>
              <a:spcAft>
                <a:spcPts val="0"/>
              </a:spcAft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4266" dirty="0"/>
              <a:t>Weeds come up; flowers are cared for</a:t>
            </a:r>
          </a:p>
          <a:p>
            <a:pPr marL="571462" indent="-431771" defTabSz="1007943" fontAlgn="auto">
              <a:spcBef>
                <a:spcPts val="1102"/>
              </a:spcBef>
              <a:spcAft>
                <a:spcPts val="0"/>
              </a:spcAft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4800" b="1" dirty="0"/>
              <a:t>Parents job – Bring them to maturity</a:t>
            </a:r>
          </a:p>
          <a:p>
            <a:pPr marL="571462" indent="-431771" defTabSz="1007943" fontAlgn="auto">
              <a:spcBef>
                <a:spcPts val="1102"/>
              </a:spcBef>
              <a:spcAft>
                <a:spcPts val="0"/>
              </a:spcAft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71462" algn="l"/>
                <a:tab pos="721736" algn="l"/>
                <a:tab pos="1331295" algn="l"/>
                <a:tab pos="1940855" algn="l"/>
                <a:tab pos="2550414" algn="l"/>
                <a:tab pos="3159973" algn="l"/>
                <a:tab pos="3769532" algn="l"/>
                <a:tab pos="4379091" algn="l"/>
                <a:tab pos="4988652" algn="l"/>
                <a:tab pos="5598211" algn="l"/>
                <a:tab pos="6207770" algn="l"/>
                <a:tab pos="6817329" algn="l"/>
                <a:tab pos="7426888" algn="l"/>
                <a:tab pos="8036448" algn="l"/>
                <a:tab pos="8646007" algn="l"/>
                <a:tab pos="9255566" algn="l"/>
                <a:tab pos="9865125" algn="l"/>
                <a:tab pos="10474684" algn="l"/>
                <a:tab pos="11084245" algn="l"/>
                <a:tab pos="11693805" algn="l"/>
                <a:tab pos="12303364" algn="l"/>
              </a:tabLst>
              <a:defRPr/>
            </a:pPr>
            <a:r>
              <a:rPr lang="en-US" altLang="en-US" sz="4800" b="1" dirty="0"/>
              <a:t>Ephesians 5:29</a:t>
            </a:r>
            <a:r>
              <a:rPr lang="en-US" altLang="en-US" sz="4800" dirty="0"/>
              <a:t> For no one ever hated his own flesh, but nourishes and cherishes it, just as the Lord does the church.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0EA08256-E9ED-44CF-A8E3-B8C09CF6F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503238"/>
            <a:ext cx="12093575" cy="1149350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In the training (nurture, KJV)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AA44FF1-D3FB-42F8-8EE6-EA55FBA9D3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1513" y="1874838"/>
            <a:ext cx="12093575" cy="55943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Nurture</a:t>
            </a:r>
            <a:r>
              <a:rPr lang="en-US" altLang="en-US" sz="3600"/>
              <a:t> 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Education, training, discipline, correction, teach, instruct, chasten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Teach about God, Bible, Jesus, church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Teach moral values, priorities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Teach maturity – finances, work ethic, family responsibility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2 Timothy 3:16 –</a:t>
            </a:r>
            <a:r>
              <a:rPr lang="en-US" altLang="en-US" sz="3600"/>
              <a:t> Scripture is given for instruction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Hebrews 12:5, 7, 8, 12</a:t>
            </a:r>
            <a:r>
              <a:rPr lang="en-US" altLang="en-US" sz="3600"/>
              <a:t> – God chastens us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1F2D3F60-C1E4-49A0-8B61-5CC67EAAC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488" y="274638"/>
            <a:ext cx="12093575" cy="1066800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And admonition of the Lord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237C58C-0693-4A6C-8B83-9B5D76C7DB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1513" y="1722438"/>
            <a:ext cx="12093575" cy="56705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Admonition</a:t>
            </a:r>
            <a:r>
              <a:rPr lang="en-US" altLang="en-US" sz="3600"/>
              <a:t> 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Call attention to, mild rebuke, warn</a:t>
            </a:r>
          </a:p>
          <a:p>
            <a:pPr marL="2297113" lvl="1" indent="-763588">
              <a:buClr>
                <a:srgbClr val="000080"/>
              </a:buClr>
              <a:buSzPct val="75000"/>
              <a:buFont typeface="Symbol" panose="05050102010706020507" pitchFamily="18" charset="2"/>
              <a:buChar char="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/>
              <a:t>Don't let things go uncorrected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1 Corinthians 10:11</a:t>
            </a:r>
            <a:r>
              <a:rPr lang="en-US" altLang="en-US" sz="3600"/>
              <a:t> Now all these things happened to them as examples, and they were written for our admonition, upon whom the ends of the ages have come.</a:t>
            </a:r>
          </a:p>
          <a:p>
            <a:pPr marL="569913" indent="-430213">
              <a:buClr>
                <a:srgbClr val="000080"/>
              </a:buClr>
              <a:buSzPct val="45000"/>
              <a:buFont typeface="Wingdings" panose="05000000000000000000" pitchFamily="2" charset="2"/>
              <a:buChar char="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Titus 3:10</a:t>
            </a:r>
            <a:r>
              <a:rPr lang="en-US" altLang="en-US" sz="3600"/>
              <a:t> Reject a divisive man after the first and second admonition,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349084FD-7F0F-4D84-81C0-496DF2467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288" y="503238"/>
            <a:ext cx="12093575" cy="841375"/>
          </a:xfrm>
        </p:spPr>
        <p:txBody>
          <a:bodyPr wrap="square" lIns="0" tIns="36957" rIns="0" bIns="0" numCol="1" anchorCtr="0" compatLnSpc="1">
            <a:prstTxWarp prst="textNoShape">
              <a:avLst/>
            </a:prstTxWarp>
          </a:bodyPr>
          <a:lstStyle/>
          <a:p>
            <a:pPr defTabSz="1007943" fontAlgn="auto">
              <a:spcAft>
                <a:spcPts val="0"/>
              </a:spcAft>
              <a:tabLst>
                <a:tab pos="0" algn="l"/>
                <a:tab pos="609559" algn="l"/>
                <a:tab pos="1219118" algn="l"/>
                <a:tab pos="1828678" algn="l"/>
                <a:tab pos="2438237" algn="l"/>
                <a:tab pos="3047797" algn="l"/>
                <a:tab pos="3657356" algn="l"/>
                <a:tab pos="4266915" algn="l"/>
                <a:tab pos="4876475" algn="l"/>
                <a:tab pos="5486034" algn="l"/>
                <a:tab pos="6095593" algn="l"/>
                <a:tab pos="6705152" algn="l"/>
                <a:tab pos="7314711" algn="l"/>
                <a:tab pos="7924271" algn="l"/>
                <a:tab pos="8533832" algn="l"/>
                <a:tab pos="9143391" algn="l"/>
                <a:tab pos="9752950" algn="l"/>
                <a:tab pos="10362509" algn="l"/>
                <a:tab pos="10972068" algn="l"/>
                <a:tab pos="11581628" algn="l"/>
                <a:tab pos="12191187" algn="l"/>
              </a:tabLst>
              <a:defRPr/>
            </a:pPr>
            <a:r>
              <a:rPr lang="en-US" altLang="en-US" sz="4850" dirty="0"/>
              <a:t>FACTS FOR DADS TO ADMIT: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1AA84E9-5FD8-43FD-AEB4-25076099DC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163" y="1722438"/>
            <a:ext cx="12093575" cy="51768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69913" indent="-430213">
              <a:buClr>
                <a:srgbClr val="000080"/>
              </a:buClr>
              <a:buFont typeface="Times New Roman" panose="02020603050405020304" pitchFamily="18" charset="0"/>
              <a:buAutoNum type="arabicPeriod"/>
              <a:tabLst>
                <a:tab pos="569913" algn="l"/>
                <a:tab pos="720725" algn="l"/>
                <a:tab pos="1330325" algn="l"/>
                <a:tab pos="1939925" algn="l"/>
                <a:tab pos="2549525" algn="l"/>
                <a:tab pos="3159125" algn="l"/>
                <a:tab pos="3768725" algn="l"/>
                <a:tab pos="4378325" algn="l"/>
                <a:tab pos="4987925" algn="l"/>
                <a:tab pos="5597525" algn="l"/>
                <a:tab pos="6207125" algn="l"/>
                <a:tab pos="6816725" algn="l"/>
                <a:tab pos="7426325" algn="l"/>
                <a:tab pos="8035925" algn="l"/>
                <a:tab pos="8645525" algn="l"/>
                <a:tab pos="9255125" algn="l"/>
                <a:tab pos="9864725" algn="l"/>
                <a:tab pos="10474325" algn="l"/>
                <a:tab pos="11083925" algn="l"/>
                <a:tab pos="11693525" algn="l"/>
                <a:tab pos="12303125" algn="l"/>
              </a:tabLst>
            </a:pPr>
            <a:r>
              <a:rPr lang="en-US" altLang="en-US" sz="3600" b="1"/>
              <a:t>I am a dad.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34479</TotalTime>
  <Words>765</Words>
  <Application>Microsoft Office PowerPoint</Application>
  <PresentationFormat>Custom</PresentationFormat>
  <Paragraphs>97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Calibri</vt:lpstr>
      <vt:lpstr>Arial</vt:lpstr>
      <vt:lpstr>Calibri Light</vt:lpstr>
      <vt:lpstr>Times New Roman</vt:lpstr>
      <vt:lpstr>Aharoni</vt:lpstr>
      <vt:lpstr>Engravers MT</vt:lpstr>
      <vt:lpstr>Arial Black</vt:lpstr>
      <vt:lpstr>Wingdings</vt:lpstr>
      <vt:lpstr>Symbol</vt:lpstr>
      <vt:lpstr>Office Theme</vt:lpstr>
      <vt:lpstr>“A FATHER YOU CAN BRAG ABOUT”</vt:lpstr>
      <vt:lpstr>EPHESIANS 6:4</vt:lpstr>
      <vt:lpstr>Father's Day</vt:lpstr>
      <vt:lpstr>Brag about father</vt:lpstr>
      <vt:lpstr>And you, fathers, do not provoke your children to wrath, </vt:lpstr>
      <vt:lpstr>But bring them up </vt:lpstr>
      <vt:lpstr>In the training (nurture, KJV)</vt:lpstr>
      <vt:lpstr>And admonition of the Lord</vt:lpstr>
      <vt:lpstr>FACTS FOR DADS TO ADMIT:</vt:lpstr>
      <vt:lpstr>FACTS FOR DADS TO ADMIT:</vt:lpstr>
      <vt:lpstr>FACTS FOR DADS TO ADMIT:</vt:lpstr>
      <vt:lpstr>FACTS FOR DADS TO ADMIT:</vt:lpstr>
      <vt:lpstr>FACTS FOR DADS TO ADMIT:</vt:lpstr>
      <vt:lpstr>FACTS FOR DADS TO ADMIT:</vt:lpstr>
      <vt:lpstr>FACTS FOR DADS TO ADMIT:</vt:lpstr>
      <vt:lpstr>Conclusion: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and Red Gradient</dc:title>
  <dc:creator>Manly Luscombe</dc:creator>
  <dc:description>Presentation Layout Template</dc:description>
  <cp:lastModifiedBy>Manly Luscombe</cp:lastModifiedBy>
  <cp:revision>4</cp:revision>
  <cp:lastPrinted>1601-01-01T00:00:00Z</cp:lastPrinted>
  <dcterms:created xsi:type="dcterms:W3CDTF">2011-06-09T20:40:09Z</dcterms:created>
  <dcterms:modified xsi:type="dcterms:W3CDTF">2020-06-08T00:37:02Z</dcterms:modified>
</cp:coreProperties>
</file>