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0"/>
  </p:notesMasterIdLst>
  <p:sldIdLst>
    <p:sldId id="274" r:id="rId5"/>
    <p:sldId id="308" r:id="rId6"/>
    <p:sldId id="309" r:id="rId7"/>
    <p:sldId id="310" r:id="rId8"/>
    <p:sldId id="312" r:id="rId9"/>
    <p:sldId id="314" r:id="rId10"/>
    <p:sldId id="315" r:id="rId11"/>
    <p:sldId id="316" r:id="rId12"/>
    <p:sldId id="317" r:id="rId13"/>
    <p:sldId id="318" r:id="rId14"/>
    <p:sldId id="319" r:id="rId15"/>
    <p:sldId id="320" r:id="rId16"/>
    <p:sldId id="321" r:id="rId17"/>
    <p:sldId id="323" r:id="rId18"/>
    <p:sldId id="32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19" autoAdjust="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8DDDEA-63BC-40A0-8BC0-D6413F38691F}" type="datetimeFigureOut">
              <a:rPr lang="en-US" smtClean="0"/>
              <a:t>5/14/2024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6F76E-E60C-4C54-B47A-C2C406EC8F72}" type="slidenum">
              <a:rPr lang="en-US" smtClean="0"/>
              <a:t>‹#›</a:t>
            </a:fld>
            <a:endParaRPr lang="en-US" dirty="0"/>
          </a:p>
        </p:txBody>
      </p:sp>
    </p:spTree>
    <p:extLst>
      <p:ext uri="{BB962C8B-B14F-4D97-AF65-F5344CB8AC3E}">
        <p14:creationId xmlns:p14="http://schemas.microsoft.com/office/powerpoint/2010/main" val="2987483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5/14/2024</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357234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5/14/2024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8156201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5/14/2024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485988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5/14/2024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523546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5/14/2024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911456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5/14/2024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277308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5/14/2024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2158628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5/14/2024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3153062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5/14/2024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258408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5/14/2024</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65219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7">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pic>
        <p:nvPicPr>
          <p:cNvPr id="8" name="Picture 7" descr="A dog looking at the camera">
            <a:extLst>
              <a:ext uri="{FF2B5EF4-FFF2-40B4-BE49-F238E27FC236}">
                <a16:creationId xmlns:a16="http://schemas.microsoft.com/office/drawing/2014/main" id="{F0B92F21-44D0-49F2-B59D-6723737D9B5C}"/>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a:stretch/>
        </p:blipFill>
        <p:spPr>
          <a:xfrm>
            <a:off x="-82276" y="10"/>
            <a:ext cx="12191980" cy="6857990"/>
          </a:xfrm>
          <a:prstGeom prst="rect">
            <a:avLst/>
          </a:prstGeom>
        </p:spPr>
      </p:pic>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965200" y="343775"/>
            <a:ext cx="10225530" cy="590321"/>
          </a:xfrm>
        </p:spPr>
        <p:txBody>
          <a:bodyPr>
            <a:noAutofit/>
          </a:bodyPr>
          <a:lstStyle/>
          <a:p>
            <a:pPr algn="ctr"/>
            <a:r>
              <a:rPr lang="en-US" sz="4000" dirty="0">
                <a:solidFill>
                  <a:schemeClr val="tx1"/>
                </a:solidFill>
              </a:rPr>
              <a:t>Beware, beware</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1088136" y="934097"/>
            <a:ext cx="9957816" cy="1050151"/>
          </a:xfrm>
        </p:spPr>
        <p:txBody>
          <a:bodyPr>
            <a:noAutofit/>
          </a:bodyPr>
          <a:lstStyle/>
          <a:p>
            <a:pPr algn="ctr"/>
            <a:r>
              <a:rPr lang="en-US" sz="2400" dirty="0">
                <a:solidFill>
                  <a:schemeClr val="tx1"/>
                </a:solidFill>
              </a:rPr>
              <a:t>God warns us of some dangers.</a:t>
            </a:r>
          </a:p>
          <a:p>
            <a:pPr algn="ctr"/>
            <a:r>
              <a:rPr lang="en-US" sz="2400" dirty="0">
                <a:solidFill>
                  <a:schemeClr val="tx1"/>
                </a:solidFill>
              </a:rPr>
              <a:t>Here are 5 beware signs in Hebrews.</a:t>
            </a:r>
          </a:p>
        </p:txBody>
      </p:sp>
    </p:spTree>
    <p:extLst>
      <p:ext uri="{BB962C8B-B14F-4D97-AF65-F5344CB8AC3E}">
        <p14:creationId xmlns:p14="http://schemas.microsoft.com/office/powerpoint/2010/main" val="12052488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ABAD6-A48F-C990-D034-333696B3C665}"/>
              </a:ext>
            </a:extLst>
          </p:cNvPr>
          <p:cNvSpPr>
            <a:spLocks noGrp="1"/>
          </p:cNvSpPr>
          <p:nvPr>
            <p:ph type="title"/>
          </p:nvPr>
        </p:nvSpPr>
        <p:spPr/>
        <p:txBody>
          <a:bodyPr/>
          <a:lstStyle/>
          <a:p>
            <a:r>
              <a:rPr lang="en-US" dirty="0"/>
              <a:t>3) The danger of prolonged immaturity</a:t>
            </a:r>
          </a:p>
        </p:txBody>
      </p:sp>
      <p:sp>
        <p:nvSpPr>
          <p:cNvPr id="3" name="Content Placeholder 2">
            <a:extLst>
              <a:ext uri="{FF2B5EF4-FFF2-40B4-BE49-F238E27FC236}">
                <a16:creationId xmlns:a16="http://schemas.microsoft.com/office/drawing/2014/main" id="{A0F8CCCD-0EFA-4D77-5BFA-22656314ABF8}"/>
              </a:ext>
            </a:extLst>
          </p:cNvPr>
          <p:cNvSpPr>
            <a:spLocks noGrp="1"/>
          </p:cNvSpPr>
          <p:nvPr>
            <p:ph idx="1"/>
          </p:nvPr>
        </p:nvSpPr>
        <p:spPr/>
        <p:txBody>
          <a:bodyPr>
            <a:noAutofit/>
          </a:bodyPr>
          <a:lstStyle/>
          <a:p>
            <a:pPr marR="0" algn="l" rtl="0"/>
            <a:r>
              <a:rPr lang="en-US" sz="2800" b="1" i="0" u="none" strike="noStrike" baseline="0" dirty="0">
                <a:solidFill>
                  <a:schemeClr val="tx1"/>
                </a:solidFill>
                <a:latin typeface="Verdana" panose="020B0604030504040204" pitchFamily="34" charset="0"/>
              </a:rPr>
              <a:t>The Problem: Being Long-Time Babies</a:t>
            </a:r>
          </a:p>
          <a:p>
            <a:pPr marR="0" algn="l" rtl="0"/>
            <a:endParaRPr lang="en-US" sz="2800" b="1" i="0" u="none" strike="noStrike" baseline="0" dirty="0">
              <a:solidFill>
                <a:schemeClr val="tx1"/>
              </a:solidFill>
              <a:latin typeface="Verdana" panose="020B0604030504040204" pitchFamily="34" charset="0"/>
            </a:endParaRPr>
          </a:p>
          <a:p>
            <a:pPr marR="0" algn="l" rtl="0"/>
            <a:r>
              <a:rPr lang="en-US" sz="2800" b="1" dirty="0">
                <a:solidFill>
                  <a:schemeClr val="tx1"/>
                </a:solidFill>
                <a:latin typeface="Verdana" panose="020B0604030504040204" pitchFamily="34" charset="0"/>
              </a:rPr>
              <a:t>The Possibility: Missing the value of spiritual growth</a:t>
            </a:r>
          </a:p>
          <a:p>
            <a:pPr marR="0" algn="l" rtl="0"/>
            <a:endParaRPr lang="en-US" sz="2800" b="1" dirty="0">
              <a:solidFill>
                <a:schemeClr val="tx1"/>
              </a:solidFill>
              <a:latin typeface="Verdana" panose="020B0604030504040204" pitchFamily="34" charset="0"/>
            </a:endParaRPr>
          </a:p>
          <a:p>
            <a:pPr marR="0" algn="ctr" rtl="0"/>
            <a:r>
              <a:rPr lang="en-US" sz="2800" b="1" i="0" u="none" strike="noStrike" baseline="0" dirty="0">
                <a:solidFill>
                  <a:schemeClr val="tx1"/>
                </a:solidFill>
                <a:latin typeface="Verdana" panose="020B0604030504040204" pitchFamily="34" charset="0"/>
              </a:rPr>
              <a:t>The Test: Are you </a:t>
            </a:r>
            <a:r>
              <a:rPr lang="en-US" sz="2800" b="1" dirty="0">
                <a:solidFill>
                  <a:schemeClr val="tx1"/>
                </a:solidFill>
                <a:latin typeface="Verdana" panose="020B0604030504040204" pitchFamily="34" charset="0"/>
              </a:rPr>
              <a:t>maturing as a Christian?</a:t>
            </a:r>
            <a:endParaRPr lang="en-US" sz="2800" b="1"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239479062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ABAD6-A48F-C990-D034-333696B3C665}"/>
              </a:ext>
            </a:extLst>
          </p:cNvPr>
          <p:cNvSpPr>
            <a:spLocks noGrp="1"/>
          </p:cNvSpPr>
          <p:nvPr>
            <p:ph type="title"/>
          </p:nvPr>
        </p:nvSpPr>
        <p:spPr/>
        <p:txBody>
          <a:bodyPr/>
          <a:lstStyle/>
          <a:p>
            <a:r>
              <a:rPr lang="en-US" dirty="0"/>
              <a:t>4) The danger of missed reality</a:t>
            </a:r>
          </a:p>
        </p:txBody>
      </p:sp>
      <p:sp>
        <p:nvSpPr>
          <p:cNvPr id="3" name="Content Placeholder 2">
            <a:extLst>
              <a:ext uri="{FF2B5EF4-FFF2-40B4-BE49-F238E27FC236}">
                <a16:creationId xmlns:a16="http://schemas.microsoft.com/office/drawing/2014/main" id="{A0F8CCCD-0EFA-4D77-5BFA-22656314ABF8}"/>
              </a:ext>
            </a:extLst>
          </p:cNvPr>
          <p:cNvSpPr>
            <a:spLocks noGrp="1"/>
          </p:cNvSpPr>
          <p:nvPr>
            <p:ph idx="1"/>
          </p:nvPr>
        </p:nvSpPr>
        <p:spPr/>
        <p:txBody>
          <a:bodyPr>
            <a:noAutofit/>
          </a:bodyPr>
          <a:lstStyle/>
          <a:p>
            <a:pPr marR="0" algn="l" rtl="0"/>
            <a:r>
              <a:rPr lang="en-US" sz="2000" b="0" i="0" u="none" strike="noStrike" baseline="0" dirty="0">
                <a:solidFill>
                  <a:schemeClr val="tx1"/>
                </a:solidFill>
                <a:latin typeface="Verdana" panose="020B0604030504040204" pitchFamily="34" charset="0"/>
              </a:rPr>
              <a:t>(Heb 10:26)  For if we sin willfully after we have received the knowledge of the truth, there no longer remains a sacrifice for sins,  (27)  but a certain fearful expectation of judgment, and fiery indignation which will devour the adversaries.  (28)  Anyone who has rejected Moses' law dies without mercy on the testimony of two or three witnesses.  (29)  Of how much worse punishment, do you suppose, will he be thought worthy who has trampled the Son of God underfoot, counted the blood of the covenant by which he was sanctified a common thing, and insulted the Spirit of grace?  (30)  For we know Him who said, "VENGEANCE IS MINE, I WILL REPAY," says the Lord. And again, "THE LORD WILL JUDGE HIS PEOPLE."</a:t>
            </a:r>
          </a:p>
        </p:txBody>
      </p:sp>
    </p:spTree>
    <p:extLst>
      <p:ext uri="{BB962C8B-B14F-4D97-AF65-F5344CB8AC3E}">
        <p14:creationId xmlns:p14="http://schemas.microsoft.com/office/powerpoint/2010/main" val="76080507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ABAD6-A48F-C990-D034-333696B3C665}"/>
              </a:ext>
            </a:extLst>
          </p:cNvPr>
          <p:cNvSpPr>
            <a:spLocks noGrp="1"/>
          </p:cNvSpPr>
          <p:nvPr>
            <p:ph type="title"/>
          </p:nvPr>
        </p:nvSpPr>
        <p:spPr/>
        <p:txBody>
          <a:bodyPr/>
          <a:lstStyle/>
          <a:p>
            <a:r>
              <a:rPr lang="en-US" dirty="0"/>
              <a:t>4) The danger of missed reality</a:t>
            </a:r>
          </a:p>
        </p:txBody>
      </p:sp>
      <p:sp>
        <p:nvSpPr>
          <p:cNvPr id="3" name="Content Placeholder 2">
            <a:extLst>
              <a:ext uri="{FF2B5EF4-FFF2-40B4-BE49-F238E27FC236}">
                <a16:creationId xmlns:a16="http://schemas.microsoft.com/office/drawing/2014/main" id="{A0F8CCCD-0EFA-4D77-5BFA-22656314ABF8}"/>
              </a:ext>
            </a:extLst>
          </p:cNvPr>
          <p:cNvSpPr>
            <a:spLocks noGrp="1"/>
          </p:cNvSpPr>
          <p:nvPr>
            <p:ph idx="1"/>
          </p:nvPr>
        </p:nvSpPr>
        <p:spPr/>
        <p:txBody>
          <a:bodyPr>
            <a:noAutofit/>
          </a:bodyPr>
          <a:lstStyle/>
          <a:p>
            <a:pPr marR="0" algn="l" rtl="0"/>
            <a:r>
              <a:rPr lang="en-US" sz="2800" b="0" i="0" u="none" strike="noStrike" baseline="0" dirty="0">
                <a:solidFill>
                  <a:schemeClr val="tx1"/>
                </a:solidFill>
                <a:latin typeface="Verdana" panose="020B0604030504040204" pitchFamily="34" charset="0"/>
              </a:rPr>
              <a:t>Beware of willful rejection of Jesus’ sacrifice for us.</a:t>
            </a:r>
          </a:p>
          <a:p>
            <a:pPr marR="0" algn="l" rtl="0"/>
            <a:r>
              <a:rPr lang="en-US" sz="2800" b="1" dirty="0">
                <a:solidFill>
                  <a:schemeClr val="tx1"/>
                </a:solidFill>
                <a:latin typeface="Verdana" panose="020B0604030504040204" pitchFamily="34" charset="0"/>
              </a:rPr>
              <a:t>The Problem: Failing to respond to Grace.</a:t>
            </a:r>
          </a:p>
          <a:p>
            <a:pPr marR="0" algn="l" rtl="0"/>
            <a:endParaRPr lang="en-US" sz="2800" b="1" dirty="0">
              <a:solidFill>
                <a:schemeClr val="tx1"/>
              </a:solidFill>
              <a:latin typeface="Verdana" panose="020B0604030504040204" pitchFamily="34" charset="0"/>
            </a:endParaRPr>
          </a:p>
          <a:p>
            <a:pPr marR="0" algn="l" rtl="0"/>
            <a:r>
              <a:rPr lang="en-US" sz="2800" b="1" i="0" u="none" strike="noStrike" baseline="0" dirty="0">
                <a:solidFill>
                  <a:schemeClr val="tx1"/>
                </a:solidFill>
                <a:latin typeface="Verdana" panose="020B0604030504040204" pitchFamily="34" charset="0"/>
              </a:rPr>
              <a:t>The Possibility: Spurnin</a:t>
            </a:r>
            <a:r>
              <a:rPr lang="en-US" sz="2800" b="1" dirty="0">
                <a:solidFill>
                  <a:schemeClr val="tx1"/>
                </a:solidFill>
                <a:latin typeface="Verdana" panose="020B0604030504040204" pitchFamily="34" charset="0"/>
              </a:rPr>
              <a:t>g the Son of God.</a:t>
            </a:r>
          </a:p>
          <a:p>
            <a:pPr marR="0" algn="l" rtl="0"/>
            <a:endParaRPr lang="en-US" sz="2800" b="1" dirty="0">
              <a:solidFill>
                <a:schemeClr val="tx1"/>
              </a:solidFill>
              <a:latin typeface="Verdana" panose="020B0604030504040204" pitchFamily="34" charset="0"/>
            </a:endParaRPr>
          </a:p>
          <a:p>
            <a:pPr marR="0" algn="ctr" rtl="0"/>
            <a:r>
              <a:rPr lang="en-US" sz="2800" b="1" i="0" u="none" strike="noStrike" baseline="0" dirty="0">
                <a:solidFill>
                  <a:schemeClr val="tx1"/>
                </a:solidFill>
                <a:latin typeface="Verdana" panose="020B0604030504040204" pitchFamily="34" charset="0"/>
              </a:rPr>
              <a:t>The </a:t>
            </a:r>
            <a:r>
              <a:rPr lang="en-US" sz="2800" b="1" dirty="0">
                <a:solidFill>
                  <a:schemeClr val="tx1"/>
                </a:solidFill>
                <a:latin typeface="Verdana" panose="020B0604030504040204" pitchFamily="34" charset="0"/>
              </a:rPr>
              <a:t>Test: How real is Jesus Christ to you?</a:t>
            </a:r>
            <a:endParaRPr lang="en-US" sz="2800" b="1"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322414869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ABAD6-A48F-C990-D034-333696B3C665}"/>
              </a:ext>
            </a:extLst>
          </p:cNvPr>
          <p:cNvSpPr>
            <a:spLocks noGrp="1"/>
          </p:cNvSpPr>
          <p:nvPr>
            <p:ph type="title"/>
          </p:nvPr>
        </p:nvSpPr>
        <p:spPr/>
        <p:txBody>
          <a:bodyPr/>
          <a:lstStyle/>
          <a:p>
            <a:r>
              <a:rPr lang="en-US" dirty="0"/>
              <a:t>5) The danger of contradiction</a:t>
            </a:r>
          </a:p>
        </p:txBody>
      </p:sp>
      <p:sp>
        <p:nvSpPr>
          <p:cNvPr id="3" name="Content Placeholder 2">
            <a:extLst>
              <a:ext uri="{FF2B5EF4-FFF2-40B4-BE49-F238E27FC236}">
                <a16:creationId xmlns:a16="http://schemas.microsoft.com/office/drawing/2014/main" id="{A0F8CCCD-0EFA-4D77-5BFA-22656314ABF8}"/>
              </a:ext>
            </a:extLst>
          </p:cNvPr>
          <p:cNvSpPr>
            <a:spLocks noGrp="1"/>
          </p:cNvSpPr>
          <p:nvPr>
            <p:ph idx="1"/>
          </p:nvPr>
        </p:nvSpPr>
        <p:spPr/>
        <p:txBody>
          <a:bodyPr>
            <a:noAutofit/>
          </a:bodyPr>
          <a:lstStyle/>
          <a:p>
            <a:pPr marR="0" algn="l" rtl="0"/>
            <a:r>
              <a:rPr lang="en-US" sz="2400" b="0" i="0" u="none" strike="noStrike" baseline="0" dirty="0">
                <a:solidFill>
                  <a:schemeClr val="tx1"/>
                </a:solidFill>
                <a:latin typeface="Verdana" panose="020B0604030504040204" pitchFamily="34" charset="0"/>
              </a:rPr>
              <a:t>(Heb 12:18)  For you have not come to the mountain that may be touched and that burned with fire, and to blackness and darkness and tempest,</a:t>
            </a:r>
          </a:p>
          <a:p>
            <a:pPr marR="0" algn="l" rtl="0"/>
            <a:r>
              <a:rPr lang="en-US" sz="2400" b="0" i="0" u="none" strike="noStrike" baseline="0" dirty="0">
                <a:solidFill>
                  <a:schemeClr val="tx1"/>
                </a:solidFill>
                <a:latin typeface="Verdana" panose="020B0604030504040204" pitchFamily="34" charset="0"/>
              </a:rPr>
              <a:t>(Heb 12:19)  and the sound of a trumpet and the voice of words, so that those who heard </a:t>
            </a:r>
            <a:r>
              <a:rPr lang="en-US" sz="2400" b="0" i="1" u="none" strike="noStrike" baseline="0" dirty="0">
                <a:solidFill>
                  <a:schemeClr val="tx1"/>
                </a:solidFill>
                <a:latin typeface="Verdana" panose="020B0604030504040204" pitchFamily="34" charset="0"/>
              </a:rPr>
              <a:t>it</a:t>
            </a:r>
            <a:r>
              <a:rPr lang="en-US" sz="2400" b="0" i="0" u="none" strike="noStrike" baseline="0" dirty="0">
                <a:solidFill>
                  <a:schemeClr val="tx1"/>
                </a:solidFill>
                <a:latin typeface="Verdana" panose="020B0604030504040204" pitchFamily="34" charset="0"/>
              </a:rPr>
              <a:t> begged that the word should not be spoken to them anymore.</a:t>
            </a:r>
          </a:p>
          <a:p>
            <a:pPr marR="0" algn="l" rtl="0"/>
            <a:r>
              <a:rPr lang="en-US" sz="2400" b="0" i="0" u="none" strike="noStrike" baseline="0" dirty="0">
                <a:solidFill>
                  <a:schemeClr val="tx1"/>
                </a:solidFill>
                <a:latin typeface="Verdana" panose="020B0604030504040204" pitchFamily="34" charset="0"/>
              </a:rPr>
              <a:t>(Heb 12:20)  (</a:t>
            </a:r>
            <a:r>
              <a:rPr lang="en-US" sz="2400" b="1" i="0" u="sng" strike="noStrike" baseline="0" dirty="0">
                <a:solidFill>
                  <a:schemeClr val="tx1"/>
                </a:solidFill>
                <a:latin typeface="Verdana" panose="020B0604030504040204" pitchFamily="34" charset="0"/>
              </a:rPr>
              <a:t>For they could not endure what was commanded</a:t>
            </a:r>
            <a:r>
              <a:rPr lang="en-US" sz="2400" b="0" i="0" u="none" strike="noStrike" baseline="0" dirty="0">
                <a:solidFill>
                  <a:schemeClr val="tx1"/>
                </a:solidFill>
                <a:latin typeface="Verdana" panose="020B0604030504040204" pitchFamily="34" charset="0"/>
              </a:rPr>
              <a:t>: "AND IF SO MUCH AS A BEAST TOUCHES THE MOUNTAIN, IT SHALL BE STONED OR SHOT WITH AN ARROW."</a:t>
            </a:r>
          </a:p>
        </p:txBody>
      </p:sp>
    </p:spTree>
    <p:extLst>
      <p:ext uri="{BB962C8B-B14F-4D97-AF65-F5344CB8AC3E}">
        <p14:creationId xmlns:p14="http://schemas.microsoft.com/office/powerpoint/2010/main" val="279079292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ABAD6-A48F-C990-D034-333696B3C665}"/>
              </a:ext>
            </a:extLst>
          </p:cNvPr>
          <p:cNvSpPr>
            <a:spLocks noGrp="1"/>
          </p:cNvSpPr>
          <p:nvPr>
            <p:ph type="title"/>
          </p:nvPr>
        </p:nvSpPr>
        <p:spPr/>
        <p:txBody>
          <a:bodyPr/>
          <a:lstStyle/>
          <a:p>
            <a:r>
              <a:rPr lang="en-US" dirty="0"/>
              <a:t>5) The danger of contradiction</a:t>
            </a:r>
          </a:p>
        </p:txBody>
      </p:sp>
      <p:sp>
        <p:nvSpPr>
          <p:cNvPr id="3" name="Content Placeholder 2">
            <a:extLst>
              <a:ext uri="{FF2B5EF4-FFF2-40B4-BE49-F238E27FC236}">
                <a16:creationId xmlns:a16="http://schemas.microsoft.com/office/drawing/2014/main" id="{A0F8CCCD-0EFA-4D77-5BFA-22656314ABF8}"/>
              </a:ext>
            </a:extLst>
          </p:cNvPr>
          <p:cNvSpPr>
            <a:spLocks noGrp="1"/>
          </p:cNvSpPr>
          <p:nvPr>
            <p:ph idx="1"/>
          </p:nvPr>
        </p:nvSpPr>
        <p:spPr/>
        <p:txBody>
          <a:bodyPr>
            <a:noAutofit/>
          </a:bodyPr>
          <a:lstStyle/>
          <a:p>
            <a:pPr marR="0" algn="l" rtl="0"/>
            <a:r>
              <a:rPr lang="en-US" sz="2400" b="0" i="0" u="none" strike="noStrike" baseline="0" dirty="0">
                <a:solidFill>
                  <a:schemeClr val="tx1"/>
                </a:solidFill>
                <a:latin typeface="Verdana" panose="020B0604030504040204" pitchFamily="34" charset="0"/>
              </a:rPr>
              <a:t>(Heb 12:22)  </a:t>
            </a:r>
            <a:r>
              <a:rPr lang="en-US" sz="2400" b="1" i="0" u="sng" strike="noStrike" baseline="0" dirty="0">
                <a:solidFill>
                  <a:schemeClr val="tx1"/>
                </a:solidFill>
                <a:latin typeface="Verdana" panose="020B0604030504040204" pitchFamily="34" charset="0"/>
              </a:rPr>
              <a:t>But you have come to Mount Zion and to the city of the living God</a:t>
            </a:r>
            <a:r>
              <a:rPr lang="en-US" sz="2400" b="0" i="0" u="none" strike="noStrike" baseline="0" dirty="0">
                <a:solidFill>
                  <a:schemeClr val="tx1"/>
                </a:solidFill>
                <a:latin typeface="Verdana" panose="020B0604030504040204" pitchFamily="34" charset="0"/>
              </a:rPr>
              <a:t>, the heavenly Jerusalem, to an innumerable company of angels,</a:t>
            </a:r>
          </a:p>
          <a:p>
            <a:pPr marR="0" algn="l" rtl="0"/>
            <a:r>
              <a:rPr lang="en-US" sz="2400" b="0" i="0" u="none" strike="noStrike" baseline="0" dirty="0">
                <a:solidFill>
                  <a:schemeClr val="tx1"/>
                </a:solidFill>
                <a:latin typeface="Verdana" panose="020B0604030504040204" pitchFamily="34" charset="0"/>
              </a:rPr>
              <a:t>(Heb 12:23)  to the general assembly and church of the firstborn </a:t>
            </a:r>
            <a:r>
              <a:rPr lang="en-US" sz="2400" b="0" i="1" u="none" strike="noStrike" baseline="0" dirty="0">
                <a:solidFill>
                  <a:schemeClr val="tx1"/>
                </a:solidFill>
                <a:latin typeface="Verdana" panose="020B0604030504040204" pitchFamily="34" charset="0"/>
              </a:rPr>
              <a:t>who are</a:t>
            </a:r>
            <a:r>
              <a:rPr lang="en-US" sz="2400" b="0" i="0" u="none" strike="noStrike" baseline="0" dirty="0">
                <a:solidFill>
                  <a:schemeClr val="tx1"/>
                </a:solidFill>
                <a:latin typeface="Verdana" panose="020B0604030504040204" pitchFamily="34" charset="0"/>
              </a:rPr>
              <a:t> registered in heaven, to God the Judge of all, to the spirits of just men made perfect,</a:t>
            </a:r>
          </a:p>
        </p:txBody>
      </p:sp>
    </p:spTree>
    <p:extLst>
      <p:ext uri="{BB962C8B-B14F-4D97-AF65-F5344CB8AC3E}">
        <p14:creationId xmlns:p14="http://schemas.microsoft.com/office/powerpoint/2010/main" val="296332024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ABAD6-A48F-C990-D034-333696B3C665}"/>
              </a:ext>
            </a:extLst>
          </p:cNvPr>
          <p:cNvSpPr>
            <a:spLocks noGrp="1"/>
          </p:cNvSpPr>
          <p:nvPr>
            <p:ph type="title"/>
          </p:nvPr>
        </p:nvSpPr>
        <p:spPr/>
        <p:txBody>
          <a:bodyPr/>
          <a:lstStyle/>
          <a:p>
            <a:r>
              <a:rPr lang="en-US" dirty="0"/>
              <a:t>5) The danger of contradiction</a:t>
            </a:r>
          </a:p>
        </p:txBody>
      </p:sp>
      <p:sp>
        <p:nvSpPr>
          <p:cNvPr id="3" name="Content Placeholder 2">
            <a:extLst>
              <a:ext uri="{FF2B5EF4-FFF2-40B4-BE49-F238E27FC236}">
                <a16:creationId xmlns:a16="http://schemas.microsoft.com/office/drawing/2014/main" id="{A0F8CCCD-0EFA-4D77-5BFA-22656314ABF8}"/>
              </a:ext>
            </a:extLst>
          </p:cNvPr>
          <p:cNvSpPr>
            <a:spLocks noGrp="1"/>
          </p:cNvSpPr>
          <p:nvPr>
            <p:ph idx="1"/>
          </p:nvPr>
        </p:nvSpPr>
        <p:spPr/>
        <p:txBody>
          <a:bodyPr>
            <a:noAutofit/>
          </a:bodyPr>
          <a:lstStyle/>
          <a:p>
            <a:pPr marR="0" algn="l" rtl="0"/>
            <a:r>
              <a:rPr lang="en-US" sz="2800" b="1" i="0" u="none" strike="noStrike" baseline="0" dirty="0">
                <a:solidFill>
                  <a:schemeClr val="tx1"/>
                </a:solidFill>
                <a:latin typeface="Verdana" panose="020B0604030504040204" pitchFamily="34" charset="0"/>
              </a:rPr>
              <a:t>The Problem: Practical Denial of Christ’s Lordship</a:t>
            </a:r>
          </a:p>
          <a:p>
            <a:pPr marR="0" algn="l" rtl="0"/>
            <a:endParaRPr lang="en-US" sz="2800" b="1" i="0" u="none" strike="noStrike" baseline="0" dirty="0">
              <a:solidFill>
                <a:schemeClr val="tx1"/>
              </a:solidFill>
              <a:latin typeface="Verdana" panose="020B0604030504040204" pitchFamily="34" charset="0"/>
            </a:endParaRPr>
          </a:p>
          <a:p>
            <a:pPr marR="0" algn="l" rtl="0"/>
            <a:r>
              <a:rPr lang="en-US" sz="2800" b="1" dirty="0">
                <a:solidFill>
                  <a:schemeClr val="tx1"/>
                </a:solidFill>
                <a:latin typeface="Verdana" panose="020B0604030504040204" pitchFamily="34" charset="0"/>
              </a:rPr>
              <a:t>The Possibility: Refusing Him the right to give commands.</a:t>
            </a:r>
          </a:p>
          <a:p>
            <a:pPr marR="0" algn="l" rtl="0"/>
            <a:endParaRPr lang="en-US" sz="2800" b="1" dirty="0">
              <a:solidFill>
                <a:schemeClr val="tx1"/>
              </a:solidFill>
              <a:latin typeface="Verdana" panose="020B0604030504040204" pitchFamily="34" charset="0"/>
            </a:endParaRPr>
          </a:p>
          <a:p>
            <a:pPr marR="0" algn="ctr" rtl="0"/>
            <a:r>
              <a:rPr lang="en-US" sz="2800" b="1" i="0" u="none" strike="noStrike" baseline="0" dirty="0">
                <a:solidFill>
                  <a:schemeClr val="tx1"/>
                </a:solidFill>
                <a:latin typeface="Verdana" panose="020B0604030504040204" pitchFamily="34" charset="0"/>
              </a:rPr>
              <a:t>The Test: How well do you Obey Christ?</a:t>
            </a:r>
          </a:p>
        </p:txBody>
      </p:sp>
    </p:spTree>
    <p:extLst>
      <p:ext uri="{BB962C8B-B14F-4D97-AF65-F5344CB8AC3E}">
        <p14:creationId xmlns:p14="http://schemas.microsoft.com/office/powerpoint/2010/main" val="140058233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ABAD6-A48F-C990-D034-333696B3C665}"/>
              </a:ext>
            </a:extLst>
          </p:cNvPr>
          <p:cNvSpPr>
            <a:spLocks noGrp="1"/>
          </p:cNvSpPr>
          <p:nvPr>
            <p:ph type="title"/>
          </p:nvPr>
        </p:nvSpPr>
        <p:spPr/>
        <p:txBody>
          <a:bodyPr/>
          <a:lstStyle/>
          <a:p>
            <a:r>
              <a:rPr lang="en-US" dirty="0"/>
              <a:t>Hebrews – a book of warnings</a:t>
            </a:r>
          </a:p>
        </p:txBody>
      </p:sp>
      <p:sp>
        <p:nvSpPr>
          <p:cNvPr id="3" name="Content Placeholder 2">
            <a:extLst>
              <a:ext uri="{FF2B5EF4-FFF2-40B4-BE49-F238E27FC236}">
                <a16:creationId xmlns:a16="http://schemas.microsoft.com/office/drawing/2014/main" id="{A0F8CCCD-0EFA-4D77-5BFA-22656314ABF8}"/>
              </a:ext>
            </a:extLst>
          </p:cNvPr>
          <p:cNvSpPr>
            <a:spLocks noGrp="1"/>
          </p:cNvSpPr>
          <p:nvPr>
            <p:ph idx="1"/>
          </p:nvPr>
        </p:nvSpPr>
        <p:spPr/>
        <p:txBody>
          <a:bodyPr>
            <a:normAutofit/>
          </a:bodyPr>
          <a:lstStyle/>
          <a:p>
            <a:r>
              <a:rPr lang="en-US" sz="2800" dirty="0">
                <a:latin typeface="Verdana" panose="020B0604030504040204" pitchFamily="34" charset="0"/>
                <a:ea typeface="Verdana" panose="020B0604030504040204" pitchFamily="34" charset="0"/>
              </a:rPr>
              <a:t>The book of Hebrews was written to Jewish (Hebrew) Christians.</a:t>
            </a:r>
          </a:p>
          <a:p>
            <a:r>
              <a:rPr lang="en-US" sz="2800" dirty="0">
                <a:latin typeface="Verdana" panose="020B0604030504040204" pitchFamily="34" charset="0"/>
                <a:ea typeface="Verdana" panose="020B0604030504040204" pitchFamily="34" charset="0"/>
              </a:rPr>
              <a:t>It is warning them not to go back to Judaism after obeying Christ.</a:t>
            </a:r>
          </a:p>
          <a:p>
            <a:r>
              <a:rPr lang="en-US" sz="2800" dirty="0">
                <a:latin typeface="Verdana" panose="020B0604030504040204" pitchFamily="34" charset="0"/>
                <a:ea typeface="Verdana" panose="020B0604030504040204" pitchFamily="34" charset="0"/>
              </a:rPr>
              <a:t>Today we will study 5 “Beware” signs in Hebrews.</a:t>
            </a:r>
          </a:p>
        </p:txBody>
      </p:sp>
    </p:spTree>
    <p:extLst>
      <p:ext uri="{BB962C8B-B14F-4D97-AF65-F5344CB8AC3E}">
        <p14:creationId xmlns:p14="http://schemas.microsoft.com/office/powerpoint/2010/main" val="321350687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ABAD6-A48F-C990-D034-333696B3C665}"/>
              </a:ext>
            </a:extLst>
          </p:cNvPr>
          <p:cNvSpPr>
            <a:spLocks noGrp="1"/>
          </p:cNvSpPr>
          <p:nvPr>
            <p:ph type="title"/>
          </p:nvPr>
        </p:nvSpPr>
        <p:spPr/>
        <p:txBody>
          <a:bodyPr/>
          <a:lstStyle/>
          <a:p>
            <a:r>
              <a:rPr lang="en-US" dirty="0"/>
              <a:t>1) The danger of drifting</a:t>
            </a:r>
          </a:p>
        </p:txBody>
      </p:sp>
      <p:sp>
        <p:nvSpPr>
          <p:cNvPr id="3" name="Content Placeholder 2">
            <a:extLst>
              <a:ext uri="{FF2B5EF4-FFF2-40B4-BE49-F238E27FC236}">
                <a16:creationId xmlns:a16="http://schemas.microsoft.com/office/drawing/2014/main" id="{A0F8CCCD-0EFA-4D77-5BFA-22656314ABF8}"/>
              </a:ext>
            </a:extLst>
          </p:cNvPr>
          <p:cNvSpPr>
            <a:spLocks noGrp="1"/>
          </p:cNvSpPr>
          <p:nvPr>
            <p:ph idx="1"/>
          </p:nvPr>
        </p:nvSpPr>
        <p:spPr/>
        <p:txBody>
          <a:bodyPr>
            <a:noAutofit/>
          </a:bodyPr>
          <a:lstStyle/>
          <a:p>
            <a:pPr marR="0" algn="l" rtl="0"/>
            <a:r>
              <a:rPr lang="en-US" sz="2800" b="0" i="0" u="none" strike="noStrike" baseline="0" dirty="0">
                <a:solidFill>
                  <a:schemeClr val="tx1"/>
                </a:solidFill>
                <a:latin typeface="Verdana" panose="020B0604030504040204" pitchFamily="34" charset="0"/>
              </a:rPr>
              <a:t>(Heb 2:1)  Therefore we must give the more earnest heed to the things we have heard, </a:t>
            </a:r>
            <a:r>
              <a:rPr lang="en-US" sz="2800" b="1" i="0" u="sng" strike="noStrike" baseline="0" dirty="0">
                <a:solidFill>
                  <a:schemeClr val="tx1"/>
                </a:solidFill>
                <a:latin typeface="Verdana" panose="020B0604030504040204" pitchFamily="34" charset="0"/>
              </a:rPr>
              <a:t>lest we drift away</a:t>
            </a:r>
            <a:r>
              <a:rPr lang="en-US" sz="2800" b="0" i="0" u="none" strike="noStrike" baseline="0" dirty="0">
                <a:solidFill>
                  <a:schemeClr val="tx1"/>
                </a:solidFill>
                <a:latin typeface="Verdana" panose="020B0604030504040204" pitchFamily="34" charset="0"/>
              </a:rPr>
              <a:t>.</a:t>
            </a:r>
          </a:p>
          <a:p>
            <a:pPr marR="0" algn="l" rtl="0"/>
            <a:r>
              <a:rPr lang="en-US" sz="2800" b="0" i="0" u="none" strike="noStrike" baseline="0" dirty="0">
                <a:solidFill>
                  <a:schemeClr val="tx1"/>
                </a:solidFill>
                <a:latin typeface="Verdana" panose="020B0604030504040204" pitchFamily="34" charset="0"/>
              </a:rPr>
              <a:t>(Heb 2:2)  For if the word spoken through angels proved steadfast, and every transgression and disobedience received a just reward,</a:t>
            </a:r>
          </a:p>
          <a:p>
            <a:pPr marR="0" algn="l" rtl="0"/>
            <a:r>
              <a:rPr lang="en-US" sz="2800" b="0" i="0" u="none" strike="noStrike" baseline="0" dirty="0">
                <a:solidFill>
                  <a:schemeClr val="tx1"/>
                </a:solidFill>
                <a:latin typeface="Verdana" panose="020B0604030504040204" pitchFamily="34" charset="0"/>
              </a:rPr>
              <a:t>(Heb 2:3)  </a:t>
            </a:r>
            <a:r>
              <a:rPr lang="en-US" sz="2800" b="1" i="0" u="sng" strike="noStrike" baseline="0" dirty="0">
                <a:solidFill>
                  <a:schemeClr val="tx1"/>
                </a:solidFill>
                <a:latin typeface="Verdana" panose="020B0604030504040204" pitchFamily="34" charset="0"/>
              </a:rPr>
              <a:t>how shall we escape</a:t>
            </a:r>
            <a:r>
              <a:rPr lang="en-US" sz="2800" i="0" strike="noStrike" baseline="0" dirty="0">
                <a:solidFill>
                  <a:schemeClr val="tx1"/>
                </a:solidFill>
                <a:latin typeface="Verdana" panose="020B0604030504040204" pitchFamily="34" charset="0"/>
              </a:rPr>
              <a:t> if we neglect so great a salvation</a:t>
            </a:r>
            <a:r>
              <a:rPr lang="en-US" sz="2800" b="0" i="0" u="none" strike="noStrike" baseline="0" dirty="0">
                <a:solidFill>
                  <a:schemeClr val="tx1"/>
                </a:solidFill>
                <a:latin typeface="Verdana" panose="020B0604030504040204" pitchFamily="34" charset="0"/>
              </a:rPr>
              <a:t>, which at the first began to be spoken by the Lord, and was confirmed to us by those who heard </a:t>
            </a:r>
            <a:r>
              <a:rPr lang="en-US" sz="2800" b="0" i="1" u="none" strike="noStrike" baseline="0" dirty="0">
                <a:solidFill>
                  <a:schemeClr val="tx1"/>
                </a:solidFill>
                <a:latin typeface="Verdana" panose="020B0604030504040204" pitchFamily="34" charset="0"/>
              </a:rPr>
              <a:t>Him,</a:t>
            </a:r>
            <a:endParaRPr lang="en-US" sz="2800" b="0"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323975496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ABAD6-A48F-C990-D034-333696B3C665}"/>
              </a:ext>
            </a:extLst>
          </p:cNvPr>
          <p:cNvSpPr>
            <a:spLocks noGrp="1"/>
          </p:cNvSpPr>
          <p:nvPr>
            <p:ph type="title"/>
          </p:nvPr>
        </p:nvSpPr>
        <p:spPr/>
        <p:txBody>
          <a:bodyPr/>
          <a:lstStyle/>
          <a:p>
            <a:r>
              <a:rPr lang="en-US" dirty="0"/>
              <a:t>1) The danger of drifting</a:t>
            </a:r>
          </a:p>
        </p:txBody>
      </p:sp>
      <p:sp>
        <p:nvSpPr>
          <p:cNvPr id="3" name="Content Placeholder 2">
            <a:extLst>
              <a:ext uri="{FF2B5EF4-FFF2-40B4-BE49-F238E27FC236}">
                <a16:creationId xmlns:a16="http://schemas.microsoft.com/office/drawing/2014/main" id="{A0F8CCCD-0EFA-4D77-5BFA-22656314ABF8}"/>
              </a:ext>
            </a:extLst>
          </p:cNvPr>
          <p:cNvSpPr>
            <a:spLocks noGrp="1"/>
          </p:cNvSpPr>
          <p:nvPr>
            <p:ph idx="1"/>
          </p:nvPr>
        </p:nvSpPr>
        <p:spPr/>
        <p:txBody>
          <a:bodyPr>
            <a:noAutofit/>
          </a:bodyPr>
          <a:lstStyle/>
          <a:p>
            <a:pPr marR="0" algn="l" rtl="0"/>
            <a:r>
              <a:rPr lang="en-US" sz="4000" b="1" dirty="0">
                <a:solidFill>
                  <a:schemeClr val="tx1"/>
                </a:solidFill>
                <a:latin typeface="Verdana" panose="020B0604030504040204" pitchFamily="34" charset="0"/>
              </a:rPr>
              <a:t>Drifting happens slowly. We must be anchored to something solid or we drift with the world.</a:t>
            </a:r>
          </a:p>
        </p:txBody>
      </p:sp>
    </p:spTree>
    <p:extLst>
      <p:ext uri="{BB962C8B-B14F-4D97-AF65-F5344CB8AC3E}">
        <p14:creationId xmlns:p14="http://schemas.microsoft.com/office/powerpoint/2010/main" val="297776402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ABAD6-A48F-C990-D034-333696B3C665}"/>
              </a:ext>
            </a:extLst>
          </p:cNvPr>
          <p:cNvSpPr>
            <a:spLocks noGrp="1"/>
          </p:cNvSpPr>
          <p:nvPr>
            <p:ph type="title"/>
          </p:nvPr>
        </p:nvSpPr>
        <p:spPr/>
        <p:txBody>
          <a:bodyPr/>
          <a:lstStyle/>
          <a:p>
            <a:r>
              <a:rPr lang="en-US" dirty="0"/>
              <a:t>1) The danger of drifting</a:t>
            </a:r>
          </a:p>
        </p:txBody>
      </p:sp>
      <p:sp>
        <p:nvSpPr>
          <p:cNvPr id="3" name="Content Placeholder 2">
            <a:extLst>
              <a:ext uri="{FF2B5EF4-FFF2-40B4-BE49-F238E27FC236}">
                <a16:creationId xmlns:a16="http://schemas.microsoft.com/office/drawing/2014/main" id="{A0F8CCCD-0EFA-4D77-5BFA-22656314ABF8}"/>
              </a:ext>
            </a:extLst>
          </p:cNvPr>
          <p:cNvSpPr>
            <a:spLocks noGrp="1"/>
          </p:cNvSpPr>
          <p:nvPr>
            <p:ph idx="1"/>
          </p:nvPr>
        </p:nvSpPr>
        <p:spPr/>
        <p:txBody>
          <a:bodyPr>
            <a:noAutofit/>
          </a:bodyPr>
          <a:lstStyle/>
          <a:p>
            <a:pPr marR="0" algn="l" rtl="0"/>
            <a:r>
              <a:rPr lang="en-US" sz="2800" b="1" u="sng" dirty="0">
                <a:solidFill>
                  <a:schemeClr val="tx1"/>
                </a:solidFill>
                <a:latin typeface="Verdana" panose="020B0604030504040204" pitchFamily="34" charset="0"/>
              </a:rPr>
              <a:t>The Problem: Inattention </a:t>
            </a:r>
            <a:r>
              <a:rPr lang="en-US" sz="2800" dirty="0">
                <a:solidFill>
                  <a:schemeClr val="tx1"/>
                </a:solidFill>
                <a:latin typeface="Verdana" panose="020B0604030504040204" pitchFamily="34" charset="0"/>
              </a:rPr>
              <a:t>– “Give the more earnest heed to the things we have heard”</a:t>
            </a:r>
          </a:p>
          <a:p>
            <a:pPr marR="0" algn="l" rtl="0"/>
            <a:endParaRPr lang="en-US" sz="2800" dirty="0">
              <a:solidFill>
                <a:schemeClr val="tx1"/>
              </a:solidFill>
              <a:latin typeface="Verdana" panose="020B0604030504040204" pitchFamily="34" charset="0"/>
            </a:endParaRPr>
          </a:p>
          <a:p>
            <a:pPr marR="0" algn="l" rtl="0"/>
            <a:r>
              <a:rPr lang="en-US" sz="2800" b="1" i="0" u="sng" strike="noStrike" baseline="0" dirty="0">
                <a:solidFill>
                  <a:schemeClr val="tx1"/>
                </a:solidFill>
                <a:latin typeface="Verdana" panose="020B0604030504040204" pitchFamily="34" charset="0"/>
              </a:rPr>
              <a:t>The Possibility: Drifting </a:t>
            </a:r>
            <a:r>
              <a:rPr lang="en-US" sz="2800" b="0" i="0" u="none" strike="noStrike" baseline="0" dirty="0">
                <a:solidFill>
                  <a:schemeClr val="tx1"/>
                </a:solidFill>
                <a:latin typeface="Verdana" panose="020B0604030504040204" pitchFamily="34" charset="0"/>
              </a:rPr>
              <a:t>– “Lest we drift away”</a:t>
            </a:r>
          </a:p>
          <a:p>
            <a:pPr marR="0" algn="l" rtl="0"/>
            <a:endParaRPr lang="en-US" sz="2800" b="0" i="0" u="none" strike="noStrike" baseline="0" dirty="0">
              <a:solidFill>
                <a:schemeClr val="tx1"/>
              </a:solidFill>
              <a:latin typeface="Verdana" panose="020B0604030504040204" pitchFamily="34" charset="0"/>
            </a:endParaRPr>
          </a:p>
          <a:p>
            <a:pPr marR="0" algn="ctr" rtl="0"/>
            <a:r>
              <a:rPr lang="en-US" sz="2800" b="1" u="sng" dirty="0">
                <a:solidFill>
                  <a:schemeClr val="tx1"/>
                </a:solidFill>
                <a:latin typeface="Verdana" panose="020B0604030504040204" pitchFamily="34" charset="0"/>
              </a:rPr>
              <a:t>The Test: Are you Drifting?</a:t>
            </a:r>
            <a:endParaRPr lang="en-US" sz="2800" b="1" i="0" u="sng"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265957113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ABAD6-A48F-C990-D034-333696B3C665}"/>
              </a:ext>
            </a:extLst>
          </p:cNvPr>
          <p:cNvSpPr>
            <a:spLocks noGrp="1"/>
          </p:cNvSpPr>
          <p:nvPr>
            <p:ph type="title"/>
          </p:nvPr>
        </p:nvSpPr>
        <p:spPr/>
        <p:txBody>
          <a:bodyPr/>
          <a:lstStyle/>
          <a:p>
            <a:r>
              <a:rPr lang="en-US" dirty="0"/>
              <a:t>2) The danger of an unbelieving heart</a:t>
            </a:r>
          </a:p>
        </p:txBody>
      </p:sp>
      <p:sp>
        <p:nvSpPr>
          <p:cNvPr id="3" name="Content Placeholder 2">
            <a:extLst>
              <a:ext uri="{FF2B5EF4-FFF2-40B4-BE49-F238E27FC236}">
                <a16:creationId xmlns:a16="http://schemas.microsoft.com/office/drawing/2014/main" id="{A0F8CCCD-0EFA-4D77-5BFA-22656314ABF8}"/>
              </a:ext>
            </a:extLst>
          </p:cNvPr>
          <p:cNvSpPr>
            <a:spLocks noGrp="1"/>
          </p:cNvSpPr>
          <p:nvPr>
            <p:ph idx="1"/>
          </p:nvPr>
        </p:nvSpPr>
        <p:spPr/>
        <p:txBody>
          <a:bodyPr>
            <a:noAutofit/>
          </a:bodyPr>
          <a:lstStyle/>
          <a:p>
            <a:pPr marR="0" algn="l" rtl="0"/>
            <a:r>
              <a:rPr lang="en-US" sz="2400" b="0" i="0" u="none" strike="noStrike" baseline="0" dirty="0">
                <a:solidFill>
                  <a:schemeClr val="tx1"/>
                </a:solidFill>
                <a:latin typeface="Verdana" panose="020B0604030504040204" pitchFamily="34" charset="0"/>
              </a:rPr>
              <a:t>(Heb 3:12)  </a:t>
            </a:r>
            <a:r>
              <a:rPr lang="en-US" sz="2400" b="1" i="0" u="none" strike="noStrike" baseline="0" dirty="0">
                <a:solidFill>
                  <a:schemeClr val="tx1"/>
                </a:solidFill>
                <a:latin typeface="Verdana" panose="020B0604030504040204" pitchFamily="34" charset="0"/>
              </a:rPr>
              <a:t>Beware</a:t>
            </a:r>
            <a:r>
              <a:rPr lang="en-US" sz="2400" b="0" i="0" u="none" strike="noStrike" baseline="0" dirty="0">
                <a:solidFill>
                  <a:schemeClr val="tx1"/>
                </a:solidFill>
                <a:latin typeface="Verdana" panose="020B0604030504040204" pitchFamily="34" charset="0"/>
              </a:rPr>
              <a:t>, brethren, lest there be in any of you an evil </a:t>
            </a:r>
            <a:r>
              <a:rPr lang="en-US" sz="2400" b="1" i="0" u="sng" strike="noStrike" baseline="0" dirty="0">
                <a:solidFill>
                  <a:schemeClr val="tx1"/>
                </a:solidFill>
                <a:latin typeface="Verdana" panose="020B0604030504040204" pitchFamily="34" charset="0"/>
              </a:rPr>
              <a:t>heart of unbelief </a:t>
            </a:r>
            <a:r>
              <a:rPr lang="en-US" sz="2400" b="0" i="0" u="none" strike="noStrike" baseline="0" dirty="0">
                <a:solidFill>
                  <a:schemeClr val="tx1"/>
                </a:solidFill>
                <a:latin typeface="Verdana" panose="020B0604030504040204" pitchFamily="34" charset="0"/>
              </a:rPr>
              <a:t>in departing from the living God;</a:t>
            </a:r>
          </a:p>
          <a:p>
            <a:pPr marR="0" algn="l" rtl="0"/>
            <a:r>
              <a:rPr lang="en-US" sz="2400" b="0" i="0" u="none" strike="noStrike" baseline="0" dirty="0">
                <a:solidFill>
                  <a:schemeClr val="tx1"/>
                </a:solidFill>
                <a:latin typeface="Verdana" panose="020B0604030504040204" pitchFamily="34" charset="0"/>
              </a:rPr>
              <a:t>(Heb 3:13)  but exhort one another daily, while it is called "TODAY," lest any of you be hardened through the deceitfulness of sin.</a:t>
            </a:r>
          </a:p>
          <a:p>
            <a:pPr marR="0" algn="l" rtl="0"/>
            <a:r>
              <a:rPr lang="en-US" sz="2400" b="0" i="0" u="none" strike="noStrike" baseline="0" dirty="0">
                <a:solidFill>
                  <a:schemeClr val="tx1"/>
                </a:solidFill>
                <a:latin typeface="Verdana" panose="020B0604030504040204" pitchFamily="34" charset="0"/>
              </a:rPr>
              <a:t>(Heb 3:14)  For we have become partakers of Christ if we hold the beginning of our confidence steadfast to the end,</a:t>
            </a:r>
          </a:p>
          <a:p>
            <a:pPr marR="0" algn="l" rtl="0"/>
            <a:r>
              <a:rPr lang="en-US" sz="2400" b="0" i="0" u="none" strike="noStrike" baseline="0" dirty="0">
                <a:solidFill>
                  <a:schemeClr val="tx1"/>
                </a:solidFill>
                <a:latin typeface="Verdana" panose="020B0604030504040204" pitchFamily="34" charset="0"/>
              </a:rPr>
              <a:t>(Heb 3:15)  while it is said: "TODAY, IF YOU WILL HEAR HIS VOICE, </a:t>
            </a:r>
            <a:r>
              <a:rPr lang="en-US" sz="2400" b="1" i="0" u="sng" strike="noStrike" baseline="0" dirty="0">
                <a:solidFill>
                  <a:schemeClr val="tx1"/>
                </a:solidFill>
                <a:latin typeface="Verdana" panose="020B0604030504040204" pitchFamily="34" charset="0"/>
              </a:rPr>
              <a:t>DO NOT HARDEN YOUR HEARTS </a:t>
            </a:r>
            <a:r>
              <a:rPr lang="en-US" sz="2400" b="0" i="0" u="none" strike="noStrike" baseline="0" dirty="0">
                <a:solidFill>
                  <a:schemeClr val="tx1"/>
                </a:solidFill>
                <a:latin typeface="Verdana" panose="020B0604030504040204" pitchFamily="34" charset="0"/>
              </a:rPr>
              <a:t>AS IN THE REBELLION."</a:t>
            </a:r>
          </a:p>
        </p:txBody>
      </p:sp>
    </p:spTree>
    <p:extLst>
      <p:ext uri="{BB962C8B-B14F-4D97-AF65-F5344CB8AC3E}">
        <p14:creationId xmlns:p14="http://schemas.microsoft.com/office/powerpoint/2010/main" val="242290873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ABAD6-A48F-C990-D034-333696B3C665}"/>
              </a:ext>
            </a:extLst>
          </p:cNvPr>
          <p:cNvSpPr>
            <a:spLocks noGrp="1"/>
          </p:cNvSpPr>
          <p:nvPr>
            <p:ph type="title"/>
          </p:nvPr>
        </p:nvSpPr>
        <p:spPr/>
        <p:txBody>
          <a:bodyPr/>
          <a:lstStyle/>
          <a:p>
            <a:r>
              <a:rPr lang="en-US" dirty="0"/>
              <a:t>2) The danger of an unbelieving heart</a:t>
            </a:r>
          </a:p>
        </p:txBody>
      </p:sp>
      <p:sp>
        <p:nvSpPr>
          <p:cNvPr id="3" name="Content Placeholder 2">
            <a:extLst>
              <a:ext uri="{FF2B5EF4-FFF2-40B4-BE49-F238E27FC236}">
                <a16:creationId xmlns:a16="http://schemas.microsoft.com/office/drawing/2014/main" id="{A0F8CCCD-0EFA-4D77-5BFA-22656314ABF8}"/>
              </a:ext>
            </a:extLst>
          </p:cNvPr>
          <p:cNvSpPr>
            <a:spLocks noGrp="1"/>
          </p:cNvSpPr>
          <p:nvPr>
            <p:ph idx="1"/>
          </p:nvPr>
        </p:nvSpPr>
        <p:spPr/>
        <p:txBody>
          <a:bodyPr>
            <a:noAutofit/>
          </a:bodyPr>
          <a:lstStyle/>
          <a:p>
            <a:pPr marR="0" algn="l" rtl="0"/>
            <a:r>
              <a:rPr lang="en-US" sz="2400" b="1" i="0" u="none" strike="noStrike" baseline="0" dirty="0">
                <a:solidFill>
                  <a:schemeClr val="tx1"/>
                </a:solidFill>
                <a:latin typeface="Verdana" panose="020B0604030504040204" pitchFamily="34" charset="0"/>
              </a:rPr>
              <a:t>Don’t be like the generation that died in the wilderness because of their unbelief.</a:t>
            </a:r>
          </a:p>
          <a:p>
            <a:pPr marR="0" algn="l" rtl="0"/>
            <a:r>
              <a:rPr lang="en-US" sz="2400" b="0" i="0" u="none" strike="noStrike" baseline="0" dirty="0">
                <a:solidFill>
                  <a:schemeClr val="tx1"/>
                </a:solidFill>
                <a:latin typeface="Verdana" panose="020B0604030504040204" pitchFamily="34" charset="0"/>
              </a:rPr>
              <a:t>(Heb 3:17)  Now with whom was He angry forty years? </a:t>
            </a:r>
            <a:r>
              <a:rPr lang="en-US" sz="2400" b="0" i="1" u="none" strike="noStrike" baseline="0" dirty="0">
                <a:solidFill>
                  <a:schemeClr val="tx1"/>
                </a:solidFill>
                <a:latin typeface="Verdana" panose="020B0604030504040204" pitchFamily="34" charset="0"/>
              </a:rPr>
              <a:t>Was it</a:t>
            </a:r>
            <a:r>
              <a:rPr lang="en-US" sz="2400" b="0" i="0" u="none" strike="noStrike" baseline="0" dirty="0">
                <a:solidFill>
                  <a:schemeClr val="tx1"/>
                </a:solidFill>
                <a:latin typeface="Verdana" panose="020B0604030504040204" pitchFamily="34" charset="0"/>
              </a:rPr>
              <a:t> not with those who sinned, whose corpses fell in the wilderness?</a:t>
            </a:r>
          </a:p>
          <a:p>
            <a:pPr marR="0" algn="l" rtl="0"/>
            <a:r>
              <a:rPr lang="en-US" sz="2400" b="0" i="0" u="none" strike="noStrike" baseline="0" dirty="0">
                <a:solidFill>
                  <a:schemeClr val="tx1"/>
                </a:solidFill>
                <a:latin typeface="Verdana" panose="020B0604030504040204" pitchFamily="34" charset="0"/>
              </a:rPr>
              <a:t>(Heb 3:18)  And to whom did He swear that they would not enter His rest, but to </a:t>
            </a:r>
            <a:r>
              <a:rPr lang="en-US" sz="2400" b="1" i="0" u="sng" strike="noStrike" baseline="0" dirty="0">
                <a:solidFill>
                  <a:schemeClr val="tx1"/>
                </a:solidFill>
                <a:latin typeface="Verdana" panose="020B0604030504040204" pitchFamily="34" charset="0"/>
              </a:rPr>
              <a:t>those who did not obey</a:t>
            </a:r>
            <a:r>
              <a:rPr lang="en-US" sz="2400" b="0" i="0" u="none" strike="noStrike" baseline="0" dirty="0">
                <a:solidFill>
                  <a:schemeClr val="tx1"/>
                </a:solidFill>
                <a:latin typeface="Verdana" panose="020B0604030504040204" pitchFamily="34" charset="0"/>
              </a:rPr>
              <a:t>?</a:t>
            </a:r>
          </a:p>
          <a:p>
            <a:pPr marR="0" algn="l" rtl="0"/>
            <a:r>
              <a:rPr lang="en-US" sz="2400" b="0" i="0" u="none" strike="noStrike" baseline="0" dirty="0">
                <a:solidFill>
                  <a:schemeClr val="tx1"/>
                </a:solidFill>
                <a:latin typeface="Verdana" panose="020B0604030504040204" pitchFamily="34" charset="0"/>
              </a:rPr>
              <a:t>(Heb 3:19)  So we see that they could not enter in </a:t>
            </a:r>
            <a:r>
              <a:rPr lang="en-US" sz="2400" b="0" i="0" u="sng" strike="noStrike" baseline="0" dirty="0">
                <a:solidFill>
                  <a:schemeClr val="tx1"/>
                </a:solidFill>
                <a:latin typeface="Verdana" panose="020B0604030504040204" pitchFamily="34" charset="0"/>
              </a:rPr>
              <a:t>because of unbelief</a:t>
            </a:r>
            <a:r>
              <a:rPr lang="en-US" sz="2400" b="0" i="0" u="none" strike="noStrike" baseline="0" dirty="0">
                <a:solidFill>
                  <a:schemeClr val="tx1"/>
                </a:solidFill>
                <a:latin typeface="Verdana" panose="020B0604030504040204" pitchFamily="34" charset="0"/>
              </a:rPr>
              <a:t>.</a:t>
            </a:r>
          </a:p>
          <a:p>
            <a:pPr marR="0" algn="l" rtl="0"/>
            <a:endParaRPr lang="en-US" sz="2400" b="0"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349817835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ABAD6-A48F-C990-D034-333696B3C665}"/>
              </a:ext>
            </a:extLst>
          </p:cNvPr>
          <p:cNvSpPr>
            <a:spLocks noGrp="1"/>
          </p:cNvSpPr>
          <p:nvPr>
            <p:ph type="title"/>
          </p:nvPr>
        </p:nvSpPr>
        <p:spPr/>
        <p:txBody>
          <a:bodyPr/>
          <a:lstStyle/>
          <a:p>
            <a:r>
              <a:rPr lang="en-US" dirty="0"/>
              <a:t>2) The danger of an unbelieving heart</a:t>
            </a:r>
          </a:p>
        </p:txBody>
      </p:sp>
      <p:sp>
        <p:nvSpPr>
          <p:cNvPr id="3" name="Content Placeholder 2">
            <a:extLst>
              <a:ext uri="{FF2B5EF4-FFF2-40B4-BE49-F238E27FC236}">
                <a16:creationId xmlns:a16="http://schemas.microsoft.com/office/drawing/2014/main" id="{A0F8CCCD-0EFA-4D77-5BFA-22656314ABF8}"/>
              </a:ext>
            </a:extLst>
          </p:cNvPr>
          <p:cNvSpPr>
            <a:spLocks noGrp="1"/>
          </p:cNvSpPr>
          <p:nvPr>
            <p:ph idx="1"/>
          </p:nvPr>
        </p:nvSpPr>
        <p:spPr/>
        <p:txBody>
          <a:bodyPr>
            <a:noAutofit/>
          </a:bodyPr>
          <a:lstStyle/>
          <a:p>
            <a:pPr marR="0" algn="l" rtl="0"/>
            <a:r>
              <a:rPr lang="en-US" sz="2800" b="1" i="0" u="none" strike="noStrike" baseline="0" dirty="0">
                <a:solidFill>
                  <a:schemeClr val="tx1"/>
                </a:solidFill>
                <a:latin typeface="Verdana" panose="020B0604030504040204" pitchFamily="34" charset="0"/>
              </a:rPr>
              <a:t>The Problem: Hearing but not believing.</a:t>
            </a:r>
          </a:p>
          <a:p>
            <a:pPr marR="0" algn="l" rtl="0"/>
            <a:endParaRPr lang="en-US" sz="2800" b="1" i="0" u="none" strike="noStrike" baseline="0" dirty="0">
              <a:solidFill>
                <a:schemeClr val="tx1"/>
              </a:solidFill>
              <a:latin typeface="Verdana" panose="020B0604030504040204" pitchFamily="34" charset="0"/>
            </a:endParaRPr>
          </a:p>
          <a:p>
            <a:pPr marR="0" algn="l" rtl="0"/>
            <a:r>
              <a:rPr lang="en-US" sz="2800" b="1" dirty="0">
                <a:solidFill>
                  <a:schemeClr val="tx1"/>
                </a:solidFill>
                <a:latin typeface="Verdana" panose="020B0604030504040204" pitchFamily="34" charset="0"/>
              </a:rPr>
              <a:t>The Possibility: Hardening of the heart.</a:t>
            </a:r>
          </a:p>
          <a:p>
            <a:pPr marR="0" algn="l" rtl="0"/>
            <a:endParaRPr lang="en-US" sz="2800" b="1" dirty="0">
              <a:solidFill>
                <a:schemeClr val="tx1"/>
              </a:solidFill>
              <a:latin typeface="Verdana" panose="020B0604030504040204" pitchFamily="34" charset="0"/>
            </a:endParaRPr>
          </a:p>
          <a:p>
            <a:pPr marR="0" algn="ctr" rtl="0"/>
            <a:r>
              <a:rPr lang="en-US" sz="2800" b="1" i="0" u="none" strike="noStrike" baseline="0" dirty="0">
                <a:solidFill>
                  <a:schemeClr val="tx1"/>
                </a:solidFill>
                <a:latin typeface="Verdana" panose="020B0604030504040204" pitchFamily="34" charset="0"/>
              </a:rPr>
              <a:t>The Test: Do you hear but fail to obey?</a:t>
            </a:r>
          </a:p>
          <a:p>
            <a:pPr marR="0" algn="l" rtl="0"/>
            <a:endParaRPr lang="en-US" sz="2400" b="0"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1100133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ABAD6-A48F-C990-D034-333696B3C665}"/>
              </a:ext>
            </a:extLst>
          </p:cNvPr>
          <p:cNvSpPr>
            <a:spLocks noGrp="1"/>
          </p:cNvSpPr>
          <p:nvPr>
            <p:ph type="title"/>
          </p:nvPr>
        </p:nvSpPr>
        <p:spPr/>
        <p:txBody>
          <a:bodyPr/>
          <a:lstStyle/>
          <a:p>
            <a:r>
              <a:rPr lang="en-US" dirty="0"/>
              <a:t>3) The danger of prolonged immaturity</a:t>
            </a:r>
          </a:p>
        </p:txBody>
      </p:sp>
      <p:sp>
        <p:nvSpPr>
          <p:cNvPr id="3" name="Content Placeholder 2">
            <a:extLst>
              <a:ext uri="{FF2B5EF4-FFF2-40B4-BE49-F238E27FC236}">
                <a16:creationId xmlns:a16="http://schemas.microsoft.com/office/drawing/2014/main" id="{A0F8CCCD-0EFA-4D77-5BFA-22656314ABF8}"/>
              </a:ext>
            </a:extLst>
          </p:cNvPr>
          <p:cNvSpPr>
            <a:spLocks noGrp="1"/>
          </p:cNvSpPr>
          <p:nvPr>
            <p:ph idx="1"/>
          </p:nvPr>
        </p:nvSpPr>
        <p:spPr/>
        <p:txBody>
          <a:bodyPr>
            <a:noAutofit/>
          </a:bodyPr>
          <a:lstStyle/>
          <a:p>
            <a:pPr marR="0" algn="l" rtl="0"/>
            <a:r>
              <a:rPr lang="en-US" sz="2400" b="0" i="0" u="none" strike="noStrike" baseline="0" dirty="0">
                <a:solidFill>
                  <a:schemeClr val="tx1"/>
                </a:solidFill>
                <a:latin typeface="Verdana" panose="020B0604030504040204" pitchFamily="34" charset="0"/>
              </a:rPr>
              <a:t>(Heb 5:12)  For though by this time you ought to be teachers, you need </a:t>
            </a:r>
            <a:r>
              <a:rPr lang="en-US" sz="2400" b="0" i="1" u="none" strike="noStrike" baseline="0" dirty="0">
                <a:solidFill>
                  <a:schemeClr val="tx1"/>
                </a:solidFill>
                <a:latin typeface="Verdana" panose="020B0604030504040204" pitchFamily="34" charset="0"/>
              </a:rPr>
              <a:t>someone</a:t>
            </a:r>
            <a:r>
              <a:rPr lang="en-US" sz="2400" b="0" i="0" u="none" strike="noStrike" baseline="0" dirty="0">
                <a:solidFill>
                  <a:schemeClr val="tx1"/>
                </a:solidFill>
                <a:latin typeface="Verdana" panose="020B0604030504040204" pitchFamily="34" charset="0"/>
              </a:rPr>
              <a:t> to teach you again the first principles of the oracles of God; and </a:t>
            </a:r>
            <a:r>
              <a:rPr lang="en-US" sz="2400" b="1" i="0" u="sng" strike="noStrike" baseline="0" dirty="0">
                <a:solidFill>
                  <a:schemeClr val="tx1"/>
                </a:solidFill>
                <a:latin typeface="Verdana" panose="020B0604030504040204" pitchFamily="34" charset="0"/>
              </a:rPr>
              <a:t>you have come to need milk and not solid food</a:t>
            </a:r>
            <a:r>
              <a:rPr lang="en-US" sz="2400" b="0" i="0" u="none" strike="noStrike" baseline="0" dirty="0">
                <a:solidFill>
                  <a:schemeClr val="tx1"/>
                </a:solidFill>
                <a:latin typeface="Verdana" panose="020B0604030504040204" pitchFamily="34" charset="0"/>
              </a:rPr>
              <a:t>.</a:t>
            </a:r>
          </a:p>
          <a:p>
            <a:pPr marR="0" algn="l" rtl="0"/>
            <a:r>
              <a:rPr lang="en-US" sz="2400" b="0" i="0" u="none" strike="noStrike" baseline="0" dirty="0">
                <a:solidFill>
                  <a:schemeClr val="tx1"/>
                </a:solidFill>
                <a:latin typeface="Verdana" panose="020B0604030504040204" pitchFamily="34" charset="0"/>
              </a:rPr>
              <a:t>(Heb 5:13)  For everyone who partakes </a:t>
            </a:r>
            <a:r>
              <a:rPr lang="en-US" sz="2400" b="0" i="1" u="none" strike="noStrike" baseline="0" dirty="0">
                <a:solidFill>
                  <a:schemeClr val="tx1"/>
                </a:solidFill>
                <a:latin typeface="Verdana" panose="020B0604030504040204" pitchFamily="34" charset="0"/>
              </a:rPr>
              <a:t>only</a:t>
            </a:r>
            <a:r>
              <a:rPr lang="en-US" sz="2400" b="0" i="0" u="none" strike="noStrike" baseline="0" dirty="0">
                <a:solidFill>
                  <a:schemeClr val="tx1"/>
                </a:solidFill>
                <a:latin typeface="Verdana" panose="020B0604030504040204" pitchFamily="34" charset="0"/>
              </a:rPr>
              <a:t> of milk </a:t>
            </a:r>
            <a:r>
              <a:rPr lang="en-US" sz="2400" b="0" i="1" u="none" strike="noStrike" baseline="0" dirty="0">
                <a:solidFill>
                  <a:schemeClr val="tx1"/>
                </a:solidFill>
                <a:latin typeface="Verdana" panose="020B0604030504040204" pitchFamily="34" charset="0"/>
              </a:rPr>
              <a:t>is</a:t>
            </a:r>
            <a:r>
              <a:rPr lang="en-US" sz="2400" b="0" i="0" u="none" strike="noStrike" baseline="0" dirty="0">
                <a:solidFill>
                  <a:schemeClr val="tx1"/>
                </a:solidFill>
                <a:latin typeface="Verdana" panose="020B0604030504040204" pitchFamily="34" charset="0"/>
              </a:rPr>
              <a:t> unskilled in the word of righteousness, </a:t>
            </a:r>
            <a:r>
              <a:rPr lang="en-US" sz="2400" b="1" i="0" u="sng" strike="noStrike" baseline="0" dirty="0">
                <a:solidFill>
                  <a:schemeClr val="tx1"/>
                </a:solidFill>
                <a:latin typeface="Verdana" panose="020B0604030504040204" pitchFamily="34" charset="0"/>
              </a:rPr>
              <a:t>for he is a babe</a:t>
            </a:r>
            <a:r>
              <a:rPr lang="en-US" sz="2400" b="0" i="0" u="none" strike="noStrike" baseline="0" dirty="0">
                <a:solidFill>
                  <a:schemeClr val="tx1"/>
                </a:solidFill>
                <a:latin typeface="Verdana" panose="020B0604030504040204" pitchFamily="34" charset="0"/>
              </a:rPr>
              <a:t>.</a:t>
            </a:r>
          </a:p>
          <a:p>
            <a:pPr marR="0" algn="l" rtl="0"/>
            <a:r>
              <a:rPr lang="en-US" sz="2400" b="0" i="0" u="none" strike="noStrike" baseline="0" dirty="0">
                <a:solidFill>
                  <a:schemeClr val="tx1"/>
                </a:solidFill>
                <a:latin typeface="Verdana" panose="020B0604030504040204" pitchFamily="34" charset="0"/>
              </a:rPr>
              <a:t>(Heb 5:14)  But solid food belongs to those who are of full age, </a:t>
            </a:r>
            <a:r>
              <a:rPr lang="en-US" sz="2400" b="0" i="1" u="none" strike="noStrike" baseline="0" dirty="0">
                <a:solidFill>
                  <a:schemeClr val="tx1"/>
                </a:solidFill>
                <a:latin typeface="Verdana" panose="020B0604030504040204" pitchFamily="34" charset="0"/>
              </a:rPr>
              <a:t>that is,</a:t>
            </a:r>
            <a:r>
              <a:rPr lang="en-US" sz="2400" b="0" i="0" u="none" strike="noStrike" baseline="0" dirty="0">
                <a:solidFill>
                  <a:schemeClr val="tx1"/>
                </a:solidFill>
                <a:latin typeface="Verdana" panose="020B0604030504040204" pitchFamily="34" charset="0"/>
              </a:rPr>
              <a:t> those who by reason of use have their senses exercised to discern both good and evil.</a:t>
            </a:r>
          </a:p>
        </p:txBody>
      </p:sp>
    </p:spTree>
    <p:extLst>
      <p:ext uri="{BB962C8B-B14F-4D97-AF65-F5344CB8AC3E}">
        <p14:creationId xmlns:p14="http://schemas.microsoft.com/office/powerpoint/2010/main" val="347935901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6D3478-2986-4664-940C-67E0CAA21E04}">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B116C154-5A0F-4CDC-8C15-D2E21584649C}">
  <ds:schemaRefs>
    <ds:schemaRef ds:uri="http://schemas.microsoft.com/sharepoint/v3/contenttype/forms"/>
  </ds:schemaRefs>
</ds:datastoreItem>
</file>

<file path=customXml/itemProps3.xml><?xml version="1.0" encoding="utf-8"?>
<ds:datastoreItem xmlns:ds="http://schemas.openxmlformats.org/officeDocument/2006/customXml" ds:itemID="{956C3F92-CC28-42D8-BF09-0770755510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{681E97FF-8CF6-4C7B-814D-A08F21DEE739}tf56535239_win32</Template>
  <TotalTime>61</TotalTime>
  <Words>1031</Words>
  <Application>Microsoft Office PowerPoint</Application>
  <PresentationFormat>Widescreen</PresentationFormat>
  <Paragraphs>67</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Franklin Gothic Book</vt:lpstr>
      <vt:lpstr>Franklin Gothic Demi</vt:lpstr>
      <vt:lpstr>Verdana</vt:lpstr>
      <vt:lpstr>Wingdings 2</vt:lpstr>
      <vt:lpstr>DividendVTI</vt:lpstr>
      <vt:lpstr>Beware, beware</vt:lpstr>
      <vt:lpstr>Hebrews – a book of warnings</vt:lpstr>
      <vt:lpstr>1) The danger of drifting</vt:lpstr>
      <vt:lpstr>1) The danger of drifting</vt:lpstr>
      <vt:lpstr>1) The danger of drifting</vt:lpstr>
      <vt:lpstr>2) The danger of an unbelieving heart</vt:lpstr>
      <vt:lpstr>2) The danger of an unbelieving heart</vt:lpstr>
      <vt:lpstr>2) The danger of an unbelieving heart</vt:lpstr>
      <vt:lpstr>3) The danger of prolonged immaturity</vt:lpstr>
      <vt:lpstr>3) The danger of prolonged immaturity</vt:lpstr>
      <vt:lpstr>4) The danger of missed reality</vt:lpstr>
      <vt:lpstr>4) The danger of missed reality</vt:lpstr>
      <vt:lpstr>5) The danger of contradiction</vt:lpstr>
      <vt:lpstr>5) The danger of contradiction</vt:lpstr>
      <vt:lpstr>5) The danger of contradiction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Beware, beware</dc:title>
  <dc:creator>Manly Luscombe</dc:creator>
  <cp:lastModifiedBy>Manly Luscombe</cp:lastModifiedBy>
  <cp:revision>3</cp:revision>
  <dcterms:created xsi:type="dcterms:W3CDTF">2024-05-15T00:32:11Z</dcterms:created>
  <dcterms:modified xsi:type="dcterms:W3CDTF">2024-05-15T01:33:53Z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