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nly Luscombe" userId="d66a401e1e7a39bf" providerId="LiveId" clId="{D9F10D9B-8AB8-4E1B-9573-ACC3162350D4}"/>
    <pc:docChg chg="custSel modSld">
      <pc:chgData name="Manly Luscombe" userId="d66a401e1e7a39bf" providerId="LiveId" clId="{D9F10D9B-8AB8-4E1B-9573-ACC3162350D4}" dt="2022-02-25T02:20:14.041" v="38" actId="20577"/>
      <pc:docMkLst>
        <pc:docMk/>
      </pc:docMkLst>
      <pc:sldChg chg="modSp mod">
        <pc:chgData name="Manly Luscombe" userId="d66a401e1e7a39bf" providerId="LiveId" clId="{D9F10D9B-8AB8-4E1B-9573-ACC3162350D4}" dt="2022-02-25T02:20:14.041" v="38" actId="20577"/>
        <pc:sldMkLst>
          <pc:docMk/>
          <pc:sldMk cId="2173362713" sldId="257"/>
        </pc:sldMkLst>
        <pc:spChg chg="mod">
          <ac:chgData name="Manly Luscombe" userId="d66a401e1e7a39bf" providerId="LiveId" clId="{D9F10D9B-8AB8-4E1B-9573-ACC3162350D4}" dt="2022-02-25T02:20:14.041" v="38" actId="20577"/>
          <ac:spMkLst>
            <pc:docMk/>
            <pc:sldMk cId="2173362713" sldId="257"/>
            <ac:spMk id="3" creationId="{E5D24658-F51A-4062-9108-CAF262B1C7FD}"/>
          </ac:spMkLst>
        </pc:spChg>
      </pc:sldChg>
      <pc:sldChg chg="modSp mod">
        <pc:chgData name="Manly Luscombe" userId="d66a401e1e7a39bf" providerId="LiveId" clId="{D9F10D9B-8AB8-4E1B-9573-ACC3162350D4}" dt="2022-02-22T16:49:57.161" v="25" actId="113"/>
        <pc:sldMkLst>
          <pc:docMk/>
          <pc:sldMk cId="2450290161" sldId="261"/>
        </pc:sldMkLst>
        <pc:spChg chg="mod">
          <ac:chgData name="Manly Luscombe" userId="d66a401e1e7a39bf" providerId="LiveId" clId="{D9F10D9B-8AB8-4E1B-9573-ACC3162350D4}" dt="2022-02-22T16:49:57.161" v="25" actId="113"/>
          <ac:spMkLst>
            <pc:docMk/>
            <pc:sldMk cId="2450290161" sldId="261"/>
            <ac:spMk id="3" creationId="{E5D24658-F51A-4062-9108-CAF262B1C7FD}"/>
          </ac:spMkLst>
        </pc:spChg>
      </pc:sldChg>
      <pc:sldChg chg="modSp mod">
        <pc:chgData name="Manly Luscombe" userId="d66a401e1e7a39bf" providerId="LiveId" clId="{D9F10D9B-8AB8-4E1B-9573-ACC3162350D4}" dt="2022-01-14T23:34:47.782" v="21" actId="313"/>
        <pc:sldMkLst>
          <pc:docMk/>
          <pc:sldMk cId="2972851887" sldId="267"/>
        </pc:sldMkLst>
        <pc:spChg chg="mod">
          <ac:chgData name="Manly Luscombe" userId="d66a401e1e7a39bf" providerId="LiveId" clId="{D9F10D9B-8AB8-4E1B-9573-ACC3162350D4}" dt="2022-01-14T23:34:47.782" v="21" actId="313"/>
          <ac:spMkLst>
            <pc:docMk/>
            <pc:sldMk cId="2972851887" sldId="267"/>
            <ac:spMk id="3" creationId="{E5D24658-F51A-4062-9108-CAF262B1C7F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AE1A3-DF88-4605-95D0-57EFE60C9C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ACB041-71A1-4B84-97BD-D03C3AFB02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CDF4C4-78AF-499E-B578-9057BDDAE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321D-25D0-4095-90DE-E015C3B848AA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F6DA46-EF27-4222-AF69-1F0803432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3E7B32-5D52-47A4-9F14-06648CB11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63D48-94BA-427E-A041-642F0E5E9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7505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97A71-04B0-43E8-BC9F-DAD07780D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F3DA41-D2FF-44FC-A317-1FD259C301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D76E72-38A2-42BE-AA69-61F6FF26C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321D-25D0-4095-90DE-E015C3B848AA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BEF875-DE54-4E82-9AC0-8D45FF574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61D301-3606-449E-A86D-F5B0CCA3E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63D48-94BA-427E-A041-642F0E5E9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8369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3B23FE1-1C90-4831-AA8F-B6FCF55AEC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7271D5-E896-423E-80E9-F099A78FCB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F8ACD8-ECEA-4EBB-92FA-13407ED68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321D-25D0-4095-90DE-E015C3B848AA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D83068-5129-4EB2-803A-AB414F4A7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914CD6-355D-43A8-BAC5-5BFA49FA2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63D48-94BA-427E-A041-642F0E5E9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6542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1186D-A0BF-4F8F-B389-7DFE39359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AAE22B-0E86-43B3-9855-63BFE5C6A7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0FB05C-CA34-4B5D-8D6A-41DD57127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321D-25D0-4095-90DE-E015C3B848AA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FB4F57-EDB7-4D8E-A6E1-B15B97C70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B79904-3921-45FC-935C-402931F7A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63D48-94BA-427E-A041-642F0E5E9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4319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2AFC5-489A-42C8-A299-BC249A4EE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4F82F4-79B0-48C9-B8C5-09F499A5D6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9B708E-A6D0-4E2C-86AF-9E7D61800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321D-25D0-4095-90DE-E015C3B848AA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7FD770-DFC5-4355-B618-48EBAF871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2F09-9349-45C3-AFBD-3AF1F94CF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63D48-94BA-427E-A041-642F0E5E9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714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155A4-3BBE-445F-9616-527239240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41A127-5065-4764-AF53-4669EB3DC0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019D4C-B08C-4906-88FD-8E5A3419BA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7832C9-F949-4781-803F-BD4F9CB8F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321D-25D0-4095-90DE-E015C3B848AA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651E7C-6091-4F89-9F23-959D0CEF2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E7B468-5E40-4DE3-9E66-AF0A351D6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63D48-94BA-427E-A041-642F0E5E9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0043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AB3FD0-3B90-4327-BBBB-593F60E62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3E52EF-DB30-4E4F-A1B7-E8C1A23195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6A9B2B-EBED-491C-A89B-482CD0268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CE1D7F-7E3B-47C3-8E2B-A267F8B638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AD3623-B01E-4584-AE55-C232A117FE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519648-B64D-4A5E-80F6-B09B9909B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321D-25D0-4095-90DE-E015C3B848AA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F416720-421E-4C09-8C86-3AE911E69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60AC55-6F6A-4760-941D-BB860E3B1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63D48-94BA-427E-A041-642F0E5E9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1219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C385F7-0576-4D50-98BA-A03A4448E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7F2082-C837-4467-B0C4-3899BE0500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321D-25D0-4095-90DE-E015C3B848AA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EBBF16-3ED7-4F56-9C76-386D2B336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36515B-B0EA-40CA-A4E0-0FC23F979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63D48-94BA-427E-A041-642F0E5E9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972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8F3D98-6E66-4EF5-887F-8B00956AA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321D-25D0-4095-90DE-E015C3B848AA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F595F0-91A6-4150-B2D7-1C63C4227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00B778-F34C-4B99-80C0-8C4EDA156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63D48-94BA-427E-A041-642F0E5E9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5047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9D9044-0723-4B1F-B5F7-E32525FC5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B3556B-4B04-4B24-8ED5-2DB0D60ACE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EA343E-C0BD-4353-A533-C6C12DFBAC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8E73CF-CBB0-4565-B491-70230D0DA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321D-25D0-4095-90DE-E015C3B848AA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E8C419-0C3D-4C83-8AB2-2025D43C2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44FB70-237A-4285-864B-59C9CE6B9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63D48-94BA-427E-A041-642F0E5E9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1858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D101A9-F6D8-4A5B-98C4-86A006783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C52F5F-DB87-4F78-8558-D540C8A71A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2D1B6A-4D9E-4CD6-9CF1-2DE6856FCD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9FDCFB-C865-457B-AD2E-147AE0FF6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321D-25D0-4095-90DE-E015C3B848AA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0C2D66-C828-4471-A42E-47FD84A3F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7137F6-28B4-45A4-8086-620CAC9ED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63D48-94BA-427E-A041-642F0E5E9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710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A00F693-D4AE-4C56-8424-53D55EA579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966224-24A9-4418-9358-23C9127038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6F17B9-BA7B-4F87-8842-CFD2BF9E88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2F321D-25D0-4095-90DE-E015C3B848AA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11AE2D-387D-4BF4-818D-A4CB72A7E6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447F83-0B54-472B-86C4-B4C6298DCE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63D48-94BA-427E-A041-642F0E5E9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830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7A28C8-275F-4BFD-A9EF-05CDADE78E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27783"/>
            <a:ext cx="9144000" cy="987791"/>
          </a:xfrm>
        </p:spPr>
        <p:txBody>
          <a:bodyPr/>
          <a:lstStyle/>
          <a:p>
            <a:r>
              <a:rPr lang="en-US" dirty="0">
                <a:solidFill>
                  <a:schemeClr val="bg2">
                    <a:lumMod val="90000"/>
                  </a:schemeClr>
                </a:solidFill>
                <a:latin typeface="Berlin Sans FB Demi" panose="020E0802020502020306" pitchFamily="34" charset="0"/>
              </a:rPr>
              <a:t>Don’t Bet On It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492E61-7419-4165-90E0-11A7807096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97767"/>
            <a:ext cx="9144000" cy="1600633"/>
          </a:xfrm>
        </p:spPr>
        <p:txBody>
          <a:bodyPr>
            <a:normAutofit/>
          </a:bodyPr>
          <a:lstStyle/>
          <a:p>
            <a:r>
              <a:rPr lang="en-US" sz="4800" dirty="0">
                <a:solidFill>
                  <a:schemeClr val="bg2">
                    <a:lumMod val="90000"/>
                  </a:schemeClr>
                </a:solidFill>
              </a:rPr>
              <a:t>What is gambling?</a:t>
            </a:r>
          </a:p>
          <a:p>
            <a:r>
              <a:rPr lang="en-US" sz="4800" dirty="0">
                <a:solidFill>
                  <a:schemeClr val="bg2">
                    <a:lumMod val="90000"/>
                  </a:schemeClr>
                </a:solidFill>
              </a:rPr>
              <a:t>What is wrong with gambling?</a:t>
            </a:r>
          </a:p>
        </p:txBody>
      </p:sp>
      <p:pic>
        <p:nvPicPr>
          <p:cNvPr id="1026" name="Picture 2" descr="The Psychology Behind Gambling Addiction. DARA Rehab Thailand">
            <a:extLst>
              <a:ext uri="{FF2B5EF4-FFF2-40B4-BE49-F238E27FC236}">
                <a16:creationId xmlns:a16="http://schemas.microsoft.com/office/drawing/2014/main" id="{168085EC-77FE-4C74-8322-B46F9990EC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40721">
            <a:off x="598024" y="587327"/>
            <a:ext cx="272415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Peer-to-Peer Online Sports Betting Is the Future of Gambling | Inc.com">
            <a:extLst>
              <a:ext uri="{FF2B5EF4-FFF2-40B4-BE49-F238E27FC236}">
                <a16:creationId xmlns:a16="http://schemas.microsoft.com/office/drawing/2014/main" id="{88CCAFBA-3CC9-4FE7-9E71-D9182859B3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06958">
            <a:off x="8971964" y="3186846"/>
            <a:ext cx="2857500" cy="1609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hina's crackdown on cross-border gambling aims for payment platforms and  others abetting | South China Morning Post">
            <a:extLst>
              <a:ext uri="{FF2B5EF4-FFF2-40B4-BE49-F238E27FC236}">
                <a16:creationId xmlns:a16="http://schemas.microsoft.com/office/drawing/2014/main" id="{49461E89-5FFA-4CA7-AE66-C9D35A84F3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40943">
            <a:off x="666750" y="2870102"/>
            <a:ext cx="2273398" cy="2273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72BD2C8-E015-411C-AF87-C68B30CE83F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2481" y="1383757"/>
            <a:ext cx="4783727" cy="318335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F96AD8C-CF41-45BB-876A-A2C594D1BF7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57513">
            <a:off x="9083822" y="475692"/>
            <a:ext cx="2850160" cy="2134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2764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F693A-257A-49B8-A44C-A5607BF10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solidFill>
                  <a:schemeClr val="bg2">
                    <a:lumMod val="90000"/>
                  </a:schemeClr>
                </a:solidFill>
                <a:latin typeface="Berlin Sans FB Demi" panose="020E0802020502020306" pitchFamily="34" charset="0"/>
              </a:rPr>
              <a:t>What is wrong with gambling?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D24658-F51A-4062-9108-CAF262B1C7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>
                <a:solidFill>
                  <a:schemeClr val="bg2">
                    <a:lumMod val="9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– The Fruit it Bears</a:t>
            </a:r>
          </a:p>
          <a:p>
            <a:pPr marR="0" algn="l" rtl="0"/>
            <a:r>
              <a:rPr lang="en-US" b="1" i="0" u="none" strike="noStrike" baseline="0" dirty="0">
                <a:solidFill>
                  <a:schemeClr val="bg2">
                    <a:lumMod val="90000"/>
                  </a:schemeClr>
                </a:solidFill>
                <a:latin typeface="Verdana" panose="020B0604030504040204" pitchFamily="34" charset="0"/>
              </a:rPr>
              <a:t>(Matthew 7:16)  You will know them by their fruits. Do men gather grapes from thornbushes or figs from thistles?</a:t>
            </a:r>
          </a:p>
          <a:p>
            <a:pPr marR="0" algn="l" rtl="0"/>
            <a:r>
              <a:rPr lang="en-US" b="1" i="0" u="none" strike="noStrike" baseline="0" dirty="0">
                <a:solidFill>
                  <a:schemeClr val="bg2">
                    <a:lumMod val="90000"/>
                  </a:schemeClr>
                </a:solidFill>
                <a:latin typeface="Verdana" panose="020B0604030504040204" pitchFamily="34" charset="0"/>
              </a:rPr>
              <a:t>(Matthew 7:17)  Even so, every good tree bears good fruit, but a bad tree bears bad fruit.</a:t>
            </a:r>
          </a:p>
          <a:p>
            <a:pPr marR="0" algn="l" rtl="0"/>
            <a:endParaRPr lang="en-US" b="1" i="0" u="none" strike="noStrike" baseline="0" dirty="0">
              <a:solidFill>
                <a:schemeClr val="bg2">
                  <a:lumMod val="90000"/>
                </a:schemeClr>
              </a:solidFill>
              <a:latin typeface="Verdana" panose="020B0604030504040204" pitchFamily="34" charset="0"/>
            </a:endParaRPr>
          </a:p>
          <a:p>
            <a:pPr marR="0" algn="l" rtl="0"/>
            <a:r>
              <a:rPr lang="en-US" b="1" i="0" u="none" strike="noStrike" baseline="0" dirty="0">
                <a:solidFill>
                  <a:schemeClr val="bg2">
                    <a:lumMod val="90000"/>
                  </a:schemeClr>
                </a:solidFill>
                <a:latin typeface="Verdana" panose="020B0604030504040204" pitchFamily="34" charset="0"/>
              </a:rPr>
              <a:t>Deceit, violence, murder, debt, poverty, divorce, theft, lying, fraud, suicide, family neglected</a:t>
            </a:r>
          </a:p>
        </p:txBody>
      </p:sp>
    </p:spTree>
    <p:extLst>
      <p:ext uri="{BB962C8B-B14F-4D97-AF65-F5344CB8AC3E}">
        <p14:creationId xmlns:p14="http://schemas.microsoft.com/office/powerpoint/2010/main" val="19277990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F693A-257A-49B8-A44C-A5607BF10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solidFill>
                  <a:schemeClr val="bg2">
                    <a:lumMod val="90000"/>
                  </a:schemeClr>
                </a:solidFill>
                <a:latin typeface="Berlin Sans FB Demi" panose="020E0802020502020306" pitchFamily="34" charset="0"/>
              </a:rPr>
              <a:t>What is wrong with gambling?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D24658-F51A-4062-9108-CAF262B1C7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>
                <a:solidFill>
                  <a:schemeClr val="bg2">
                    <a:lumMod val="9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6 - Greed</a:t>
            </a:r>
          </a:p>
          <a:p>
            <a:pPr marR="0" algn="l" rtl="0"/>
            <a:endParaRPr lang="en-US" sz="18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pPr marR="0" algn="l" rtl="0"/>
            <a:r>
              <a:rPr lang="en-US" b="1" i="0" u="none" strike="noStrike" baseline="0" dirty="0">
                <a:solidFill>
                  <a:schemeClr val="bg2">
                    <a:lumMod val="90000"/>
                  </a:schemeClr>
                </a:solidFill>
                <a:latin typeface="Verdana" panose="020B0604030504040204" pitchFamily="34" charset="0"/>
              </a:rPr>
              <a:t>(1 Timothy 6:9)  But those who desire to be rich fall into temptation and a snare, and </a:t>
            </a:r>
            <a:r>
              <a:rPr lang="en-US" b="1" i="1" u="none" strike="noStrike" baseline="0" dirty="0">
                <a:solidFill>
                  <a:schemeClr val="bg2">
                    <a:lumMod val="90000"/>
                  </a:schemeClr>
                </a:solidFill>
                <a:latin typeface="Verdana" panose="020B0604030504040204" pitchFamily="34" charset="0"/>
              </a:rPr>
              <a:t>into</a:t>
            </a:r>
            <a:r>
              <a:rPr lang="en-US" b="1" i="0" u="none" strike="noStrike" baseline="0" dirty="0">
                <a:solidFill>
                  <a:schemeClr val="bg2">
                    <a:lumMod val="90000"/>
                  </a:schemeClr>
                </a:solidFill>
                <a:latin typeface="Verdana" panose="020B0604030504040204" pitchFamily="34" charset="0"/>
              </a:rPr>
              <a:t> many foolish and harmful lusts which drown men in destruction and perdition.</a:t>
            </a:r>
          </a:p>
          <a:p>
            <a:pPr marR="0" algn="l" rtl="0"/>
            <a:r>
              <a:rPr lang="en-US" b="1" i="0" u="none" strike="noStrike" baseline="0" dirty="0">
                <a:solidFill>
                  <a:schemeClr val="bg2">
                    <a:lumMod val="90000"/>
                  </a:schemeClr>
                </a:solidFill>
                <a:latin typeface="Verdana" panose="020B0604030504040204" pitchFamily="34" charset="0"/>
              </a:rPr>
              <a:t>(1 Timothy 6:10)  For the love of money is a root of all </a:t>
            </a:r>
            <a:r>
              <a:rPr lang="en-US" b="1" i="1" u="none" strike="noStrike" baseline="0" dirty="0">
                <a:solidFill>
                  <a:schemeClr val="bg2">
                    <a:lumMod val="90000"/>
                  </a:schemeClr>
                </a:solidFill>
                <a:latin typeface="Verdana" panose="020B0604030504040204" pitchFamily="34" charset="0"/>
              </a:rPr>
              <a:t>kinds of</a:t>
            </a:r>
            <a:r>
              <a:rPr lang="en-US" b="1" i="0" u="none" strike="noStrike" baseline="0" dirty="0">
                <a:solidFill>
                  <a:schemeClr val="bg2">
                    <a:lumMod val="90000"/>
                  </a:schemeClr>
                </a:solidFill>
                <a:latin typeface="Verdana" panose="020B0604030504040204" pitchFamily="34" charset="0"/>
              </a:rPr>
              <a:t> evil, for which some have strayed from the faith in their greediness, and pierced themselves through with many sorrows.</a:t>
            </a:r>
          </a:p>
          <a:p>
            <a:pPr marR="0" algn="l" rtl="0"/>
            <a:endParaRPr lang="en-US" sz="2400" b="1" i="0" u="none" strike="noStrike" baseline="0" dirty="0">
              <a:solidFill>
                <a:schemeClr val="bg2">
                  <a:lumMod val="90000"/>
                </a:schemeClr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467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F693A-257A-49B8-A44C-A5607BF10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solidFill>
                  <a:schemeClr val="bg2">
                    <a:lumMod val="90000"/>
                  </a:schemeClr>
                </a:solidFill>
                <a:latin typeface="Berlin Sans FB Demi" panose="020E0802020502020306" pitchFamily="34" charset="0"/>
              </a:rPr>
              <a:t>What is wrong with gambling?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D24658-F51A-4062-9108-CAF262B1C7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>
                <a:solidFill>
                  <a:schemeClr val="bg2">
                    <a:lumMod val="9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 – Violates the Golden Rule</a:t>
            </a:r>
          </a:p>
          <a:p>
            <a:pPr marR="0" algn="l" rtl="0"/>
            <a:endParaRPr lang="en-US" sz="18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pPr marR="0" algn="l" rtl="0"/>
            <a:r>
              <a:rPr lang="en-US" sz="3200" b="1" i="0" u="none" strike="noStrike" baseline="0" dirty="0">
                <a:solidFill>
                  <a:schemeClr val="bg2">
                    <a:lumMod val="90000"/>
                  </a:schemeClr>
                </a:solidFill>
                <a:latin typeface="Verdana" panose="020B0604030504040204" pitchFamily="34" charset="0"/>
              </a:rPr>
              <a:t>(Matthew 7:12)  Therefore, whatever you want men to do to you, do also to them, for this is the Law and the Prophets.</a:t>
            </a:r>
          </a:p>
          <a:p>
            <a:pPr marR="0" algn="l" rtl="0"/>
            <a:endParaRPr lang="en-US" sz="3200" b="1" dirty="0">
              <a:solidFill>
                <a:schemeClr val="bg2">
                  <a:lumMod val="90000"/>
                </a:schemeClr>
              </a:solidFill>
              <a:latin typeface="Verdana" panose="020B0604030504040204" pitchFamily="34" charset="0"/>
            </a:endParaRPr>
          </a:p>
          <a:p>
            <a:pPr marR="0" algn="l" rtl="0"/>
            <a:r>
              <a:rPr lang="en-US" sz="3200" b="1" i="0" u="none" strike="noStrike" baseline="0" dirty="0">
                <a:solidFill>
                  <a:schemeClr val="bg2">
                    <a:lumMod val="90000"/>
                  </a:schemeClr>
                </a:solidFill>
                <a:latin typeface="Verdana" panose="020B0604030504040204" pitchFamily="34" charset="0"/>
              </a:rPr>
              <a:t>The gambler says, “I want to win your money. </a:t>
            </a:r>
            <a:r>
              <a:rPr lang="en-US" sz="3200" b="1" dirty="0">
                <a:solidFill>
                  <a:schemeClr val="bg2">
                    <a:lumMod val="90000"/>
                  </a:schemeClr>
                </a:solidFill>
                <a:latin typeface="Verdana" panose="020B0604030504040204" pitchFamily="34" charset="0"/>
              </a:rPr>
              <a:t>I don’t want you to win my money.”</a:t>
            </a:r>
            <a:endParaRPr lang="en-US" sz="3200" b="1" i="0" u="none" strike="noStrike" baseline="0" dirty="0">
              <a:solidFill>
                <a:schemeClr val="bg2">
                  <a:lumMod val="90000"/>
                </a:schemeClr>
              </a:solidFill>
              <a:latin typeface="Verdana" panose="020B0604030504040204" pitchFamily="34" charset="0"/>
            </a:endParaRPr>
          </a:p>
          <a:p>
            <a:pPr marR="0" algn="l" rtl="0"/>
            <a:endParaRPr lang="en-US" sz="2400" b="1" i="0" u="none" strike="noStrike" baseline="0" dirty="0">
              <a:solidFill>
                <a:schemeClr val="bg2">
                  <a:lumMod val="90000"/>
                </a:schemeClr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28518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F693A-257A-49B8-A44C-A5607BF10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solidFill>
                  <a:schemeClr val="bg2">
                    <a:lumMod val="90000"/>
                  </a:schemeClr>
                </a:solidFill>
                <a:latin typeface="Berlin Sans FB Demi" panose="020E0802020502020306" pitchFamily="34" charset="0"/>
              </a:rPr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D24658-F51A-4062-9108-CAF262B1C7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u="sng" dirty="0">
                <a:solidFill>
                  <a:schemeClr val="bg2">
                    <a:lumMod val="9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Gambling is wrong, sinful, a violation of God’s will.</a:t>
            </a:r>
          </a:p>
          <a:p>
            <a:endParaRPr lang="en-US" b="1" u="sng" dirty="0">
              <a:solidFill>
                <a:schemeClr val="bg2">
                  <a:lumMod val="9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u="sng" dirty="0">
                <a:solidFill>
                  <a:schemeClr val="bg2">
                    <a:lumMod val="9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size of the wager is not important.</a:t>
            </a:r>
          </a:p>
          <a:p>
            <a:endParaRPr lang="en-US" b="1" u="sng" dirty="0">
              <a:solidFill>
                <a:schemeClr val="bg2">
                  <a:lumMod val="9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u="sng" dirty="0">
                <a:solidFill>
                  <a:schemeClr val="bg2">
                    <a:lumMod val="9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 stakes poker or a lottery ticket are both gambling.</a:t>
            </a:r>
          </a:p>
          <a:p>
            <a:endParaRPr lang="en-US" b="1" u="sng" dirty="0">
              <a:solidFill>
                <a:schemeClr val="bg2">
                  <a:lumMod val="9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u="sng" dirty="0">
                <a:solidFill>
                  <a:schemeClr val="bg2">
                    <a:lumMod val="9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Bible emphasizes the principles violated.</a:t>
            </a:r>
          </a:p>
          <a:p>
            <a:pPr marL="0" indent="0">
              <a:buNone/>
            </a:pPr>
            <a:endParaRPr lang="en-US" b="1" u="sng" dirty="0">
              <a:solidFill>
                <a:schemeClr val="bg2">
                  <a:lumMod val="9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10039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F693A-257A-49B8-A44C-A5607BF10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solidFill>
                  <a:schemeClr val="bg2">
                    <a:lumMod val="90000"/>
                  </a:schemeClr>
                </a:solidFill>
                <a:latin typeface="Berlin Sans FB Demi" panose="020E0802020502020306" pitchFamily="34" charset="0"/>
              </a:rPr>
              <a:t>What is gambling?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D24658-F51A-4062-9108-CAF262B1C7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bg2">
                    <a:lumMod val="9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 is a difference in taking a risk and gambling.</a:t>
            </a:r>
          </a:p>
          <a:p>
            <a:endParaRPr lang="en-US" b="1" dirty="0">
              <a:solidFill>
                <a:schemeClr val="bg2">
                  <a:lumMod val="9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solidFill>
                  <a:schemeClr val="bg2">
                    <a:lumMod val="9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 Taking</a:t>
            </a:r>
          </a:p>
          <a:p>
            <a:pPr lvl="1"/>
            <a:r>
              <a:rPr lang="en-US" sz="2800" b="1" dirty="0">
                <a:solidFill>
                  <a:schemeClr val="bg2">
                    <a:lumMod val="9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Taking a risk – study, learn, seek to avoid failing.</a:t>
            </a:r>
          </a:p>
          <a:p>
            <a:pPr lvl="1"/>
            <a:r>
              <a:rPr lang="en-US" sz="2800" b="1" dirty="0">
                <a:solidFill>
                  <a:schemeClr val="bg2">
                    <a:lumMod val="9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Start a business, drive on the highway, take a course in college, take out a loan, change jobs or occupation, buy a house</a:t>
            </a:r>
          </a:p>
          <a:p>
            <a:pPr lvl="1"/>
            <a:r>
              <a:rPr lang="en-US" sz="2800" b="1" dirty="0">
                <a:solidFill>
                  <a:schemeClr val="bg2">
                    <a:lumMod val="9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Most jobs involve some element of risk</a:t>
            </a:r>
          </a:p>
          <a:p>
            <a:pPr lvl="1"/>
            <a:r>
              <a:rPr lang="en-US" sz="2800" b="1" dirty="0">
                <a:solidFill>
                  <a:schemeClr val="bg2">
                    <a:lumMod val="9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 we do all we can to avoid the danger, harm or loss</a:t>
            </a:r>
          </a:p>
        </p:txBody>
      </p:sp>
    </p:spTree>
    <p:extLst>
      <p:ext uri="{BB962C8B-B14F-4D97-AF65-F5344CB8AC3E}">
        <p14:creationId xmlns:p14="http://schemas.microsoft.com/office/powerpoint/2010/main" val="21733627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F693A-257A-49B8-A44C-A5607BF10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solidFill>
                  <a:schemeClr val="bg2">
                    <a:lumMod val="90000"/>
                  </a:schemeClr>
                </a:solidFill>
                <a:latin typeface="Berlin Sans FB Demi" panose="020E0802020502020306" pitchFamily="34" charset="0"/>
              </a:rPr>
              <a:t>What is gambling?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D24658-F51A-4062-9108-CAF262B1C7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bg2">
                    <a:lumMod val="9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 is a difference in taking a risk and gambling.</a:t>
            </a:r>
          </a:p>
          <a:p>
            <a:endParaRPr lang="en-US" b="1" dirty="0">
              <a:solidFill>
                <a:schemeClr val="bg2">
                  <a:lumMod val="9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solidFill>
                  <a:schemeClr val="bg2">
                    <a:lumMod val="9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Gambling</a:t>
            </a:r>
          </a:p>
          <a:p>
            <a:pPr lvl="1"/>
            <a:r>
              <a:rPr lang="en-US" sz="2800" b="1" dirty="0">
                <a:solidFill>
                  <a:schemeClr val="bg2">
                    <a:lumMod val="9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Seeks to INCREASE THE RISK!</a:t>
            </a:r>
          </a:p>
          <a:p>
            <a:pPr lvl="1"/>
            <a:r>
              <a:rPr lang="en-US" sz="2800" b="1" dirty="0">
                <a:solidFill>
                  <a:schemeClr val="bg2">
                    <a:lumMod val="9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greater the risk, the more attractive it becomes.</a:t>
            </a:r>
          </a:p>
          <a:p>
            <a:pPr lvl="1"/>
            <a:r>
              <a:rPr lang="en-US" sz="2800" b="1" dirty="0">
                <a:solidFill>
                  <a:schemeClr val="bg2">
                    <a:lumMod val="9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bet $1 and can win a $1.02 – not worth it</a:t>
            </a:r>
          </a:p>
          <a:p>
            <a:pPr lvl="1"/>
            <a:r>
              <a:rPr lang="en-US" sz="2800" b="1" dirty="0">
                <a:solidFill>
                  <a:schemeClr val="bg2">
                    <a:lumMod val="9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bet $1 and can win a $1,000,000 – many go for it.</a:t>
            </a:r>
          </a:p>
          <a:p>
            <a:pPr lvl="1"/>
            <a:r>
              <a:rPr lang="en-US" sz="2800" b="1" dirty="0">
                <a:solidFill>
                  <a:schemeClr val="bg2">
                    <a:lumMod val="9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Gambling FEEDS on the risk.</a:t>
            </a:r>
          </a:p>
        </p:txBody>
      </p:sp>
    </p:spTree>
    <p:extLst>
      <p:ext uri="{BB962C8B-B14F-4D97-AF65-F5344CB8AC3E}">
        <p14:creationId xmlns:p14="http://schemas.microsoft.com/office/powerpoint/2010/main" val="40541795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F693A-257A-49B8-A44C-A5607BF10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solidFill>
                  <a:schemeClr val="bg2">
                    <a:lumMod val="90000"/>
                  </a:schemeClr>
                </a:solidFill>
                <a:latin typeface="Berlin Sans FB Demi" panose="020E0802020502020306" pitchFamily="34" charset="0"/>
              </a:rPr>
              <a:t>What is wrong with gambling?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D24658-F51A-4062-9108-CAF262B1C7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>
                <a:solidFill>
                  <a:schemeClr val="bg2">
                    <a:lumMod val="9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– Something for nothing (or much for a little)</a:t>
            </a:r>
          </a:p>
          <a:p>
            <a:pPr marR="0" algn="l" rtl="0"/>
            <a:r>
              <a:rPr lang="en-US" sz="2400" b="1" i="0" u="none" strike="noStrike" baseline="0" dirty="0">
                <a:solidFill>
                  <a:schemeClr val="bg2">
                    <a:lumMod val="90000"/>
                  </a:schemeClr>
                </a:solidFill>
                <a:latin typeface="Verdana" panose="020B0604030504040204" pitchFamily="34" charset="0"/>
              </a:rPr>
              <a:t>(Genesis 3:17)  Then to Adam He said, "Because you have heeded the voice of your wife, and have eaten from the tree of which I commanded you, saying, 'You shall not eat of it': "Cursed </a:t>
            </a:r>
            <a:r>
              <a:rPr lang="en-US" sz="2400" b="1" i="1" u="none" strike="noStrike" baseline="0" dirty="0">
                <a:solidFill>
                  <a:schemeClr val="bg2">
                    <a:lumMod val="90000"/>
                  </a:schemeClr>
                </a:solidFill>
                <a:latin typeface="Verdana" panose="020B0604030504040204" pitchFamily="34" charset="0"/>
              </a:rPr>
              <a:t>is</a:t>
            </a:r>
            <a:r>
              <a:rPr lang="en-US" sz="2400" b="1" i="0" u="none" strike="noStrike" baseline="0" dirty="0">
                <a:solidFill>
                  <a:schemeClr val="bg2">
                    <a:lumMod val="90000"/>
                  </a:schemeClr>
                </a:solidFill>
                <a:latin typeface="Verdana" panose="020B0604030504040204" pitchFamily="34" charset="0"/>
              </a:rPr>
              <a:t> the ground for your sake; In toil you shall eat </a:t>
            </a:r>
            <a:r>
              <a:rPr lang="en-US" sz="2400" b="1" i="1" u="none" strike="noStrike" baseline="0" dirty="0">
                <a:solidFill>
                  <a:schemeClr val="bg2">
                    <a:lumMod val="90000"/>
                  </a:schemeClr>
                </a:solidFill>
                <a:latin typeface="Verdana" panose="020B0604030504040204" pitchFamily="34" charset="0"/>
              </a:rPr>
              <a:t>of</a:t>
            </a:r>
            <a:r>
              <a:rPr lang="en-US" sz="2400" b="1" i="0" u="none" strike="noStrike" baseline="0" dirty="0">
                <a:solidFill>
                  <a:schemeClr val="bg2">
                    <a:lumMod val="90000"/>
                  </a:schemeClr>
                </a:solidFill>
                <a:latin typeface="Verdana" panose="020B0604030504040204" pitchFamily="34" charset="0"/>
              </a:rPr>
              <a:t> it All the days of your life.</a:t>
            </a:r>
          </a:p>
          <a:p>
            <a:pPr marR="0" algn="l" rtl="0"/>
            <a:r>
              <a:rPr lang="en-US" sz="2400" b="1" i="0" u="none" strike="noStrike" baseline="0" dirty="0">
                <a:solidFill>
                  <a:schemeClr val="bg2">
                    <a:lumMod val="90000"/>
                  </a:schemeClr>
                </a:solidFill>
                <a:latin typeface="Verdana" panose="020B0604030504040204" pitchFamily="34" charset="0"/>
              </a:rPr>
              <a:t>(Genesis 3:18)  Both thorns and thistles it shall bring forth for you, And you shall eat the herb of the field.</a:t>
            </a:r>
          </a:p>
          <a:p>
            <a:pPr marR="0" algn="l" rtl="0"/>
            <a:r>
              <a:rPr lang="en-US" sz="2400" b="1" i="0" u="none" strike="noStrike" baseline="0" dirty="0">
                <a:solidFill>
                  <a:schemeClr val="bg2">
                    <a:lumMod val="90000"/>
                  </a:schemeClr>
                </a:solidFill>
                <a:latin typeface="Verdana" panose="020B0604030504040204" pitchFamily="34" charset="0"/>
              </a:rPr>
              <a:t>(Genesis 3:19)  In the sweat of your face you shall eat bread Till you return to the ground, For out of it you were taken; For dust you </a:t>
            </a:r>
            <a:r>
              <a:rPr lang="en-US" sz="2400" b="1" i="1" u="none" strike="noStrike" baseline="0" dirty="0">
                <a:solidFill>
                  <a:schemeClr val="bg2">
                    <a:lumMod val="90000"/>
                  </a:schemeClr>
                </a:solidFill>
                <a:latin typeface="Verdana" panose="020B0604030504040204" pitchFamily="34" charset="0"/>
              </a:rPr>
              <a:t>are,</a:t>
            </a:r>
            <a:r>
              <a:rPr lang="en-US" sz="2400" b="1" i="0" u="none" strike="noStrike" baseline="0" dirty="0">
                <a:solidFill>
                  <a:schemeClr val="bg2">
                    <a:lumMod val="90000"/>
                  </a:schemeClr>
                </a:solidFill>
                <a:latin typeface="Verdana" panose="020B0604030504040204" pitchFamily="34" charset="0"/>
              </a:rPr>
              <a:t> And to dust you shall return."</a:t>
            </a:r>
          </a:p>
          <a:p>
            <a:endParaRPr lang="en-US" b="1" dirty="0">
              <a:solidFill>
                <a:schemeClr val="bg2">
                  <a:lumMod val="9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22646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F693A-257A-49B8-A44C-A5607BF10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solidFill>
                  <a:schemeClr val="bg2">
                    <a:lumMod val="90000"/>
                  </a:schemeClr>
                </a:solidFill>
                <a:latin typeface="Berlin Sans FB Demi" panose="020E0802020502020306" pitchFamily="34" charset="0"/>
              </a:rPr>
              <a:t>What is wrong with gambling?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D24658-F51A-4062-9108-CAF262B1C7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>
                <a:solidFill>
                  <a:schemeClr val="bg2">
                    <a:lumMod val="9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– Something for nothing (or much for a little)</a:t>
            </a:r>
          </a:p>
          <a:p>
            <a:pPr marR="0" algn="l" rtl="0"/>
            <a:r>
              <a:rPr lang="en-US" b="1" i="0" u="none" strike="noStrike" baseline="0" dirty="0">
                <a:solidFill>
                  <a:schemeClr val="bg2">
                    <a:lumMod val="90000"/>
                  </a:schemeClr>
                </a:solidFill>
                <a:latin typeface="Verdana" panose="020B0604030504040204" pitchFamily="34" charset="0"/>
              </a:rPr>
              <a:t>(Ephesians 4:28)  Let him who stole steal no longer, but rather let him labor, working with </a:t>
            </a:r>
            <a:r>
              <a:rPr lang="en-US" b="1" i="1" u="none" strike="noStrike" baseline="0" dirty="0">
                <a:solidFill>
                  <a:schemeClr val="bg2">
                    <a:lumMod val="90000"/>
                  </a:schemeClr>
                </a:solidFill>
                <a:latin typeface="Verdana" panose="020B0604030504040204" pitchFamily="34" charset="0"/>
              </a:rPr>
              <a:t>his</a:t>
            </a:r>
            <a:r>
              <a:rPr lang="en-US" b="1" i="0" u="none" strike="noStrike" baseline="0" dirty="0">
                <a:solidFill>
                  <a:schemeClr val="bg2">
                    <a:lumMod val="90000"/>
                  </a:schemeClr>
                </a:solidFill>
                <a:latin typeface="Verdana" panose="020B0604030504040204" pitchFamily="34" charset="0"/>
              </a:rPr>
              <a:t> hands what is good, that he may have something to give him who has need.</a:t>
            </a:r>
          </a:p>
          <a:p>
            <a:pPr marR="0" algn="l" rtl="0"/>
            <a:endParaRPr lang="en-US" b="1" i="0" u="none" strike="noStrike" baseline="0" dirty="0">
              <a:solidFill>
                <a:schemeClr val="bg2">
                  <a:lumMod val="90000"/>
                </a:schemeClr>
              </a:solidFill>
              <a:latin typeface="Verdana" panose="020B0604030504040204" pitchFamily="34" charset="0"/>
            </a:endParaRPr>
          </a:p>
          <a:p>
            <a:r>
              <a:rPr lang="en-US" b="1" i="0" u="none" strike="noStrike" baseline="0" dirty="0">
                <a:solidFill>
                  <a:schemeClr val="bg2">
                    <a:lumMod val="90000"/>
                  </a:schemeClr>
                </a:solidFill>
                <a:latin typeface="Verdana" panose="020B0604030504040204" pitchFamily="34" charset="0"/>
              </a:rPr>
              <a:t>(2 Thessalonians 3:10)  For even when we were with you, we commanded you this: If anyone will not work, neither shall he eat.</a:t>
            </a:r>
          </a:p>
        </p:txBody>
      </p:sp>
    </p:spTree>
    <p:extLst>
      <p:ext uri="{BB962C8B-B14F-4D97-AF65-F5344CB8AC3E}">
        <p14:creationId xmlns:p14="http://schemas.microsoft.com/office/powerpoint/2010/main" val="6532400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F693A-257A-49B8-A44C-A5607BF10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solidFill>
                  <a:schemeClr val="bg2">
                    <a:lumMod val="90000"/>
                  </a:schemeClr>
                </a:solidFill>
                <a:latin typeface="Berlin Sans FB Demi" panose="020E0802020502020306" pitchFamily="34" charset="0"/>
              </a:rPr>
              <a:t>What is wrong with gambling?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D24658-F51A-4062-9108-CAF262B1C7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>
                <a:solidFill>
                  <a:schemeClr val="bg2">
                    <a:lumMod val="9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– Promotes laziness</a:t>
            </a:r>
          </a:p>
          <a:p>
            <a:pPr marR="0" algn="l" rtl="0"/>
            <a:r>
              <a:rPr lang="en-US" b="1" i="0" u="none" strike="noStrike" baseline="0" dirty="0">
                <a:solidFill>
                  <a:schemeClr val="bg2">
                    <a:lumMod val="90000"/>
                  </a:schemeClr>
                </a:solidFill>
                <a:latin typeface="Verdana" panose="020B0604030504040204" pitchFamily="34" charset="0"/>
              </a:rPr>
              <a:t>(Matthew 25:26)  "But his lord answered and said to him, 'You wicked and lazy servant, you knew that I reap where I have not sown, and gather where I have not scattered seed.</a:t>
            </a:r>
          </a:p>
          <a:p>
            <a:pPr marR="0" algn="l" rtl="0"/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(Matthew 25:27)  So you ought to have deposited my money with the bankers, and at my coming I would have received back my own with interest.</a:t>
            </a:r>
          </a:p>
        </p:txBody>
      </p:sp>
    </p:spTree>
    <p:extLst>
      <p:ext uri="{BB962C8B-B14F-4D97-AF65-F5344CB8AC3E}">
        <p14:creationId xmlns:p14="http://schemas.microsoft.com/office/powerpoint/2010/main" val="24502901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F693A-257A-49B8-A44C-A5607BF10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solidFill>
                  <a:schemeClr val="bg2">
                    <a:lumMod val="90000"/>
                  </a:schemeClr>
                </a:solidFill>
                <a:latin typeface="Berlin Sans FB Demi" panose="020E0802020502020306" pitchFamily="34" charset="0"/>
              </a:rPr>
              <a:t>What is wrong with gambling?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D24658-F51A-4062-9108-CAF262B1C7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>
                <a:solidFill>
                  <a:schemeClr val="bg2">
                    <a:lumMod val="9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– Lack of Stewardship</a:t>
            </a:r>
          </a:p>
          <a:p>
            <a:pPr marR="0" algn="l" rtl="0"/>
            <a:r>
              <a:rPr lang="en-US" sz="2400" b="1" i="0" u="none" strike="noStrike" baseline="0" dirty="0">
                <a:solidFill>
                  <a:schemeClr val="bg2">
                    <a:lumMod val="90000"/>
                  </a:schemeClr>
                </a:solidFill>
                <a:latin typeface="Verdana" panose="020B0604030504040204" pitchFamily="34" charset="0"/>
              </a:rPr>
              <a:t>Steward = one who oversees the property of another</a:t>
            </a:r>
          </a:p>
          <a:p>
            <a:pPr marR="0" algn="l" rtl="0"/>
            <a:r>
              <a:rPr lang="en-US" sz="2400" b="1" dirty="0">
                <a:solidFill>
                  <a:schemeClr val="bg2">
                    <a:lumMod val="90000"/>
                  </a:schemeClr>
                </a:solidFill>
                <a:latin typeface="Verdana" panose="020B0604030504040204" pitchFamily="34" charset="0"/>
              </a:rPr>
              <a:t>Bank – is a steward of my saving account</a:t>
            </a:r>
          </a:p>
          <a:p>
            <a:pPr marR="0" algn="l" rtl="0"/>
            <a:r>
              <a:rPr lang="en-US" sz="2400" b="1" i="0" u="none" strike="noStrike" baseline="0" dirty="0">
                <a:solidFill>
                  <a:schemeClr val="bg2">
                    <a:lumMod val="90000"/>
                  </a:schemeClr>
                </a:solidFill>
                <a:latin typeface="Verdana" panose="020B0604030504040204" pitchFamily="34" charset="0"/>
              </a:rPr>
              <a:t>We are stewards of all that God has given to us.</a:t>
            </a:r>
          </a:p>
          <a:p>
            <a:pPr marR="0" algn="l" rtl="0"/>
            <a:endParaRPr lang="en-US" sz="2400" b="1" i="0" u="none" strike="noStrike" baseline="0" dirty="0">
              <a:solidFill>
                <a:schemeClr val="bg2">
                  <a:lumMod val="90000"/>
                </a:schemeClr>
              </a:solidFill>
              <a:latin typeface="Verdana" panose="020B0604030504040204" pitchFamily="34" charset="0"/>
            </a:endParaRPr>
          </a:p>
          <a:p>
            <a:pPr marR="0" algn="l" rtl="0"/>
            <a:r>
              <a:rPr lang="en-US" sz="2400" b="1" i="0" u="none" strike="noStrike" baseline="0" dirty="0">
                <a:solidFill>
                  <a:schemeClr val="bg2">
                    <a:lumMod val="90000"/>
                  </a:schemeClr>
                </a:solidFill>
                <a:latin typeface="Verdana" panose="020B0604030504040204" pitchFamily="34" charset="0"/>
              </a:rPr>
              <a:t>(1 Corinthians 4:1)  Let a man so consider us, as servants of Christ and </a:t>
            </a:r>
            <a:r>
              <a:rPr lang="en-US" sz="2400" b="1" i="0" u="sng" strike="noStrike" baseline="0" dirty="0">
                <a:solidFill>
                  <a:schemeClr val="bg2">
                    <a:lumMod val="90000"/>
                  </a:schemeClr>
                </a:solidFill>
                <a:latin typeface="Verdana" panose="020B0604030504040204" pitchFamily="34" charset="0"/>
              </a:rPr>
              <a:t>stewards</a:t>
            </a:r>
            <a:r>
              <a:rPr lang="en-US" sz="2400" b="1" i="0" u="none" strike="noStrike" baseline="0" dirty="0">
                <a:solidFill>
                  <a:schemeClr val="bg2">
                    <a:lumMod val="90000"/>
                  </a:schemeClr>
                </a:solidFill>
                <a:latin typeface="Verdana" panose="020B0604030504040204" pitchFamily="34" charset="0"/>
              </a:rPr>
              <a:t> of the mysteries of God.</a:t>
            </a:r>
          </a:p>
          <a:p>
            <a:pPr marR="0" algn="l" rtl="0"/>
            <a:r>
              <a:rPr lang="en-US" sz="2400" b="1" i="0" u="none" strike="noStrike" baseline="0" dirty="0">
                <a:solidFill>
                  <a:schemeClr val="bg2">
                    <a:lumMod val="90000"/>
                  </a:schemeClr>
                </a:solidFill>
                <a:latin typeface="Verdana" panose="020B0604030504040204" pitchFamily="34" charset="0"/>
              </a:rPr>
              <a:t>(1 Corinthians 4:2)  Moreover it is required in </a:t>
            </a:r>
            <a:r>
              <a:rPr lang="en-US" sz="2400" b="1" i="0" u="sng" strike="noStrike" baseline="0" dirty="0">
                <a:solidFill>
                  <a:schemeClr val="bg2">
                    <a:lumMod val="90000"/>
                  </a:schemeClr>
                </a:solidFill>
                <a:latin typeface="Verdana" panose="020B0604030504040204" pitchFamily="34" charset="0"/>
              </a:rPr>
              <a:t>stewards</a:t>
            </a:r>
            <a:r>
              <a:rPr lang="en-US" sz="2400" b="1" i="0" u="none" strike="noStrike" baseline="0" dirty="0">
                <a:solidFill>
                  <a:schemeClr val="bg2">
                    <a:lumMod val="90000"/>
                  </a:schemeClr>
                </a:solidFill>
                <a:latin typeface="Verdana" panose="020B0604030504040204" pitchFamily="34" charset="0"/>
              </a:rPr>
              <a:t> that one be found faithful.</a:t>
            </a:r>
          </a:p>
          <a:p>
            <a:pPr marR="0" algn="l" rtl="0"/>
            <a:endParaRPr lang="en-US" sz="1800" b="0" i="0" u="none" strike="noStrike" baseline="0" dirty="0">
              <a:solidFill>
                <a:srgbClr val="808080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82897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F693A-257A-49B8-A44C-A5607BF10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solidFill>
                  <a:schemeClr val="bg2">
                    <a:lumMod val="90000"/>
                  </a:schemeClr>
                </a:solidFill>
                <a:latin typeface="Berlin Sans FB Demi" panose="020E0802020502020306" pitchFamily="34" charset="0"/>
              </a:rPr>
              <a:t>What is wrong with gambling?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D24658-F51A-4062-9108-CAF262B1C7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>
                <a:solidFill>
                  <a:schemeClr val="bg2">
                    <a:lumMod val="9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– Lack of Stewardship</a:t>
            </a:r>
          </a:p>
          <a:p>
            <a:pPr marR="0" algn="l" rtl="0"/>
            <a:r>
              <a:rPr lang="en-US" sz="2400" b="1" i="0" u="none" strike="noStrike" baseline="0" dirty="0">
                <a:solidFill>
                  <a:schemeClr val="bg2">
                    <a:lumMod val="90000"/>
                  </a:schemeClr>
                </a:solidFill>
                <a:latin typeface="Verdana" panose="020B0604030504040204" pitchFamily="34" charset="0"/>
              </a:rPr>
              <a:t>(Psalms 50:10)  For every beast of the forest </a:t>
            </a:r>
            <a:r>
              <a:rPr lang="en-US" sz="2400" b="1" i="1" u="none" strike="noStrike" baseline="0" dirty="0">
                <a:solidFill>
                  <a:schemeClr val="bg2">
                    <a:lumMod val="90000"/>
                  </a:schemeClr>
                </a:solidFill>
                <a:latin typeface="Verdana" panose="020B0604030504040204" pitchFamily="34" charset="0"/>
              </a:rPr>
              <a:t>is</a:t>
            </a:r>
            <a:r>
              <a:rPr lang="en-US" sz="2400" b="1" i="0" u="none" strike="noStrike" baseline="0" dirty="0">
                <a:solidFill>
                  <a:schemeClr val="bg2">
                    <a:lumMod val="90000"/>
                  </a:schemeClr>
                </a:solidFill>
                <a:latin typeface="Verdana" panose="020B0604030504040204" pitchFamily="34" charset="0"/>
              </a:rPr>
              <a:t> Mine, </a:t>
            </a:r>
            <a:r>
              <a:rPr lang="en-US" sz="2400" b="1" i="1" u="none" strike="noStrike" baseline="0" dirty="0">
                <a:solidFill>
                  <a:schemeClr val="bg2">
                    <a:lumMod val="90000"/>
                  </a:schemeClr>
                </a:solidFill>
                <a:latin typeface="Verdana" panose="020B0604030504040204" pitchFamily="34" charset="0"/>
              </a:rPr>
              <a:t>And</a:t>
            </a:r>
            <a:r>
              <a:rPr lang="en-US" sz="2400" b="1" i="0" u="none" strike="noStrike" baseline="0" dirty="0">
                <a:solidFill>
                  <a:schemeClr val="bg2">
                    <a:lumMod val="90000"/>
                  </a:schemeClr>
                </a:solidFill>
                <a:latin typeface="Verdana" panose="020B0604030504040204" pitchFamily="34" charset="0"/>
              </a:rPr>
              <a:t> the cattle on a thousand hills.</a:t>
            </a:r>
          </a:p>
          <a:p>
            <a:pPr marR="0" algn="l" rtl="0"/>
            <a:r>
              <a:rPr lang="en-US" sz="2400" b="1" i="0" u="none" strike="noStrike" baseline="0" dirty="0">
                <a:solidFill>
                  <a:schemeClr val="bg2">
                    <a:lumMod val="90000"/>
                  </a:schemeClr>
                </a:solidFill>
                <a:latin typeface="Verdana" panose="020B0604030504040204" pitchFamily="34" charset="0"/>
              </a:rPr>
              <a:t>(Psalms 50:11)  I know all the birds of the mountains, And the wild beasts of the field </a:t>
            </a:r>
            <a:r>
              <a:rPr lang="en-US" sz="2400" b="1" i="1" u="none" strike="noStrike" baseline="0" dirty="0">
                <a:solidFill>
                  <a:schemeClr val="bg2">
                    <a:lumMod val="90000"/>
                  </a:schemeClr>
                </a:solidFill>
                <a:latin typeface="Verdana" panose="020B0604030504040204" pitchFamily="34" charset="0"/>
              </a:rPr>
              <a:t>are</a:t>
            </a:r>
            <a:r>
              <a:rPr lang="en-US" sz="2400" b="1" i="0" u="none" strike="noStrike" baseline="0" dirty="0">
                <a:solidFill>
                  <a:schemeClr val="bg2">
                    <a:lumMod val="90000"/>
                  </a:schemeClr>
                </a:solidFill>
                <a:latin typeface="Verdana" panose="020B0604030504040204" pitchFamily="34" charset="0"/>
              </a:rPr>
              <a:t> Mine.</a:t>
            </a:r>
          </a:p>
          <a:p>
            <a:pPr marR="0" algn="l" rtl="0"/>
            <a:r>
              <a:rPr lang="en-US" sz="2400" b="1" i="0" u="none" strike="noStrike" baseline="0" dirty="0">
                <a:solidFill>
                  <a:schemeClr val="bg2">
                    <a:lumMod val="90000"/>
                  </a:schemeClr>
                </a:solidFill>
                <a:latin typeface="Verdana" panose="020B0604030504040204" pitchFamily="34" charset="0"/>
              </a:rPr>
              <a:t>(Psalms 50:12)  "If I were hungry, I would not tell you; For the world </a:t>
            </a:r>
            <a:r>
              <a:rPr lang="en-US" sz="2400" b="1" i="1" u="none" strike="noStrike" baseline="0" dirty="0">
                <a:solidFill>
                  <a:schemeClr val="bg2">
                    <a:lumMod val="90000"/>
                  </a:schemeClr>
                </a:solidFill>
                <a:latin typeface="Verdana" panose="020B0604030504040204" pitchFamily="34" charset="0"/>
              </a:rPr>
              <a:t>is</a:t>
            </a:r>
            <a:r>
              <a:rPr lang="en-US" sz="2400" b="1" i="0" u="none" strike="noStrike" baseline="0" dirty="0">
                <a:solidFill>
                  <a:schemeClr val="bg2">
                    <a:lumMod val="90000"/>
                  </a:schemeClr>
                </a:solidFill>
                <a:latin typeface="Verdana" panose="020B0604030504040204" pitchFamily="34" charset="0"/>
              </a:rPr>
              <a:t> Mine, and all its fullness.</a:t>
            </a:r>
          </a:p>
          <a:p>
            <a:pPr marR="0" algn="l" rtl="0"/>
            <a:endParaRPr lang="en-US" sz="2400" b="1" i="0" u="none" strike="noStrike" baseline="0" dirty="0">
              <a:solidFill>
                <a:schemeClr val="bg2">
                  <a:lumMod val="90000"/>
                </a:schemeClr>
              </a:solidFill>
              <a:latin typeface="Verdana" panose="020B0604030504040204" pitchFamily="34" charset="0"/>
            </a:endParaRPr>
          </a:p>
          <a:p>
            <a:r>
              <a:rPr lang="en-US" sz="2400" b="1" i="0" u="none" strike="noStrike" baseline="0" dirty="0">
                <a:solidFill>
                  <a:schemeClr val="bg2">
                    <a:lumMod val="90000"/>
                  </a:schemeClr>
                </a:solidFill>
                <a:latin typeface="Verdana" panose="020B0604030504040204" pitchFamily="34" charset="0"/>
              </a:rPr>
              <a:t>(Haggai 2:8)  'The silver </a:t>
            </a:r>
            <a:r>
              <a:rPr lang="en-US" sz="2400" b="1" i="1" u="none" strike="noStrike" baseline="0" dirty="0">
                <a:solidFill>
                  <a:schemeClr val="bg2">
                    <a:lumMod val="90000"/>
                  </a:schemeClr>
                </a:solidFill>
                <a:latin typeface="Verdana" panose="020B0604030504040204" pitchFamily="34" charset="0"/>
              </a:rPr>
              <a:t>is</a:t>
            </a:r>
            <a:r>
              <a:rPr lang="en-US" sz="2400" b="1" i="0" u="none" strike="noStrike" baseline="0" dirty="0">
                <a:solidFill>
                  <a:schemeClr val="bg2">
                    <a:lumMod val="90000"/>
                  </a:schemeClr>
                </a:solidFill>
                <a:latin typeface="Verdana" panose="020B0604030504040204" pitchFamily="34" charset="0"/>
              </a:rPr>
              <a:t> Mine, and the gold </a:t>
            </a:r>
            <a:r>
              <a:rPr lang="en-US" sz="2400" b="1" i="1" u="none" strike="noStrike" baseline="0" dirty="0">
                <a:solidFill>
                  <a:schemeClr val="bg2">
                    <a:lumMod val="90000"/>
                  </a:schemeClr>
                </a:solidFill>
                <a:latin typeface="Verdana" panose="020B0604030504040204" pitchFamily="34" charset="0"/>
              </a:rPr>
              <a:t>is</a:t>
            </a:r>
            <a:r>
              <a:rPr lang="en-US" sz="2400" b="1" i="0" u="none" strike="noStrike" baseline="0" dirty="0">
                <a:solidFill>
                  <a:schemeClr val="bg2">
                    <a:lumMod val="90000"/>
                  </a:schemeClr>
                </a:solidFill>
                <a:latin typeface="Verdana" panose="020B0604030504040204" pitchFamily="34" charset="0"/>
              </a:rPr>
              <a:t> Mine,' says the LORD of hosts.</a:t>
            </a:r>
          </a:p>
          <a:p>
            <a:pPr marR="0" algn="l" rtl="0"/>
            <a:endParaRPr lang="en-US" sz="1800" b="0" i="0" u="none" strike="noStrike" baseline="0" dirty="0">
              <a:solidFill>
                <a:srgbClr val="808080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0978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F693A-257A-49B8-A44C-A5607BF10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solidFill>
                  <a:schemeClr val="bg2">
                    <a:lumMod val="90000"/>
                  </a:schemeClr>
                </a:solidFill>
                <a:latin typeface="Berlin Sans FB Demi" panose="020E0802020502020306" pitchFamily="34" charset="0"/>
              </a:rPr>
              <a:t>What is wrong with gambling?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D24658-F51A-4062-9108-CAF262B1C7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>
                <a:solidFill>
                  <a:schemeClr val="bg2">
                    <a:lumMod val="9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– Habit forming - addiction</a:t>
            </a:r>
          </a:p>
          <a:p>
            <a:pPr marR="0" algn="l" rtl="0"/>
            <a:endParaRPr lang="en-US" sz="18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US" b="1" i="0" u="none" strike="noStrike" baseline="0" dirty="0">
                <a:solidFill>
                  <a:schemeClr val="bg2">
                    <a:lumMod val="90000"/>
                  </a:schemeClr>
                </a:solidFill>
                <a:latin typeface="Verdana" panose="020B0604030504040204" pitchFamily="34" charset="0"/>
              </a:rPr>
              <a:t>(1 Corinthians 6:12)  All things are lawful for me, but all things are not helpful. All things are lawful for me, </a:t>
            </a:r>
            <a:r>
              <a:rPr lang="en-US" b="1" i="0" u="sng" strike="noStrike" baseline="0" dirty="0">
                <a:solidFill>
                  <a:schemeClr val="bg2">
                    <a:lumMod val="90000"/>
                  </a:schemeClr>
                </a:solidFill>
                <a:latin typeface="Verdana" panose="020B0604030504040204" pitchFamily="34" charset="0"/>
              </a:rPr>
              <a:t>but I will not be brought under the power of any</a:t>
            </a:r>
            <a:r>
              <a:rPr lang="en-US" b="1" i="0" u="none" strike="noStrike" baseline="0" dirty="0">
                <a:solidFill>
                  <a:schemeClr val="bg2">
                    <a:lumMod val="90000"/>
                  </a:schemeClr>
                </a:solidFill>
                <a:latin typeface="Verdana" panose="020B0604030504040204" pitchFamily="34" charset="0"/>
              </a:rPr>
              <a:t>.</a:t>
            </a:r>
          </a:p>
          <a:p>
            <a:pPr marR="0" algn="l" rtl="0"/>
            <a:endParaRPr lang="en-US" sz="2400" b="1" i="0" u="none" strike="noStrike" baseline="0" dirty="0">
              <a:solidFill>
                <a:schemeClr val="bg2">
                  <a:lumMod val="90000"/>
                </a:schemeClr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20168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976</Words>
  <Application>Microsoft Office PowerPoint</Application>
  <PresentationFormat>Widescreen</PresentationFormat>
  <Paragraphs>78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Berlin Sans FB Demi</vt:lpstr>
      <vt:lpstr>Calibri</vt:lpstr>
      <vt:lpstr>Calibri Light</vt:lpstr>
      <vt:lpstr>Verdana</vt:lpstr>
      <vt:lpstr>Office Theme</vt:lpstr>
      <vt:lpstr>Don’t Bet On It</vt:lpstr>
      <vt:lpstr>What is gambling?</vt:lpstr>
      <vt:lpstr>What is gambling?</vt:lpstr>
      <vt:lpstr>What is wrong with gambling?</vt:lpstr>
      <vt:lpstr>What is wrong with gambling?</vt:lpstr>
      <vt:lpstr>What is wrong with gambling?</vt:lpstr>
      <vt:lpstr>What is wrong with gambling?</vt:lpstr>
      <vt:lpstr>What is wrong with gambling?</vt:lpstr>
      <vt:lpstr>What is wrong with gambling?</vt:lpstr>
      <vt:lpstr>What is wrong with gambling?</vt:lpstr>
      <vt:lpstr>What is wrong with gambling?</vt:lpstr>
      <vt:lpstr>What is wrong with gambling?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Don’t Bet On It</dc:title>
  <dc:creator>Manly Luscombe</dc:creator>
  <cp:lastModifiedBy>Manly Luscombe</cp:lastModifiedBy>
  <cp:revision>1</cp:revision>
  <dcterms:created xsi:type="dcterms:W3CDTF">2022-01-14T22:07:53Z</dcterms:created>
  <dcterms:modified xsi:type="dcterms:W3CDTF">2022-02-25T02:38:31Z</dcterms:modified>
</cp:coreProperties>
</file>