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6" r:id="rId3"/>
    <p:sldId id="257" r:id="rId4"/>
    <p:sldId id="259" r:id="rId5"/>
    <p:sldId id="260" r:id="rId6"/>
    <p:sldId id="261" r:id="rId7"/>
    <p:sldId id="262" r:id="rId8"/>
    <p:sldId id="263" r:id="rId9"/>
    <p:sldId id="265" r:id="rId10"/>
    <p:sldId id="264"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E68F67B-C1E2-41A8-ADEC-E5D08544ADA0}" type="datetimeFigureOut">
              <a:rPr lang="en-US" smtClean="0"/>
              <a:t>1/12/2023</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39BF5221-09AD-4EC7-8260-46ECEEB68F1E}" type="slidenum">
              <a:rPr lang="en-US" smtClean="0"/>
              <a:t>‹#›</a:t>
            </a:fld>
            <a:endParaRPr lang="en-US"/>
          </a:p>
        </p:txBody>
      </p:sp>
    </p:spTree>
    <p:extLst>
      <p:ext uri="{BB962C8B-B14F-4D97-AF65-F5344CB8AC3E}">
        <p14:creationId xmlns:p14="http://schemas.microsoft.com/office/powerpoint/2010/main" val="2140244744"/>
      </p:ext>
    </p:extLst>
  </p:cSld>
  <p:clrMapOvr>
    <a:masterClrMapping/>
  </p:clrMapOvr>
  <p:transition spd="slow">
    <p:comb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68F67B-C1E2-41A8-ADEC-E5D08544ADA0}"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9BF5221-09AD-4EC7-8260-46ECEEB68F1E}" type="slidenum">
              <a:rPr lang="en-US" smtClean="0"/>
              <a:t>‹#›</a:t>
            </a:fld>
            <a:endParaRPr lang="en-US"/>
          </a:p>
        </p:txBody>
      </p:sp>
    </p:spTree>
    <p:extLst>
      <p:ext uri="{BB962C8B-B14F-4D97-AF65-F5344CB8AC3E}">
        <p14:creationId xmlns:p14="http://schemas.microsoft.com/office/powerpoint/2010/main" val="3706816842"/>
      </p:ext>
    </p:extLst>
  </p:cSld>
  <p:clrMapOvr>
    <a:masterClrMapping/>
  </p:clrMapOvr>
  <p:transition spd="slow">
    <p:comb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E68F67B-C1E2-41A8-ADEC-E5D08544ADA0}"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9BF5221-09AD-4EC7-8260-46ECEEB68F1E}" type="slidenum">
              <a:rPr lang="en-US" smtClean="0"/>
              <a:t>‹#›</a:t>
            </a:fld>
            <a:endParaRPr lang="en-US"/>
          </a:p>
        </p:txBody>
      </p:sp>
    </p:spTree>
    <p:extLst>
      <p:ext uri="{BB962C8B-B14F-4D97-AF65-F5344CB8AC3E}">
        <p14:creationId xmlns:p14="http://schemas.microsoft.com/office/powerpoint/2010/main" val="2575826798"/>
      </p:ext>
    </p:extLst>
  </p:cSld>
  <p:clrMapOvr>
    <a:masterClrMapping/>
  </p:clrMapOvr>
  <p:transition spd="slow">
    <p:comb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E68F67B-C1E2-41A8-ADEC-E5D08544ADA0}"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9BF5221-09AD-4EC7-8260-46ECEEB68F1E}" type="slidenum">
              <a:rPr lang="en-US" smtClean="0"/>
              <a:t>‹#›</a:t>
            </a:fld>
            <a:endParaRPr lang="en-US"/>
          </a:p>
        </p:txBody>
      </p:sp>
    </p:spTree>
    <p:extLst>
      <p:ext uri="{BB962C8B-B14F-4D97-AF65-F5344CB8AC3E}">
        <p14:creationId xmlns:p14="http://schemas.microsoft.com/office/powerpoint/2010/main" val="4282731674"/>
      </p:ext>
    </p:extLst>
  </p:cSld>
  <p:clrMapOvr>
    <a:masterClrMapping/>
  </p:clrMapOvr>
  <p:transition spd="slow">
    <p:comb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68F67B-C1E2-41A8-ADEC-E5D08544ADA0}"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9BF5221-09AD-4EC7-8260-46ECEEB68F1E}" type="slidenum">
              <a:rPr lang="en-US" smtClean="0"/>
              <a:t>‹#›</a:t>
            </a:fld>
            <a:endParaRPr lang="en-US"/>
          </a:p>
        </p:txBody>
      </p:sp>
    </p:spTree>
    <p:extLst>
      <p:ext uri="{BB962C8B-B14F-4D97-AF65-F5344CB8AC3E}">
        <p14:creationId xmlns:p14="http://schemas.microsoft.com/office/powerpoint/2010/main" val="524340703"/>
      </p:ext>
    </p:extLst>
  </p:cSld>
  <p:clrMapOvr>
    <a:masterClrMapping/>
  </p:clrMapOvr>
  <p:transition spd="slow">
    <p:comb dir="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E68F67B-C1E2-41A8-ADEC-E5D08544ADA0}" type="datetimeFigureOut">
              <a:rPr lang="en-US" smtClean="0"/>
              <a:t>1/12/2023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BF5221-09AD-4EC7-8260-46ECEEB68F1E}" type="slidenum">
              <a:rPr lang="en-US" smtClean="0"/>
              <a:t>‹#›</a:t>
            </a:fld>
            <a:endParaRPr lang="en-US"/>
          </a:p>
        </p:txBody>
      </p:sp>
    </p:spTree>
    <p:extLst>
      <p:ext uri="{BB962C8B-B14F-4D97-AF65-F5344CB8AC3E}">
        <p14:creationId xmlns:p14="http://schemas.microsoft.com/office/powerpoint/2010/main" val="2579786939"/>
      </p:ext>
    </p:extLst>
  </p:cSld>
  <p:clrMapOvr>
    <a:masterClrMapping/>
  </p:clrMapOvr>
  <p:transition spd="slow">
    <p:comb dir="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E68F67B-C1E2-41A8-ADEC-E5D08544ADA0}" type="datetimeFigureOut">
              <a:rPr lang="en-US" smtClean="0"/>
              <a:t>1/12/2023</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39BF5221-09AD-4EC7-8260-46ECEEB68F1E}" type="slidenum">
              <a:rPr lang="en-US" smtClean="0"/>
              <a:t>‹#›</a:t>
            </a:fld>
            <a:endParaRPr lang="en-US"/>
          </a:p>
        </p:txBody>
      </p:sp>
    </p:spTree>
    <p:extLst>
      <p:ext uri="{BB962C8B-B14F-4D97-AF65-F5344CB8AC3E}">
        <p14:creationId xmlns:p14="http://schemas.microsoft.com/office/powerpoint/2010/main" val="2909785058"/>
      </p:ext>
    </p:extLst>
  </p:cSld>
  <p:clrMapOvr>
    <a:masterClrMapping/>
  </p:clrMapOvr>
  <p:transition spd="slow">
    <p:comb dir="ver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E68F67B-C1E2-41A8-ADEC-E5D08544ADA0}"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F5221-09AD-4EC7-8260-46ECEEB68F1E}" type="slidenum">
              <a:rPr lang="en-US" smtClean="0"/>
              <a:t>‹#›</a:t>
            </a:fld>
            <a:endParaRPr lang="en-US"/>
          </a:p>
        </p:txBody>
      </p:sp>
    </p:spTree>
    <p:extLst>
      <p:ext uri="{BB962C8B-B14F-4D97-AF65-F5344CB8AC3E}">
        <p14:creationId xmlns:p14="http://schemas.microsoft.com/office/powerpoint/2010/main" val="3363448290"/>
      </p:ext>
    </p:extLst>
  </p:cSld>
  <p:clrMapOvr>
    <a:masterClrMapping/>
  </p:clrMapOvr>
  <p:transition spd="slow">
    <p:comb dir="ver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5E68F67B-C1E2-41A8-ADEC-E5D08544ADA0}"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9BF5221-09AD-4EC7-8260-46ECEEB68F1E}" type="slidenum">
              <a:rPr lang="en-US" smtClean="0"/>
              <a:t>‹#›</a:t>
            </a:fld>
            <a:endParaRPr lang="en-US"/>
          </a:p>
        </p:txBody>
      </p:sp>
    </p:spTree>
    <p:extLst>
      <p:ext uri="{BB962C8B-B14F-4D97-AF65-F5344CB8AC3E}">
        <p14:creationId xmlns:p14="http://schemas.microsoft.com/office/powerpoint/2010/main" val="2899427742"/>
      </p:ext>
    </p:extLst>
  </p:cSld>
  <p:clrMapOvr>
    <a:masterClrMapping/>
  </p:clrMapOvr>
  <p:transition spd="slow">
    <p:comb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68F67B-C1E2-41A8-ADEC-E5D08544ADA0}"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F5221-09AD-4EC7-8260-46ECEEB68F1E}" type="slidenum">
              <a:rPr lang="en-US" smtClean="0"/>
              <a:t>‹#›</a:t>
            </a:fld>
            <a:endParaRPr lang="en-US"/>
          </a:p>
        </p:txBody>
      </p:sp>
    </p:spTree>
    <p:extLst>
      <p:ext uri="{BB962C8B-B14F-4D97-AF65-F5344CB8AC3E}">
        <p14:creationId xmlns:p14="http://schemas.microsoft.com/office/powerpoint/2010/main" val="3462860822"/>
      </p:ext>
    </p:extLst>
  </p:cSld>
  <p:clrMapOvr>
    <a:masterClrMapping/>
  </p:clrMapOvr>
  <p:transition spd="slow">
    <p:comb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68F67B-C1E2-41A8-ADEC-E5D08544ADA0}"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9BF5221-09AD-4EC7-8260-46ECEEB68F1E}" type="slidenum">
              <a:rPr lang="en-US" smtClean="0"/>
              <a:t>‹#›</a:t>
            </a:fld>
            <a:endParaRPr lang="en-US"/>
          </a:p>
        </p:txBody>
      </p:sp>
    </p:spTree>
    <p:extLst>
      <p:ext uri="{BB962C8B-B14F-4D97-AF65-F5344CB8AC3E}">
        <p14:creationId xmlns:p14="http://schemas.microsoft.com/office/powerpoint/2010/main" val="2753241631"/>
      </p:ext>
    </p:extLst>
  </p:cSld>
  <p:clrMapOvr>
    <a:masterClrMapping/>
  </p:clrMapOvr>
  <p:transition spd="slow">
    <p:comb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E68F67B-C1E2-41A8-ADEC-E5D08544ADA0}"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BF5221-09AD-4EC7-8260-46ECEEB68F1E}" type="slidenum">
              <a:rPr lang="en-US" smtClean="0"/>
              <a:t>‹#›</a:t>
            </a:fld>
            <a:endParaRPr lang="en-US"/>
          </a:p>
        </p:txBody>
      </p:sp>
    </p:spTree>
    <p:extLst>
      <p:ext uri="{BB962C8B-B14F-4D97-AF65-F5344CB8AC3E}">
        <p14:creationId xmlns:p14="http://schemas.microsoft.com/office/powerpoint/2010/main" val="2829438875"/>
      </p:ext>
    </p:extLst>
  </p:cSld>
  <p:clrMapOvr>
    <a:masterClrMapping/>
  </p:clrMapOvr>
  <p:transition spd="slow">
    <p:comb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E68F67B-C1E2-41A8-ADEC-E5D08544ADA0}" type="datetimeFigureOut">
              <a:rPr lang="en-US" smtClean="0"/>
              <a:t>1/12/2023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BF5221-09AD-4EC7-8260-46ECEEB68F1E}" type="slidenum">
              <a:rPr lang="en-US" smtClean="0"/>
              <a:t>‹#›</a:t>
            </a:fld>
            <a:endParaRPr lang="en-US"/>
          </a:p>
        </p:txBody>
      </p:sp>
    </p:spTree>
    <p:extLst>
      <p:ext uri="{BB962C8B-B14F-4D97-AF65-F5344CB8AC3E}">
        <p14:creationId xmlns:p14="http://schemas.microsoft.com/office/powerpoint/2010/main" val="3369420804"/>
      </p:ext>
    </p:extLst>
  </p:cSld>
  <p:clrMapOvr>
    <a:masterClrMapping/>
  </p:clrMapOvr>
  <p:transition spd="slow">
    <p:comb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E68F67B-C1E2-41A8-ADEC-E5D08544ADA0}" type="datetimeFigureOut">
              <a:rPr lang="en-US" smtClean="0"/>
              <a:t>1/12/2023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BF5221-09AD-4EC7-8260-46ECEEB68F1E}" type="slidenum">
              <a:rPr lang="en-US" smtClean="0"/>
              <a:t>‹#›</a:t>
            </a:fld>
            <a:endParaRPr lang="en-US"/>
          </a:p>
        </p:txBody>
      </p:sp>
    </p:spTree>
    <p:extLst>
      <p:ext uri="{BB962C8B-B14F-4D97-AF65-F5344CB8AC3E}">
        <p14:creationId xmlns:p14="http://schemas.microsoft.com/office/powerpoint/2010/main" val="3653386974"/>
      </p:ext>
    </p:extLst>
  </p:cSld>
  <p:clrMapOvr>
    <a:masterClrMapping/>
  </p:clrMapOvr>
  <p:transition spd="slow">
    <p:comb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68F67B-C1E2-41A8-ADEC-E5D08544ADA0}" type="datetimeFigureOut">
              <a:rPr lang="en-US" smtClean="0"/>
              <a:t>1/12/2023</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39BF5221-09AD-4EC7-8260-46ECEEB68F1E}" type="slidenum">
              <a:rPr lang="en-US" smtClean="0"/>
              <a:t>‹#›</a:t>
            </a:fld>
            <a:endParaRPr lang="en-US"/>
          </a:p>
        </p:txBody>
      </p:sp>
    </p:spTree>
    <p:extLst>
      <p:ext uri="{BB962C8B-B14F-4D97-AF65-F5344CB8AC3E}">
        <p14:creationId xmlns:p14="http://schemas.microsoft.com/office/powerpoint/2010/main" val="3891001753"/>
      </p:ext>
    </p:extLst>
  </p:cSld>
  <p:clrMapOvr>
    <a:masterClrMapping/>
  </p:clrMapOvr>
  <p:transition spd="slow">
    <p:comb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68F67B-C1E2-41A8-ADEC-E5D08544ADA0}"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9BF5221-09AD-4EC7-8260-46ECEEB68F1E}" type="slidenum">
              <a:rPr lang="en-US" smtClean="0"/>
              <a:t>‹#›</a:t>
            </a:fld>
            <a:endParaRPr lang="en-US"/>
          </a:p>
        </p:txBody>
      </p:sp>
    </p:spTree>
    <p:extLst>
      <p:ext uri="{BB962C8B-B14F-4D97-AF65-F5344CB8AC3E}">
        <p14:creationId xmlns:p14="http://schemas.microsoft.com/office/powerpoint/2010/main" val="1439415873"/>
      </p:ext>
    </p:extLst>
  </p:cSld>
  <p:clrMapOvr>
    <a:masterClrMapping/>
  </p:clrMapOvr>
  <p:transition spd="slow">
    <p:comb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68F67B-C1E2-41A8-ADEC-E5D08544ADA0}"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9BF5221-09AD-4EC7-8260-46ECEEB68F1E}" type="slidenum">
              <a:rPr lang="en-US" smtClean="0"/>
              <a:t>‹#›</a:t>
            </a:fld>
            <a:endParaRPr lang="en-US"/>
          </a:p>
        </p:txBody>
      </p:sp>
    </p:spTree>
    <p:extLst>
      <p:ext uri="{BB962C8B-B14F-4D97-AF65-F5344CB8AC3E}">
        <p14:creationId xmlns:p14="http://schemas.microsoft.com/office/powerpoint/2010/main" val="1894274502"/>
      </p:ext>
    </p:extLst>
  </p:cSld>
  <p:clrMapOvr>
    <a:masterClrMapping/>
  </p:clrMapOvr>
  <p:transition spd="slow">
    <p:comb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E68F67B-C1E2-41A8-ADEC-E5D08544ADA0}" type="datetimeFigureOut">
              <a:rPr lang="en-US" smtClean="0"/>
              <a:t>1/12/2023</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39BF5221-09AD-4EC7-8260-46ECEEB68F1E}" type="slidenum">
              <a:rPr lang="en-US" smtClean="0"/>
              <a:t>‹#›</a:t>
            </a:fld>
            <a:endParaRPr lang="en-US"/>
          </a:p>
        </p:txBody>
      </p:sp>
    </p:spTree>
    <p:extLst>
      <p:ext uri="{BB962C8B-B14F-4D97-AF65-F5344CB8AC3E}">
        <p14:creationId xmlns:p14="http://schemas.microsoft.com/office/powerpoint/2010/main" val="30471511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ransition spd="slow">
    <p:comb dir="vert"/>
  </p:transition>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342CB-F030-DDE7-3757-1D03BD627014}"/>
              </a:ext>
            </a:extLst>
          </p:cNvPr>
          <p:cNvSpPr>
            <a:spLocks noGrp="1"/>
          </p:cNvSpPr>
          <p:nvPr>
            <p:ph type="title"/>
          </p:nvPr>
        </p:nvSpPr>
        <p:spPr/>
        <p:txBody>
          <a:bodyPr/>
          <a:lstStyle/>
          <a:p>
            <a:r>
              <a:rPr lang="en-US" b="1" dirty="0"/>
              <a:t>SERIES IN 2023 – BALANCE </a:t>
            </a:r>
          </a:p>
        </p:txBody>
      </p:sp>
      <p:sp>
        <p:nvSpPr>
          <p:cNvPr id="3" name="Content Placeholder 2">
            <a:extLst>
              <a:ext uri="{FF2B5EF4-FFF2-40B4-BE49-F238E27FC236}">
                <a16:creationId xmlns:a16="http://schemas.microsoft.com/office/drawing/2014/main" id="{91570DCF-6B61-C672-DEE6-6517CD46147B}"/>
              </a:ext>
            </a:extLst>
          </p:cNvPr>
          <p:cNvSpPr>
            <a:spLocks noGrp="1"/>
          </p:cNvSpPr>
          <p:nvPr>
            <p:ph idx="1"/>
          </p:nvPr>
        </p:nvSpPr>
        <p:spPr>
          <a:xfrm>
            <a:off x="1154954" y="2603500"/>
            <a:ext cx="4291689" cy="3416300"/>
          </a:xfrm>
        </p:spPr>
        <p:txBody>
          <a:bodyPr>
            <a:noAutofit/>
          </a:bodyPr>
          <a:lstStyle/>
          <a:p>
            <a:r>
              <a:rPr lang="en-US" sz="3200" b="1" dirty="0"/>
              <a:t>In 2023 some sermons will examine some ways we need balance in our understanding of the Bible.</a:t>
            </a:r>
          </a:p>
        </p:txBody>
      </p:sp>
      <p:pic>
        <p:nvPicPr>
          <p:cNvPr id="9" name="Picture 8">
            <a:extLst>
              <a:ext uri="{FF2B5EF4-FFF2-40B4-BE49-F238E27FC236}">
                <a16:creationId xmlns:a16="http://schemas.microsoft.com/office/drawing/2014/main" id="{0073B9E2-0CEB-7E0E-2C83-78AF1BE7C4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14914" y="2603500"/>
            <a:ext cx="4524417" cy="3664778"/>
          </a:xfrm>
          <a:prstGeom prst="rect">
            <a:avLst/>
          </a:prstGeom>
        </p:spPr>
      </p:pic>
    </p:spTree>
    <p:extLst>
      <p:ext uri="{BB962C8B-B14F-4D97-AF65-F5344CB8AC3E}">
        <p14:creationId xmlns:p14="http://schemas.microsoft.com/office/powerpoint/2010/main" val="2165730589"/>
      </p:ext>
    </p:extLst>
  </p:cSld>
  <p:clrMapOvr>
    <a:masterClrMapping/>
  </p:clrMapOvr>
  <p:transition spd="slow">
    <p:comb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3BB97-CD01-A520-8BFB-9CC8D966FCBE}"/>
              </a:ext>
            </a:extLst>
          </p:cNvPr>
          <p:cNvSpPr>
            <a:spLocks noGrp="1"/>
          </p:cNvSpPr>
          <p:nvPr>
            <p:ph type="title"/>
          </p:nvPr>
        </p:nvSpPr>
        <p:spPr/>
        <p:txBody>
          <a:bodyPr/>
          <a:lstStyle/>
          <a:p>
            <a:r>
              <a:rPr lang="en-US" dirty="0"/>
              <a:t>4. WHAT TO TEACH AND PREACH</a:t>
            </a:r>
          </a:p>
        </p:txBody>
      </p:sp>
      <p:sp>
        <p:nvSpPr>
          <p:cNvPr id="3" name="Content Placeholder 2">
            <a:extLst>
              <a:ext uri="{FF2B5EF4-FFF2-40B4-BE49-F238E27FC236}">
                <a16:creationId xmlns:a16="http://schemas.microsoft.com/office/drawing/2014/main" id="{3FC7FBBF-C546-7174-87E8-15DB109876BE}"/>
              </a:ext>
            </a:extLst>
          </p:cNvPr>
          <p:cNvSpPr>
            <a:spLocks noGrp="1"/>
          </p:cNvSpPr>
          <p:nvPr>
            <p:ph idx="1"/>
          </p:nvPr>
        </p:nvSpPr>
        <p:spPr/>
        <p:txBody>
          <a:bodyPr>
            <a:normAutofit/>
          </a:bodyPr>
          <a:lstStyle/>
          <a:p>
            <a:r>
              <a:rPr lang="en-US" sz="3200" b="1" dirty="0"/>
              <a:t>OLD TESTAMENT </a:t>
            </a:r>
          </a:p>
          <a:p>
            <a:r>
              <a:rPr lang="en-US" sz="3200" b="1" i="0" u="none" strike="noStrike" baseline="0" dirty="0">
                <a:solidFill>
                  <a:schemeClr val="tx1"/>
                </a:solidFill>
                <a:latin typeface="Verdana" panose="020B0604030504040204" pitchFamily="34" charset="0"/>
              </a:rPr>
              <a:t>(Romans 15:4)  For whatever things were written before were written for our learning, that we through the patience and comfort of the Scriptures might have hope.</a:t>
            </a:r>
          </a:p>
          <a:p>
            <a:endParaRPr lang="en-US" sz="3200" b="1" dirty="0"/>
          </a:p>
        </p:txBody>
      </p:sp>
    </p:spTree>
    <p:extLst>
      <p:ext uri="{BB962C8B-B14F-4D97-AF65-F5344CB8AC3E}">
        <p14:creationId xmlns:p14="http://schemas.microsoft.com/office/powerpoint/2010/main" val="4037304920"/>
      </p:ext>
    </p:extLst>
  </p:cSld>
  <p:clrMapOvr>
    <a:masterClrMapping/>
  </p:clrMapOvr>
  <p:transition spd="slow">
    <p:comb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3BB97-CD01-A520-8BFB-9CC8D966FCBE}"/>
              </a:ext>
            </a:extLst>
          </p:cNvPr>
          <p:cNvSpPr>
            <a:spLocks noGrp="1"/>
          </p:cNvSpPr>
          <p:nvPr>
            <p:ph type="title"/>
          </p:nvPr>
        </p:nvSpPr>
        <p:spPr/>
        <p:txBody>
          <a:bodyPr/>
          <a:lstStyle/>
          <a:p>
            <a:r>
              <a:rPr lang="en-US" dirty="0"/>
              <a:t>4. WHAT TO TEACH AND PREACH</a:t>
            </a:r>
          </a:p>
        </p:txBody>
      </p:sp>
      <p:sp>
        <p:nvSpPr>
          <p:cNvPr id="3" name="Content Placeholder 2">
            <a:extLst>
              <a:ext uri="{FF2B5EF4-FFF2-40B4-BE49-F238E27FC236}">
                <a16:creationId xmlns:a16="http://schemas.microsoft.com/office/drawing/2014/main" id="{3FC7FBBF-C546-7174-87E8-15DB109876BE}"/>
              </a:ext>
            </a:extLst>
          </p:cNvPr>
          <p:cNvSpPr>
            <a:spLocks noGrp="1"/>
          </p:cNvSpPr>
          <p:nvPr>
            <p:ph idx="1"/>
          </p:nvPr>
        </p:nvSpPr>
        <p:spPr/>
        <p:txBody>
          <a:bodyPr>
            <a:normAutofit fontScale="92500"/>
          </a:bodyPr>
          <a:lstStyle/>
          <a:p>
            <a:pPr algn="ctr"/>
            <a:r>
              <a:rPr lang="en-US" sz="3600" b="1" dirty="0">
                <a:solidFill>
                  <a:schemeClr val="tx1"/>
                </a:solidFill>
              </a:rPr>
              <a:t>OLD TESTAMENT </a:t>
            </a:r>
          </a:p>
          <a:p>
            <a:r>
              <a:rPr lang="en-US" sz="3600" b="1" i="0" u="none" strike="noStrike" baseline="0" dirty="0">
                <a:solidFill>
                  <a:schemeClr val="tx1"/>
                </a:solidFill>
                <a:latin typeface="Verdana" panose="020B0604030504040204" pitchFamily="34" charset="0"/>
              </a:rPr>
              <a:t>WE LEARN BY EXAMPLE</a:t>
            </a:r>
          </a:p>
          <a:p>
            <a:r>
              <a:rPr lang="en-US" sz="3600" b="1" dirty="0">
                <a:solidFill>
                  <a:schemeClr val="tx1"/>
                </a:solidFill>
                <a:latin typeface="Verdana" panose="020B0604030504040204" pitchFamily="34" charset="0"/>
              </a:rPr>
              <a:t>LEARN HOW GOD EXPECTS US TO OBEY</a:t>
            </a:r>
          </a:p>
          <a:p>
            <a:r>
              <a:rPr lang="en-US" sz="3600" b="1" i="0" u="none" strike="noStrike" baseline="0" dirty="0">
                <a:solidFill>
                  <a:schemeClr val="tx1"/>
                </a:solidFill>
                <a:latin typeface="Verdana" panose="020B0604030504040204" pitchFamily="34" charset="0"/>
              </a:rPr>
              <a:t>DOES GO</a:t>
            </a:r>
            <a:r>
              <a:rPr lang="en-US" sz="3600" b="1" dirty="0">
                <a:solidFill>
                  <a:schemeClr val="tx1"/>
                </a:solidFill>
                <a:latin typeface="Verdana" panose="020B0604030504040204" pitchFamily="34" charset="0"/>
              </a:rPr>
              <a:t>D MEAN WHAT HE SAYS?</a:t>
            </a:r>
            <a:endParaRPr lang="en-US" sz="3600" b="1" i="0" u="none" strike="noStrike" baseline="0" dirty="0">
              <a:solidFill>
                <a:schemeClr val="tx1"/>
              </a:solidFill>
              <a:latin typeface="Verdana" panose="020B0604030504040204" pitchFamily="34" charset="0"/>
            </a:endParaRPr>
          </a:p>
          <a:p>
            <a:endParaRPr lang="en-US" sz="3200" b="1" dirty="0"/>
          </a:p>
        </p:txBody>
      </p:sp>
    </p:spTree>
    <p:extLst>
      <p:ext uri="{BB962C8B-B14F-4D97-AF65-F5344CB8AC3E}">
        <p14:creationId xmlns:p14="http://schemas.microsoft.com/office/powerpoint/2010/main" val="3688324750"/>
      </p:ext>
    </p:extLst>
  </p:cSld>
  <p:clrMapOvr>
    <a:masterClrMapping/>
  </p:clrMapOvr>
  <p:transition spd="slow">
    <p:comb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3BB97-CD01-A520-8BFB-9CC8D966FCBE}"/>
              </a:ext>
            </a:extLst>
          </p:cNvPr>
          <p:cNvSpPr>
            <a:spLocks noGrp="1"/>
          </p:cNvSpPr>
          <p:nvPr>
            <p:ph type="title"/>
          </p:nvPr>
        </p:nvSpPr>
        <p:spPr/>
        <p:txBody>
          <a:bodyPr/>
          <a:lstStyle/>
          <a:p>
            <a:r>
              <a:rPr lang="en-US" dirty="0"/>
              <a:t>4. WHAT TO TEACH AND PREACH</a:t>
            </a:r>
          </a:p>
        </p:txBody>
      </p:sp>
      <p:sp>
        <p:nvSpPr>
          <p:cNvPr id="3" name="Content Placeholder 2">
            <a:extLst>
              <a:ext uri="{FF2B5EF4-FFF2-40B4-BE49-F238E27FC236}">
                <a16:creationId xmlns:a16="http://schemas.microsoft.com/office/drawing/2014/main" id="{3FC7FBBF-C546-7174-87E8-15DB109876BE}"/>
              </a:ext>
            </a:extLst>
          </p:cNvPr>
          <p:cNvSpPr>
            <a:spLocks noGrp="1"/>
          </p:cNvSpPr>
          <p:nvPr>
            <p:ph idx="1"/>
          </p:nvPr>
        </p:nvSpPr>
        <p:spPr>
          <a:xfrm>
            <a:off x="1154954" y="2305877"/>
            <a:ext cx="8825659" cy="4200939"/>
          </a:xfrm>
        </p:spPr>
        <p:txBody>
          <a:bodyPr>
            <a:normAutofit/>
          </a:bodyPr>
          <a:lstStyle/>
          <a:p>
            <a:pPr algn="ctr"/>
            <a:r>
              <a:rPr lang="en-US" sz="3200" b="1" dirty="0">
                <a:solidFill>
                  <a:schemeClr val="tx1"/>
                </a:solidFill>
              </a:rPr>
              <a:t>NEW TESTAMENT </a:t>
            </a:r>
          </a:p>
          <a:p>
            <a:r>
              <a:rPr lang="en-US" sz="3200" b="1" dirty="0">
                <a:solidFill>
                  <a:schemeClr val="tx1"/>
                </a:solidFill>
                <a:latin typeface="Verdana" panose="020B0604030504040204" pitchFamily="34" charset="0"/>
              </a:rPr>
              <a:t>NEW TESTAMENT CANCELED THE JEWISH LAWS</a:t>
            </a:r>
          </a:p>
          <a:p>
            <a:r>
              <a:rPr lang="en-US" sz="2800" b="1" i="0" u="none" strike="noStrike" baseline="0" dirty="0">
                <a:solidFill>
                  <a:schemeClr val="tx1"/>
                </a:solidFill>
                <a:latin typeface="Verdana" panose="020B0604030504040204" pitchFamily="34" charset="0"/>
              </a:rPr>
              <a:t>(Colossians 2:14)  having wiped out the handwriting of requirements that was against us, which was contrary to us. And He has taken it out of the way, having nailed it to the cross.</a:t>
            </a:r>
          </a:p>
          <a:p>
            <a:endParaRPr lang="en-US" sz="3200" b="1" dirty="0"/>
          </a:p>
        </p:txBody>
      </p:sp>
    </p:spTree>
    <p:extLst>
      <p:ext uri="{BB962C8B-B14F-4D97-AF65-F5344CB8AC3E}">
        <p14:creationId xmlns:p14="http://schemas.microsoft.com/office/powerpoint/2010/main" val="912763865"/>
      </p:ext>
    </p:extLst>
  </p:cSld>
  <p:clrMapOvr>
    <a:masterClrMapping/>
  </p:clrMapOvr>
  <p:transition spd="slow">
    <p:comb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3BB97-CD01-A520-8BFB-9CC8D966FCBE}"/>
              </a:ext>
            </a:extLst>
          </p:cNvPr>
          <p:cNvSpPr>
            <a:spLocks noGrp="1"/>
          </p:cNvSpPr>
          <p:nvPr>
            <p:ph type="title"/>
          </p:nvPr>
        </p:nvSpPr>
        <p:spPr/>
        <p:txBody>
          <a:bodyPr/>
          <a:lstStyle/>
          <a:p>
            <a:r>
              <a:rPr lang="en-US" dirty="0"/>
              <a:t>4. WHAT TO TEACH AND PREACH</a:t>
            </a:r>
          </a:p>
        </p:txBody>
      </p:sp>
      <p:sp>
        <p:nvSpPr>
          <p:cNvPr id="3" name="Content Placeholder 2">
            <a:extLst>
              <a:ext uri="{FF2B5EF4-FFF2-40B4-BE49-F238E27FC236}">
                <a16:creationId xmlns:a16="http://schemas.microsoft.com/office/drawing/2014/main" id="{3FC7FBBF-C546-7174-87E8-15DB109876BE}"/>
              </a:ext>
            </a:extLst>
          </p:cNvPr>
          <p:cNvSpPr>
            <a:spLocks noGrp="1"/>
          </p:cNvSpPr>
          <p:nvPr>
            <p:ph idx="1"/>
          </p:nvPr>
        </p:nvSpPr>
        <p:spPr>
          <a:xfrm>
            <a:off x="636104" y="2305877"/>
            <a:ext cx="10323444" cy="4552123"/>
          </a:xfrm>
        </p:spPr>
        <p:txBody>
          <a:bodyPr>
            <a:normAutofit lnSpcReduction="10000"/>
          </a:bodyPr>
          <a:lstStyle/>
          <a:p>
            <a:pPr algn="ctr"/>
            <a:r>
              <a:rPr lang="en-US" sz="2600" b="1" dirty="0">
                <a:solidFill>
                  <a:schemeClr val="tx1"/>
                </a:solidFill>
              </a:rPr>
              <a:t>NEW TESTAMENT ALSO CANCELED PATRIARCHAL LAWS </a:t>
            </a:r>
          </a:p>
          <a:p>
            <a:pPr marR="0" algn="l" rtl="0"/>
            <a:r>
              <a:rPr lang="en-US" sz="2600" b="1" i="0" u="none" strike="noStrike" baseline="0" dirty="0">
                <a:solidFill>
                  <a:schemeClr val="tx1"/>
                </a:solidFill>
                <a:latin typeface="Verdana" panose="020B0604030504040204" pitchFamily="34" charset="0"/>
              </a:rPr>
              <a:t>(Ephesians 2:13)  But now in Christ Jesus you who </a:t>
            </a:r>
            <a:r>
              <a:rPr lang="en-US" sz="2600" b="1" i="0" u="sng" strike="noStrike" baseline="0" dirty="0">
                <a:solidFill>
                  <a:schemeClr val="tx1"/>
                </a:solidFill>
                <a:latin typeface="Verdana" panose="020B0604030504040204" pitchFamily="34" charset="0"/>
              </a:rPr>
              <a:t>once were far off </a:t>
            </a:r>
            <a:r>
              <a:rPr lang="en-US" sz="2600" b="1" i="0" u="none" strike="noStrike" baseline="0" dirty="0">
                <a:solidFill>
                  <a:schemeClr val="tx1"/>
                </a:solidFill>
                <a:latin typeface="Verdana" panose="020B0604030504040204" pitchFamily="34" charset="0"/>
              </a:rPr>
              <a:t>have been brought near by the blood of Christ.</a:t>
            </a:r>
          </a:p>
          <a:p>
            <a:pPr marR="0" algn="l" rtl="0"/>
            <a:r>
              <a:rPr lang="en-US" sz="2600" b="1" i="0" u="none" strike="noStrike" baseline="0" dirty="0">
                <a:solidFill>
                  <a:schemeClr val="tx1"/>
                </a:solidFill>
                <a:latin typeface="Verdana" panose="020B0604030504040204" pitchFamily="34" charset="0"/>
              </a:rPr>
              <a:t>(Ephesians 2:14)  For He Himself is our peace, who has made </a:t>
            </a:r>
            <a:r>
              <a:rPr lang="en-US" sz="2600" b="1" i="0" u="sng" strike="noStrike" baseline="0" dirty="0">
                <a:solidFill>
                  <a:schemeClr val="tx1"/>
                </a:solidFill>
                <a:latin typeface="Verdana" panose="020B0604030504040204" pitchFamily="34" charset="0"/>
              </a:rPr>
              <a:t>both one</a:t>
            </a:r>
            <a:r>
              <a:rPr lang="en-US" sz="2600" b="1" i="0" u="none" strike="noStrike" baseline="0" dirty="0">
                <a:solidFill>
                  <a:schemeClr val="tx1"/>
                </a:solidFill>
                <a:latin typeface="Verdana" panose="020B0604030504040204" pitchFamily="34" charset="0"/>
              </a:rPr>
              <a:t>, and has broken down the middle </a:t>
            </a:r>
            <a:r>
              <a:rPr lang="en-US" sz="2600" b="1" i="0" u="sng" strike="noStrike" baseline="0" dirty="0">
                <a:solidFill>
                  <a:schemeClr val="tx1"/>
                </a:solidFill>
                <a:latin typeface="Verdana" panose="020B0604030504040204" pitchFamily="34" charset="0"/>
              </a:rPr>
              <a:t>wall of separation</a:t>
            </a:r>
            <a:r>
              <a:rPr lang="en-US" sz="2600" b="1" i="0" u="none" strike="noStrike" baseline="0" dirty="0">
                <a:solidFill>
                  <a:schemeClr val="tx1"/>
                </a:solidFill>
                <a:latin typeface="Verdana" panose="020B0604030504040204" pitchFamily="34" charset="0"/>
              </a:rPr>
              <a:t>,</a:t>
            </a:r>
          </a:p>
          <a:p>
            <a:pPr marR="0" algn="l" rtl="0"/>
            <a:r>
              <a:rPr lang="en-US" sz="2600" b="1" i="0" u="none" strike="noStrike" baseline="0" dirty="0">
                <a:solidFill>
                  <a:schemeClr val="tx1"/>
                </a:solidFill>
                <a:latin typeface="Verdana" panose="020B0604030504040204" pitchFamily="34" charset="0"/>
              </a:rPr>
              <a:t>(Ephesians 2:15)  having abolished in His flesh the enmity, </a:t>
            </a:r>
            <a:r>
              <a:rPr lang="en-US" sz="2600" b="1" i="1" u="none" strike="noStrike" baseline="0" dirty="0">
                <a:solidFill>
                  <a:schemeClr val="tx1"/>
                </a:solidFill>
                <a:latin typeface="Verdana" panose="020B0604030504040204" pitchFamily="34" charset="0"/>
              </a:rPr>
              <a:t>that is,</a:t>
            </a:r>
            <a:r>
              <a:rPr lang="en-US" sz="2600" b="1" i="0" u="none" strike="noStrike" baseline="0" dirty="0">
                <a:solidFill>
                  <a:schemeClr val="tx1"/>
                </a:solidFill>
                <a:latin typeface="Verdana" panose="020B0604030504040204" pitchFamily="34" charset="0"/>
              </a:rPr>
              <a:t> the law of commandments </a:t>
            </a:r>
            <a:r>
              <a:rPr lang="en-US" sz="2600" b="1" i="1" u="none" strike="noStrike" baseline="0" dirty="0">
                <a:solidFill>
                  <a:schemeClr val="tx1"/>
                </a:solidFill>
                <a:latin typeface="Verdana" panose="020B0604030504040204" pitchFamily="34" charset="0"/>
              </a:rPr>
              <a:t>contained</a:t>
            </a:r>
            <a:r>
              <a:rPr lang="en-US" sz="2600" b="1" i="0" u="none" strike="noStrike" baseline="0" dirty="0">
                <a:solidFill>
                  <a:schemeClr val="tx1"/>
                </a:solidFill>
                <a:latin typeface="Verdana" panose="020B0604030504040204" pitchFamily="34" charset="0"/>
              </a:rPr>
              <a:t> in ordinances, so as to create in Himself </a:t>
            </a:r>
            <a:r>
              <a:rPr lang="en-US" sz="2600" b="1" i="0" u="sng" strike="noStrike" baseline="0" dirty="0">
                <a:solidFill>
                  <a:schemeClr val="tx1"/>
                </a:solidFill>
                <a:latin typeface="Verdana" panose="020B0604030504040204" pitchFamily="34" charset="0"/>
              </a:rPr>
              <a:t>one new man </a:t>
            </a:r>
            <a:r>
              <a:rPr lang="en-US" sz="2600" b="1" i="1" u="sng" strike="noStrike" baseline="0" dirty="0">
                <a:solidFill>
                  <a:schemeClr val="tx1"/>
                </a:solidFill>
                <a:latin typeface="Verdana" panose="020B0604030504040204" pitchFamily="34" charset="0"/>
              </a:rPr>
              <a:t>from</a:t>
            </a:r>
            <a:r>
              <a:rPr lang="en-US" sz="2600" b="1" i="0" u="sng" strike="noStrike" baseline="0" dirty="0">
                <a:solidFill>
                  <a:schemeClr val="tx1"/>
                </a:solidFill>
                <a:latin typeface="Verdana" panose="020B0604030504040204" pitchFamily="34" charset="0"/>
              </a:rPr>
              <a:t> the two</a:t>
            </a:r>
            <a:r>
              <a:rPr lang="en-US" sz="2600" b="1" i="0" u="none" strike="noStrike" baseline="0" dirty="0">
                <a:solidFill>
                  <a:schemeClr val="tx1"/>
                </a:solidFill>
                <a:latin typeface="Verdana" panose="020B0604030504040204" pitchFamily="34" charset="0"/>
              </a:rPr>
              <a:t>, </a:t>
            </a:r>
            <a:r>
              <a:rPr lang="en-US" sz="2600" b="1" i="1" u="none" strike="noStrike" baseline="0" dirty="0">
                <a:solidFill>
                  <a:schemeClr val="tx1"/>
                </a:solidFill>
                <a:latin typeface="Verdana" panose="020B0604030504040204" pitchFamily="34" charset="0"/>
              </a:rPr>
              <a:t>thus</a:t>
            </a:r>
            <a:r>
              <a:rPr lang="en-US" sz="2600" b="1" i="0" u="none" strike="noStrike" baseline="0" dirty="0">
                <a:solidFill>
                  <a:schemeClr val="tx1"/>
                </a:solidFill>
                <a:latin typeface="Verdana" panose="020B0604030504040204" pitchFamily="34" charset="0"/>
              </a:rPr>
              <a:t> making peace,</a:t>
            </a:r>
          </a:p>
        </p:txBody>
      </p:sp>
    </p:spTree>
    <p:extLst>
      <p:ext uri="{BB962C8B-B14F-4D97-AF65-F5344CB8AC3E}">
        <p14:creationId xmlns:p14="http://schemas.microsoft.com/office/powerpoint/2010/main" val="4225996706"/>
      </p:ext>
    </p:extLst>
  </p:cSld>
  <p:clrMapOvr>
    <a:masterClrMapping/>
  </p:clrMapOvr>
  <p:transition spd="slow">
    <p:comb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3BB97-CD01-A520-8BFB-9CC8D966FCBE}"/>
              </a:ext>
            </a:extLst>
          </p:cNvPr>
          <p:cNvSpPr>
            <a:spLocks noGrp="1"/>
          </p:cNvSpPr>
          <p:nvPr>
            <p:ph type="title"/>
          </p:nvPr>
        </p:nvSpPr>
        <p:spPr/>
        <p:txBody>
          <a:bodyPr/>
          <a:lstStyle/>
          <a:p>
            <a:r>
              <a:rPr lang="en-US" dirty="0"/>
              <a:t>KEEP THEM IN BALANCE</a:t>
            </a:r>
          </a:p>
        </p:txBody>
      </p:sp>
      <p:sp>
        <p:nvSpPr>
          <p:cNvPr id="3" name="Content Placeholder 2">
            <a:extLst>
              <a:ext uri="{FF2B5EF4-FFF2-40B4-BE49-F238E27FC236}">
                <a16:creationId xmlns:a16="http://schemas.microsoft.com/office/drawing/2014/main" id="{3FC7FBBF-C546-7174-87E8-15DB109876BE}"/>
              </a:ext>
            </a:extLst>
          </p:cNvPr>
          <p:cNvSpPr>
            <a:spLocks noGrp="1"/>
          </p:cNvSpPr>
          <p:nvPr>
            <p:ph idx="1"/>
          </p:nvPr>
        </p:nvSpPr>
        <p:spPr>
          <a:xfrm>
            <a:off x="371062" y="2305877"/>
            <a:ext cx="6983895" cy="3922645"/>
          </a:xfrm>
        </p:spPr>
        <p:txBody>
          <a:bodyPr>
            <a:normAutofit lnSpcReduction="10000"/>
          </a:bodyPr>
          <a:lstStyle/>
          <a:p>
            <a:r>
              <a:rPr lang="en-US" sz="2800" b="1" i="0" u="none" strike="noStrike" baseline="0" dirty="0">
                <a:solidFill>
                  <a:schemeClr val="tx1"/>
                </a:solidFill>
                <a:latin typeface="Verdana" panose="020B0604030504040204" pitchFamily="34" charset="0"/>
              </a:rPr>
              <a:t>We need to read, study and understand both sections of the Bible.</a:t>
            </a:r>
          </a:p>
          <a:p>
            <a:r>
              <a:rPr lang="en-US" sz="2800" b="1" dirty="0">
                <a:solidFill>
                  <a:schemeClr val="tx1"/>
                </a:solidFill>
                <a:latin typeface="Verdana" panose="020B0604030504040204" pitchFamily="34" charset="0"/>
              </a:rPr>
              <a:t>OT to understand origin, history, how God demands obedience</a:t>
            </a:r>
          </a:p>
          <a:p>
            <a:r>
              <a:rPr lang="en-US" sz="2800" b="1" i="0" u="none" strike="noStrike" baseline="0" dirty="0">
                <a:solidFill>
                  <a:schemeClr val="tx1"/>
                </a:solidFill>
                <a:latin typeface="Verdana" panose="020B0604030504040204" pitchFamily="34" charset="0"/>
              </a:rPr>
              <a:t>NT to know what </a:t>
            </a:r>
            <a:r>
              <a:rPr lang="en-US" sz="2800" b="1" dirty="0">
                <a:solidFill>
                  <a:schemeClr val="tx1"/>
                </a:solidFill>
                <a:latin typeface="Verdana" panose="020B0604030504040204" pitchFamily="34" charset="0"/>
              </a:rPr>
              <a:t>God requires of us for salvation, worship, morals, and faith.</a:t>
            </a:r>
            <a:endParaRPr lang="en-US" sz="2800" b="1" i="0" u="none" strike="noStrike" baseline="0" dirty="0">
              <a:solidFill>
                <a:schemeClr val="tx1"/>
              </a:solidFill>
              <a:latin typeface="Verdana" panose="020B0604030504040204" pitchFamily="34" charset="0"/>
            </a:endParaRPr>
          </a:p>
        </p:txBody>
      </p:sp>
      <p:pic>
        <p:nvPicPr>
          <p:cNvPr id="4" name="Picture 3">
            <a:extLst>
              <a:ext uri="{FF2B5EF4-FFF2-40B4-BE49-F238E27FC236}">
                <a16:creationId xmlns:a16="http://schemas.microsoft.com/office/drawing/2014/main" id="{F70BFC60-B095-8D7B-125B-85465AADFD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48540" y="2536877"/>
            <a:ext cx="4272398" cy="3460643"/>
          </a:xfrm>
          <a:prstGeom prst="rect">
            <a:avLst/>
          </a:prstGeom>
        </p:spPr>
      </p:pic>
    </p:spTree>
    <p:extLst>
      <p:ext uri="{BB962C8B-B14F-4D97-AF65-F5344CB8AC3E}">
        <p14:creationId xmlns:p14="http://schemas.microsoft.com/office/powerpoint/2010/main" val="3861525571"/>
      </p:ext>
    </p:extLst>
  </p:cSld>
  <p:clrMapOvr>
    <a:masterClrMapping/>
  </p:clrMapOvr>
  <p:transition spd="slow">
    <p:comb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47EF2-AFB5-CD4D-E54A-B065731E10A1}"/>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0750D7C2-F5B3-4825-F477-5E54DAFAEC0E}"/>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7A073720-696C-BAD7-C55C-C25B7D95E5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0281"/>
            <a:ext cx="12191999" cy="6888281"/>
          </a:xfrm>
          <a:prstGeom prst="rect">
            <a:avLst/>
          </a:prstGeom>
        </p:spPr>
      </p:pic>
    </p:spTree>
    <p:extLst>
      <p:ext uri="{BB962C8B-B14F-4D97-AF65-F5344CB8AC3E}">
        <p14:creationId xmlns:p14="http://schemas.microsoft.com/office/powerpoint/2010/main" val="574531635"/>
      </p:ext>
    </p:extLst>
  </p:cSld>
  <p:clrMapOvr>
    <a:masterClrMapping/>
  </p:clrMapOvr>
  <p:transition spd="slow">
    <p:comb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F35AA-1B4B-10CA-1E6E-3AF712FD8828}"/>
              </a:ext>
            </a:extLst>
          </p:cNvPr>
          <p:cNvSpPr>
            <a:spLocks noGrp="1"/>
          </p:cNvSpPr>
          <p:nvPr>
            <p:ph type="title"/>
          </p:nvPr>
        </p:nvSpPr>
        <p:spPr/>
        <p:txBody>
          <a:bodyPr/>
          <a:lstStyle/>
          <a:p>
            <a:r>
              <a:rPr lang="en-US" dirty="0"/>
              <a:t>OLD TESTAMENT / NEW TESTAMENT</a:t>
            </a:r>
          </a:p>
        </p:txBody>
      </p:sp>
      <p:sp>
        <p:nvSpPr>
          <p:cNvPr id="3" name="Content Placeholder 2">
            <a:extLst>
              <a:ext uri="{FF2B5EF4-FFF2-40B4-BE49-F238E27FC236}">
                <a16:creationId xmlns:a16="http://schemas.microsoft.com/office/drawing/2014/main" id="{7D734BB3-80A6-0FEB-862C-F5D5BF62F0E8}"/>
              </a:ext>
            </a:extLst>
          </p:cNvPr>
          <p:cNvSpPr>
            <a:spLocks noGrp="1"/>
          </p:cNvSpPr>
          <p:nvPr>
            <p:ph idx="1"/>
          </p:nvPr>
        </p:nvSpPr>
        <p:spPr>
          <a:xfrm>
            <a:off x="1154954" y="2464904"/>
            <a:ext cx="8825659" cy="3909392"/>
          </a:xfrm>
        </p:spPr>
        <p:txBody>
          <a:bodyPr>
            <a:noAutofit/>
          </a:bodyPr>
          <a:lstStyle/>
          <a:p>
            <a:r>
              <a:rPr lang="en-US" sz="2400" b="1" dirty="0"/>
              <a:t>MEANING OF THE WORD “TESTAMENT”</a:t>
            </a:r>
          </a:p>
          <a:p>
            <a:endParaRPr lang="en-US" sz="2400" b="1" dirty="0"/>
          </a:p>
          <a:p>
            <a:r>
              <a:rPr lang="en-US" sz="2400" b="1" dirty="0"/>
              <a:t>1. A will – “Last will and Testament” – After death instructions, Express your desire for the distribution of your property</a:t>
            </a:r>
          </a:p>
          <a:p>
            <a:r>
              <a:rPr lang="en-US" sz="2400" b="1" dirty="0"/>
              <a:t>2. Covenant, contract, agreement</a:t>
            </a:r>
          </a:p>
          <a:p>
            <a:r>
              <a:rPr lang="en-US" sz="2400" b="1" dirty="0"/>
              <a:t>3. Bible = Old Testament and New Testament – 2 major sections</a:t>
            </a:r>
          </a:p>
        </p:txBody>
      </p:sp>
    </p:spTree>
    <p:extLst>
      <p:ext uri="{BB962C8B-B14F-4D97-AF65-F5344CB8AC3E}">
        <p14:creationId xmlns:p14="http://schemas.microsoft.com/office/powerpoint/2010/main" val="1522509861"/>
      </p:ext>
    </p:extLst>
  </p:cSld>
  <p:clrMapOvr>
    <a:masterClrMapping/>
  </p:clrMapOvr>
  <p:transition spd="slow">
    <p:comb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3BB97-CD01-A520-8BFB-9CC8D966FCBE}"/>
              </a:ext>
            </a:extLst>
          </p:cNvPr>
          <p:cNvSpPr>
            <a:spLocks noGrp="1"/>
          </p:cNvSpPr>
          <p:nvPr>
            <p:ph type="title"/>
          </p:nvPr>
        </p:nvSpPr>
        <p:spPr/>
        <p:txBody>
          <a:bodyPr/>
          <a:lstStyle/>
          <a:p>
            <a:r>
              <a:rPr lang="en-US" dirty="0"/>
              <a:t>1. Divisions of the Bible</a:t>
            </a:r>
          </a:p>
        </p:txBody>
      </p:sp>
      <p:sp>
        <p:nvSpPr>
          <p:cNvPr id="3" name="Content Placeholder 2">
            <a:extLst>
              <a:ext uri="{FF2B5EF4-FFF2-40B4-BE49-F238E27FC236}">
                <a16:creationId xmlns:a16="http://schemas.microsoft.com/office/drawing/2014/main" id="{3FC7FBBF-C546-7174-87E8-15DB109876BE}"/>
              </a:ext>
            </a:extLst>
          </p:cNvPr>
          <p:cNvSpPr>
            <a:spLocks noGrp="1"/>
          </p:cNvSpPr>
          <p:nvPr>
            <p:ph idx="1"/>
          </p:nvPr>
        </p:nvSpPr>
        <p:spPr/>
        <p:txBody>
          <a:bodyPr>
            <a:normAutofit/>
          </a:bodyPr>
          <a:lstStyle/>
          <a:p>
            <a:pPr algn="ctr"/>
            <a:r>
              <a:rPr lang="en-US" sz="3200" b="1" u="sng" dirty="0"/>
              <a:t>OLD TESTAMENT</a:t>
            </a:r>
          </a:p>
          <a:p>
            <a:r>
              <a:rPr lang="en-US" sz="3200" b="1" dirty="0"/>
              <a:t>39 BOOKS – GENESIS TO MALACHI</a:t>
            </a:r>
          </a:p>
          <a:p>
            <a:r>
              <a:rPr lang="en-US" sz="3200" b="1" dirty="0"/>
              <a:t>HISTORY OF CREATION, NATION OF ISRAEL</a:t>
            </a:r>
          </a:p>
          <a:p>
            <a:r>
              <a:rPr lang="en-US" sz="3200" b="1" dirty="0"/>
              <a:t>SUB SECTIONS – LAW, HISTORY, POETRY, MAJOR PROPHETS, MINOR PROPHETS</a:t>
            </a:r>
          </a:p>
        </p:txBody>
      </p:sp>
    </p:spTree>
    <p:extLst>
      <p:ext uri="{BB962C8B-B14F-4D97-AF65-F5344CB8AC3E}">
        <p14:creationId xmlns:p14="http://schemas.microsoft.com/office/powerpoint/2010/main" val="3904825409"/>
      </p:ext>
    </p:extLst>
  </p:cSld>
  <p:clrMapOvr>
    <a:masterClrMapping/>
  </p:clrMapOvr>
  <p:transition spd="slow">
    <p:comb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3BB97-CD01-A520-8BFB-9CC8D966FCBE}"/>
              </a:ext>
            </a:extLst>
          </p:cNvPr>
          <p:cNvSpPr>
            <a:spLocks noGrp="1"/>
          </p:cNvSpPr>
          <p:nvPr>
            <p:ph type="title"/>
          </p:nvPr>
        </p:nvSpPr>
        <p:spPr/>
        <p:txBody>
          <a:bodyPr/>
          <a:lstStyle/>
          <a:p>
            <a:r>
              <a:rPr lang="en-US" dirty="0"/>
              <a:t>1. Divisions of the Bible</a:t>
            </a:r>
          </a:p>
        </p:txBody>
      </p:sp>
      <p:sp>
        <p:nvSpPr>
          <p:cNvPr id="3" name="Content Placeholder 2">
            <a:extLst>
              <a:ext uri="{FF2B5EF4-FFF2-40B4-BE49-F238E27FC236}">
                <a16:creationId xmlns:a16="http://schemas.microsoft.com/office/drawing/2014/main" id="{3FC7FBBF-C546-7174-87E8-15DB109876BE}"/>
              </a:ext>
            </a:extLst>
          </p:cNvPr>
          <p:cNvSpPr>
            <a:spLocks noGrp="1"/>
          </p:cNvSpPr>
          <p:nvPr>
            <p:ph idx="1"/>
          </p:nvPr>
        </p:nvSpPr>
        <p:spPr/>
        <p:txBody>
          <a:bodyPr>
            <a:normAutofit/>
          </a:bodyPr>
          <a:lstStyle/>
          <a:p>
            <a:pPr algn="ctr"/>
            <a:r>
              <a:rPr lang="en-US" sz="3200" b="1" u="sng" dirty="0"/>
              <a:t>NEW TESTAMENT</a:t>
            </a:r>
          </a:p>
          <a:p>
            <a:r>
              <a:rPr lang="en-US" sz="3200" b="1" dirty="0"/>
              <a:t>27 BOOKS – MATTHEW - REVELATION</a:t>
            </a:r>
          </a:p>
          <a:p>
            <a:r>
              <a:rPr lang="en-US" sz="3200" b="1" dirty="0"/>
              <a:t>CHRIST AND ESTABLISHMENT OF THE CHURCH</a:t>
            </a:r>
          </a:p>
          <a:p>
            <a:r>
              <a:rPr lang="en-US" sz="3200" b="1" dirty="0"/>
              <a:t>SUB SECTIONS – GOSPELS, HISTORY, PAUL’S EPISTLES, GENERAL EPISTLES, PROPHECY</a:t>
            </a:r>
          </a:p>
        </p:txBody>
      </p:sp>
    </p:spTree>
    <p:extLst>
      <p:ext uri="{BB962C8B-B14F-4D97-AF65-F5344CB8AC3E}">
        <p14:creationId xmlns:p14="http://schemas.microsoft.com/office/powerpoint/2010/main" val="2605113382"/>
      </p:ext>
    </p:extLst>
  </p:cSld>
  <p:clrMapOvr>
    <a:masterClrMapping/>
  </p:clrMapOvr>
  <p:transition spd="slow">
    <p:comb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3BB97-CD01-A520-8BFB-9CC8D966FCBE}"/>
              </a:ext>
            </a:extLst>
          </p:cNvPr>
          <p:cNvSpPr>
            <a:spLocks noGrp="1"/>
          </p:cNvSpPr>
          <p:nvPr>
            <p:ph type="title"/>
          </p:nvPr>
        </p:nvSpPr>
        <p:spPr/>
        <p:txBody>
          <a:bodyPr/>
          <a:lstStyle/>
          <a:p>
            <a:r>
              <a:rPr lang="en-US" dirty="0"/>
              <a:t>2. Dispensations</a:t>
            </a:r>
          </a:p>
        </p:txBody>
      </p:sp>
      <p:sp>
        <p:nvSpPr>
          <p:cNvPr id="3" name="Content Placeholder 2">
            <a:extLst>
              <a:ext uri="{FF2B5EF4-FFF2-40B4-BE49-F238E27FC236}">
                <a16:creationId xmlns:a16="http://schemas.microsoft.com/office/drawing/2014/main" id="{3FC7FBBF-C546-7174-87E8-15DB109876BE}"/>
              </a:ext>
            </a:extLst>
          </p:cNvPr>
          <p:cNvSpPr>
            <a:spLocks noGrp="1"/>
          </p:cNvSpPr>
          <p:nvPr>
            <p:ph idx="1"/>
          </p:nvPr>
        </p:nvSpPr>
        <p:spPr/>
        <p:txBody>
          <a:bodyPr>
            <a:normAutofit/>
          </a:bodyPr>
          <a:lstStyle/>
          <a:p>
            <a:pPr algn="ctr"/>
            <a:r>
              <a:rPr lang="en-US" sz="3200" b="1" u="sng" dirty="0"/>
              <a:t>PATRIARCHAL</a:t>
            </a:r>
          </a:p>
          <a:p>
            <a:r>
              <a:rPr lang="en-US" sz="3200" b="1" dirty="0"/>
              <a:t>DEFINITION: a system of order, government, or organization of a nation, community, etc., especially as existing at a particular time. </a:t>
            </a:r>
          </a:p>
          <a:p>
            <a:r>
              <a:rPr lang="en-US" sz="3200" b="1" dirty="0"/>
              <a:t>ADAM TO CHRIST – ABOUT 6,000 YEARS</a:t>
            </a:r>
          </a:p>
          <a:p>
            <a:endParaRPr lang="en-US" sz="3200" b="1" dirty="0"/>
          </a:p>
        </p:txBody>
      </p:sp>
    </p:spTree>
    <p:extLst>
      <p:ext uri="{BB962C8B-B14F-4D97-AF65-F5344CB8AC3E}">
        <p14:creationId xmlns:p14="http://schemas.microsoft.com/office/powerpoint/2010/main" val="784063930"/>
      </p:ext>
    </p:extLst>
  </p:cSld>
  <p:clrMapOvr>
    <a:masterClrMapping/>
  </p:clrMapOvr>
  <p:transition spd="slow">
    <p:comb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3BB97-CD01-A520-8BFB-9CC8D966FCBE}"/>
              </a:ext>
            </a:extLst>
          </p:cNvPr>
          <p:cNvSpPr>
            <a:spLocks noGrp="1"/>
          </p:cNvSpPr>
          <p:nvPr>
            <p:ph type="title"/>
          </p:nvPr>
        </p:nvSpPr>
        <p:spPr/>
        <p:txBody>
          <a:bodyPr/>
          <a:lstStyle/>
          <a:p>
            <a:r>
              <a:rPr lang="en-US" dirty="0"/>
              <a:t>2. Dispensations</a:t>
            </a:r>
          </a:p>
        </p:txBody>
      </p:sp>
      <p:sp>
        <p:nvSpPr>
          <p:cNvPr id="3" name="Content Placeholder 2">
            <a:extLst>
              <a:ext uri="{FF2B5EF4-FFF2-40B4-BE49-F238E27FC236}">
                <a16:creationId xmlns:a16="http://schemas.microsoft.com/office/drawing/2014/main" id="{3FC7FBBF-C546-7174-87E8-15DB109876BE}"/>
              </a:ext>
            </a:extLst>
          </p:cNvPr>
          <p:cNvSpPr>
            <a:spLocks noGrp="1"/>
          </p:cNvSpPr>
          <p:nvPr>
            <p:ph idx="1"/>
          </p:nvPr>
        </p:nvSpPr>
        <p:spPr/>
        <p:txBody>
          <a:bodyPr>
            <a:normAutofit/>
          </a:bodyPr>
          <a:lstStyle/>
          <a:p>
            <a:pPr algn="ctr"/>
            <a:r>
              <a:rPr lang="en-US" sz="3200" b="1" u="sng" dirty="0"/>
              <a:t>MOSAICAL </a:t>
            </a:r>
            <a:endParaRPr lang="en-US" sz="3200" b="1" dirty="0"/>
          </a:p>
          <a:p>
            <a:r>
              <a:rPr lang="en-US" sz="3200" b="1" dirty="0"/>
              <a:t>MOSES TO END OF OLD TESTAMENT</a:t>
            </a:r>
          </a:p>
          <a:p>
            <a:r>
              <a:rPr lang="en-US" sz="3200" b="1" dirty="0"/>
              <a:t>ALSO INCLUDES THE LIFE OF CHRIST (MATTHEW, MARK, LUKE, JOHN)</a:t>
            </a:r>
          </a:p>
          <a:p>
            <a:r>
              <a:rPr lang="en-US" sz="3200" b="1" dirty="0"/>
              <a:t>ABOUT 2,000 YEARS</a:t>
            </a:r>
          </a:p>
          <a:p>
            <a:endParaRPr lang="en-US" sz="3200" b="1" dirty="0"/>
          </a:p>
        </p:txBody>
      </p:sp>
    </p:spTree>
    <p:extLst>
      <p:ext uri="{BB962C8B-B14F-4D97-AF65-F5344CB8AC3E}">
        <p14:creationId xmlns:p14="http://schemas.microsoft.com/office/powerpoint/2010/main" val="64487164"/>
      </p:ext>
    </p:extLst>
  </p:cSld>
  <p:clrMapOvr>
    <a:masterClrMapping/>
  </p:clrMapOvr>
  <p:transition spd="slow">
    <p:comb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3BB97-CD01-A520-8BFB-9CC8D966FCBE}"/>
              </a:ext>
            </a:extLst>
          </p:cNvPr>
          <p:cNvSpPr>
            <a:spLocks noGrp="1"/>
          </p:cNvSpPr>
          <p:nvPr>
            <p:ph type="title"/>
          </p:nvPr>
        </p:nvSpPr>
        <p:spPr/>
        <p:txBody>
          <a:bodyPr/>
          <a:lstStyle/>
          <a:p>
            <a:r>
              <a:rPr lang="en-US" dirty="0"/>
              <a:t>2. Dispensations</a:t>
            </a:r>
          </a:p>
        </p:txBody>
      </p:sp>
      <p:sp>
        <p:nvSpPr>
          <p:cNvPr id="3" name="Content Placeholder 2">
            <a:extLst>
              <a:ext uri="{FF2B5EF4-FFF2-40B4-BE49-F238E27FC236}">
                <a16:creationId xmlns:a16="http://schemas.microsoft.com/office/drawing/2014/main" id="{3FC7FBBF-C546-7174-87E8-15DB109876BE}"/>
              </a:ext>
            </a:extLst>
          </p:cNvPr>
          <p:cNvSpPr>
            <a:spLocks noGrp="1"/>
          </p:cNvSpPr>
          <p:nvPr>
            <p:ph idx="1"/>
          </p:nvPr>
        </p:nvSpPr>
        <p:spPr/>
        <p:txBody>
          <a:bodyPr>
            <a:normAutofit lnSpcReduction="10000"/>
          </a:bodyPr>
          <a:lstStyle/>
          <a:p>
            <a:pPr algn="ctr"/>
            <a:r>
              <a:rPr lang="en-US" sz="3200" b="1" u="sng" dirty="0"/>
              <a:t>CHRISTIAN </a:t>
            </a:r>
            <a:endParaRPr lang="en-US" sz="3200" b="1" dirty="0"/>
          </a:p>
          <a:p>
            <a:r>
              <a:rPr lang="en-US" sz="3200" b="1" dirty="0"/>
              <a:t>DEATH OF CHRIST TO END OF NEW TESTAMENT</a:t>
            </a:r>
          </a:p>
          <a:p>
            <a:r>
              <a:rPr lang="en-US" sz="3200" b="1" dirty="0"/>
              <a:t>INCLUDES ESTABLISHMENT OF CHURCH</a:t>
            </a:r>
          </a:p>
          <a:p>
            <a:r>
              <a:rPr lang="en-US" sz="3200" b="1" dirty="0"/>
              <a:t>INCLUDES THE SPREAD OF CHRISTIANITY</a:t>
            </a:r>
          </a:p>
          <a:p>
            <a:r>
              <a:rPr lang="en-US" sz="3200" b="1" dirty="0"/>
              <a:t>ABOUT 60 YEARS</a:t>
            </a:r>
          </a:p>
          <a:p>
            <a:endParaRPr lang="en-US" sz="3200" b="1" dirty="0"/>
          </a:p>
        </p:txBody>
      </p:sp>
    </p:spTree>
    <p:extLst>
      <p:ext uri="{BB962C8B-B14F-4D97-AF65-F5344CB8AC3E}">
        <p14:creationId xmlns:p14="http://schemas.microsoft.com/office/powerpoint/2010/main" val="4109467314"/>
      </p:ext>
    </p:extLst>
  </p:cSld>
  <p:clrMapOvr>
    <a:masterClrMapping/>
  </p:clrMapOvr>
  <p:transition spd="slow">
    <p:comb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3BB97-CD01-A520-8BFB-9CC8D966FCBE}"/>
              </a:ext>
            </a:extLst>
          </p:cNvPr>
          <p:cNvSpPr>
            <a:spLocks noGrp="1"/>
          </p:cNvSpPr>
          <p:nvPr>
            <p:ph type="title"/>
          </p:nvPr>
        </p:nvSpPr>
        <p:spPr/>
        <p:txBody>
          <a:bodyPr/>
          <a:lstStyle/>
          <a:p>
            <a:r>
              <a:rPr lang="en-US" dirty="0"/>
              <a:t>3. LAWS</a:t>
            </a:r>
          </a:p>
        </p:txBody>
      </p:sp>
      <p:sp>
        <p:nvSpPr>
          <p:cNvPr id="3" name="Content Placeholder 2">
            <a:extLst>
              <a:ext uri="{FF2B5EF4-FFF2-40B4-BE49-F238E27FC236}">
                <a16:creationId xmlns:a16="http://schemas.microsoft.com/office/drawing/2014/main" id="{3FC7FBBF-C546-7174-87E8-15DB109876BE}"/>
              </a:ext>
            </a:extLst>
          </p:cNvPr>
          <p:cNvSpPr>
            <a:spLocks noGrp="1"/>
          </p:cNvSpPr>
          <p:nvPr>
            <p:ph idx="1"/>
          </p:nvPr>
        </p:nvSpPr>
        <p:spPr/>
        <p:txBody>
          <a:bodyPr>
            <a:normAutofit/>
          </a:bodyPr>
          <a:lstStyle/>
          <a:p>
            <a:r>
              <a:rPr lang="en-US" sz="3200" b="1" u="sng" dirty="0"/>
              <a:t>PATRIARCHAL</a:t>
            </a:r>
            <a:r>
              <a:rPr lang="en-US" sz="3200" b="1" dirty="0"/>
              <a:t> – FATHERS RECEIVED MESSAGES DIRECT FROM GOD</a:t>
            </a:r>
          </a:p>
          <a:p>
            <a:r>
              <a:rPr lang="en-US" sz="3200" b="1" u="sng" dirty="0"/>
              <a:t>MOSAICAL</a:t>
            </a:r>
            <a:r>
              <a:rPr lang="en-US" sz="3200" b="1" dirty="0"/>
              <a:t> – LAW OF MOSES, WRITTEN BY INSPIRED MEN, READ AND STUDIED</a:t>
            </a:r>
          </a:p>
          <a:p>
            <a:r>
              <a:rPr lang="en-US" sz="3200" b="1" u="sng" dirty="0"/>
              <a:t>CHRISTIAN</a:t>
            </a:r>
            <a:r>
              <a:rPr lang="en-US" sz="3200" b="1" dirty="0"/>
              <a:t> – WRITTEN BY INSPIRED MEN TO BE OBEYED TILL 2</a:t>
            </a:r>
            <a:r>
              <a:rPr lang="en-US" sz="3200" b="1" baseline="30000" dirty="0"/>
              <a:t>ND</a:t>
            </a:r>
            <a:r>
              <a:rPr lang="en-US" sz="3200" b="1" dirty="0"/>
              <a:t> COMING OF CHRIST</a:t>
            </a:r>
          </a:p>
        </p:txBody>
      </p:sp>
    </p:spTree>
    <p:extLst>
      <p:ext uri="{BB962C8B-B14F-4D97-AF65-F5344CB8AC3E}">
        <p14:creationId xmlns:p14="http://schemas.microsoft.com/office/powerpoint/2010/main" val="680682685"/>
      </p:ext>
    </p:extLst>
  </p:cSld>
  <p:clrMapOvr>
    <a:masterClrMapping/>
  </p:clrMapOvr>
  <p:transition spd="slow">
    <p:comb dir="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62</TotalTime>
  <Words>550</Words>
  <Application>Microsoft Office PowerPoint</Application>
  <PresentationFormat>Widescreen</PresentationFormat>
  <Paragraphs>58</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Century Gothic</vt:lpstr>
      <vt:lpstr>Verdana</vt:lpstr>
      <vt:lpstr>Wingdings 3</vt:lpstr>
      <vt:lpstr>Ion Boardroom</vt:lpstr>
      <vt:lpstr>SERIES IN 2023 – BALANCE </vt:lpstr>
      <vt:lpstr>PowerPoint Presentation</vt:lpstr>
      <vt:lpstr>OLD TESTAMENT / NEW TESTAMENT</vt:lpstr>
      <vt:lpstr>1. Divisions of the Bible</vt:lpstr>
      <vt:lpstr>1. Divisions of the Bible</vt:lpstr>
      <vt:lpstr>2. Dispensations</vt:lpstr>
      <vt:lpstr>2. Dispensations</vt:lpstr>
      <vt:lpstr>2. Dispensations</vt:lpstr>
      <vt:lpstr>3. LAWS</vt:lpstr>
      <vt:lpstr>4. WHAT TO TEACH AND PREACH</vt:lpstr>
      <vt:lpstr>4. WHAT TO TEACH AND PREACH</vt:lpstr>
      <vt:lpstr>4. WHAT TO TEACH AND PREACH</vt:lpstr>
      <vt:lpstr>4. WHAT TO TEACH AND PREACH</vt:lpstr>
      <vt:lpstr>KEEP THEM IN BALANCE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SERIES IN 2023 – BALANCE </dc:title>
  <dc:creator>Manly Luscombe</dc:creator>
  <cp:lastModifiedBy>Manly Luscombe</cp:lastModifiedBy>
  <cp:revision>2</cp:revision>
  <dcterms:created xsi:type="dcterms:W3CDTF">2022-12-07T17:40:02Z</dcterms:created>
  <dcterms:modified xsi:type="dcterms:W3CDTF">2023-01-12T19:13:30Z</dcterms:modified>
</cp:coreProperties>
</file>