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5" r:id="rId1"/>
  </p:sldMasterIdLst>
  <p:sldIdLst>
    <p:sldId id="259" r:id="rId2"/>
    <p:sldId id="260" r:id="rId3"/>
    <p:sldId id="261" r:id="rId4"/>
    <p:sldId id="262" r:id="rId5"/>
    <p:sldId id="264" r:id="rId6"/>
    <p:sldId id="265" r:id="rId7"/>
    <p:sldId id="266" r:id="rId8"/>
    <p:sldId id="267" r:id="rId9"/>
    <p:sldId id="268" r:id="rId10"/>
    <p:sldId id="269"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2648687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9647914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2/5/2020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2/5/2020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descr="A picture containing cup, coffee, food, beverage&#10;&#10;Description automatically generated">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3" y="1087120"/>
            <a:ext cx="9440034" cy="2648381"/>
          </a:xfrm>
        </p:spPr>
        <p:txBody>
          <a:bodyPr>
            <a:normAutofit/>
          </a:bodyPr>
          <a:lstStyle/>
          <a:p>
            <a:r>
              <a:rPr lang="en-US" sz="7200" b="1" dirty="0"/>
              <a:t>Why do we - - -</a:t>
            </a:r>
            <a:br>
              <a:rPr lang="en-US" sz="7200" b="1" dirty="0"/>
            </a:br>
            <a:r>
              <a:rPr lang="en-US" sz="7200" b="1" dirty="0"/>
              <a:t>Reject the Apocrypha</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370693" y="4505739"/>
            <a:ext cx="9440034" cy="802861"/>
          </a:xfrm>
        </p:spPr>
        <p:txBody>
          <a:bodyPr>
            <a:normAutofit/>
          </a:bodyPr>
          <a:lstStyle/>
          <a:p>
            <a:r>
              <a:rPr lang="en-US" sz="3200" b="1" dirty="0"/>
              <a:t>Are we missing some books of the Bible?</a:t>
            </a:r>
          </a:p>
        </p:txBody>
      </p:sp>
    </p:spTree>
    <p:extLst>
      <p:ext uri="{BB962C8B-B14F-4D97-AF65-F5344CB8AC3E}">
        <p14:creationId xmlns:p14="http://schemas.microsoft.com/office/powerpoint/2010/main" val="63373831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F3B4-E479-431E-81BB-3A3AC2FD66DE}"/>
              </a:ext>
            </a:extLst>
          </p:cNvPr>
          <p:cNvSpPr>
            <a:spLocks noGrp="1"/>
          </p:cNvSpPr>
          <p:nvPr>
            <p:ph type="title"/>
          </p:nvPr>
        </p:nvSpPr>
        <p:spPr/>
        <p:txBody>
          <a:bodyPr/>
          <a:lstStyle/>
          <a:p>
            <a:r>
              <a:rPr lang="en-US" dirty="0"/>
              <a:t>Why do we reject these books?</a:t>
            </a:r>
          </a:p>
        </p:txBody>
      </p:sp>
      <p:sp>
        <p:nvSpPr>
          <p:cNvPr id="3" name="Content Placeholder 2">
            <a:extLst>
              <a:ext uri="{FF2B5EF4-FFF2-40B4-BE49-F238E27FC236}">
                <a16:creationId xmlns:a16="http://schemas.microsoft.com/office/drawing/2014/main" id="{80D1EF49-6F77-4480-A9F8-B2D4B94AF06B}"/>
              </a:ext>
            </a:extLst>
          </p:cNvPr>
          <p:cNvSpPr>
            <a:spLocks noGrp="1"/>
          </p:cNvSpPr>
          <p:nvPr>
            <p:ph idx="1"/>
          </p:nvPr>
        </p:nvSpPr>
        <p:spPr/>
        <p:txBody>
          <a:bodyPr>
            <a:noAutofit/>
          </a:bodyPr>
          <a:lstStyle/>
          <a:p>
            <a:r>
              <a:rPr lang="en-US" sz="3200" b="1" u="sng" dirty="0"/>
              <a:t>8. They do NOT</a:t>
            </a:r>
            <a:r>
              <a:rPr lang="en-US" sz="3200" b="1" dirty="0"/>
              <a:t> – </a:t>
            </a:r>
          </a:p>
          <a:p>
            <a:r>
              <a:rPr lang="en-US" sz="3200" b="1" dirty="0"/>
              <a:t>Have any predictive prophecy </a:t>
            </a:r>
          </a:p>
          <a:p>
            <a:r>
              <a:rPr lang="en-US" sz="3200" b="1" dirty="0"/>
              <a:t>Contain prophetic teaching or instruction from God</a:t>
            </a:r>
          </a:p>
          <a:p>
            <a:r>
              <a:rPr lang="en-US" sz="3200" b="1" dirty="0"/>
              <a:t>Claim to be inspired of God</a:t>
            </a:r>
          </a:p>
        </p:txBody>
      </p:sp>
    </p:spTree>
    <p:extLst>
      <p:ext uri="{BB962C8B-B14F-4D97-AF65-F5344CB8AC3E}">
        <p14:creationId xmlns:p14="http://schemas.microsoft.com/office/powerpoint/2010/main" val="41383739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F3B4-E479-431E-81BB-3A3AC2FD66DE}"/>
              </a:ext>
            </a:extLst>
          </p:cNvPr>
          <p:cNvSpPr>
            <a:spLocks noGrp="1"/>
          </p:cNvSpPr>
          <p:nvPr>
            <p:ph type="title"/>
          </p:nvPr>
        </p:nvSpPr>
        <p:spPr/>
        <p:txBody>
          <a:bodyPr/>
          <a:lstStyle/>
          <a:p>
            <a:r>
              <a:rPr lang="en-US" dirty="0"/>
              <a:t>Final Observations</a:t>
            </a:r>
          </a:p>
        </p:txBody>
      </p:sp>
      <p:sp>
        <p:nvSpPr>
          <p:cNvPr id="3" name="Content Placeholder 2">
            <a:extLst>
              <a:ext uri="{FF2B5EF4-FFF2-40B4-BE49-F238E27FC236}">
                <a16:creationId xmlns:a16="http://schemas.microsoft.com/office/drawing/2014/main" id="{80D1EF49-6F77-4480-A9F8-B2D4B94AF06B}"/>
              </a:ext>
            </a:extLst>
          </p:cNvPr>
          <p:cNvSpPr>
            <a:spLocks noGrp="1"/>
          </p:cNvSpPr>
          <p:nvPr>
            <p:ph idx="1"/>
          </p:nvPr>
        </p:nvSpPr>
        <p:spPr/>
        <p:txBody>
          <a:bodyPr>
            <a:noAutofit/>
          </a:bodyPr>
          <a:lstStyle/>
          <a:p>
            <a:r>
              <a:rPr lang="en-US" sz="3200" b="1" dirty="0"/>
              <a:t>They do appear to be historically accurate</a:t>
            </a:r>
          </a:p>
          <a:p>
            <a:r>
              <a:rPr lang="en-US" sz="3200" b="1" dirty="0"/>
              <a:t>They do contain a history of events during the inter-testament period (425 BC to the birth of Christ)</a:t>
            </a:r>
          </a:p>
          <a:p>
            <a:r>
              <a:rPr lang="en-US" sz="3200" b="1" dirty="0"/>
              <a:t>BUT – They are not inspired, included in the Bible.</a:t>
            </a:r>
          </a:p>
        </p:txBody>
      </p:sp>
    </p:spTree>
    <p:extLst>
      <p:ext uri="{BB962C8B-B14F-4D97-AF65-F5344CB8AC3E}">
        <p14:creationId xmlns:p14="http://schemas.microsoft.com/office/powerpoint/2010/main" val="236401277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A249B-A559-4064-9BE8-AB8CABEC03FE}"/>
              </a:ext>
            </a:extLst>
          </p:cNvPr>
          <p:cNvSpPr>
            <a:spLocks noGrp="1"/>
          </p:cNvSpPr>
          <p:nvPr>
            <p:ph type="title"/>
          </p:nvPr>
        </p:nvSpPr>
        <p:spPr/>
        <p:txBody>
          <a:bodyPr/>
          <a:lstStyle/>
          <a:p>
            <a:r>
              <a:rPr lang="en-US" dirty="0"/>
              <a:t>What is the Apocrypha?</a:t>
            </a:r>
          </a:p>
        </p:txBody>
      </p:sp>
      <p:sp>
        <p:nvSpPr>
          <p:cNvPr id="3" name="Content Placeholder 2">
            <a:extLst>
              <a:ext uri="{FF2B5EF4-FFF2-40B4-BE49-F238E27FC236}">
                <a16:creationId xmlns:a16="http://schemas.microsoft.com/office/drawing/2014/main" id="{BE2C9384-DBCA-478B-8D24-09471D7D2363}"/>
              </a:ext>
            </a:extLst>
          </p:cNvPr>
          <p:cNvSpPr>
            <a:spLocks noGrp="1"/>
          </p:cNvSpPr>
          <p:nvPr>
            <p:ph idx="1"/>
          </p:nvPr>
        </p:nvSpPr>
        <p:spPr>
          <a:xfrm>
            <a:off x="556591" y="2076450"/>
            <a:ext cx="8945218" cy="3714749"/>
          </a:xfrm>
        </p:spPr>
        <p:txBody>
          <a:bodyPr>
            <a:normAutofit/>
          </a:bodyPr>
          <a:lstStyle/>
          <a:p>
            <a:r>
              <a:rPr lang="en-US" sz="3200" b="1" dirty="0"/>
              <a:t>Bible = 39 Old Testament; 27 New Testament</a:t>
            </a:r>
          </a:p>
          <a:p>
            <a:r>
              <a:rPr lang="en-US" sz="3200" b="1" dirty="0"/>
              <a:t>Some add some extra books written between end of OT and beginning of NT</a:t>
            </a:r>
          </a:p>
          <a:p>
            <a:r>
              <a:rPr lang="en-US" sz="3200" b="1" dirty="0"/>
              <a:t>There are 14 books (Catholics accept 7 of them) Some Bibles contain all 14.</a:t>
            </a:r>
          </a:p>
        </p:txBody>
      </p:sp>
      <p:pic>
        <p:nvPicPr>
          <p:cNvPr id="5" name="Picture 4">
            <a:extLst>
              <a:ext uri="{FF2B5EF4-FFF2-40B4-BE49-F238E27FC236}">
                <a16:creationId xmlns:a16="http://schemas.microsoft.com/office/drawing/2014/main" id="{A7263894-D925-464B-BBAB-586F87FB0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6814" y="1552759"/>
            <a:ext cx="2725186" cy="3752481"/>
          </a:xfrm>
          <a:prstGeom prst="rect">
            <a:avLst/>
          </a:prstGeom>
        </p:spPr>
      </p:pic>
    </p:spTree>
    <p:extLst>
      <p:ext uri="{BB962C8B-B14F-4D97-AF65-F5344CB8AC3E}">
        <p14:creationId xmlns:p14="http://schemas.microsoft.com/office/powerpoint/2010/main" val="389374268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F3B4-E479-431E-81BB-3A3AC2FD66DE}"/>
              </a:ext>
            </a:extLst>
          </p:cNvPr>
          <p:cNvSpPr>
            <a:spLocks noGrp="1"/>
          </p:cNvSpPr>
          <p:nvPr>
            <p:ph type="title"/>
          </p:nvPr>
        </p:nvSpPr>
        <p:spPr/>
        <p:txBody>
          <a:bodyPr/>
          <a:lstStyle/>
          <a:p>
            <a:r>
              <a:rPr lang="en-US" dirty="0"/>
              <a:t>Why do we reject these books?</a:t>
            </a:r>
          </a:p>
        </p:txBody>
      </p:sp>
      <p:sp>
        <p:nvSpPr>
          <p:cNvPr id="3" name="Content Placeholder 2">
            <a:extLst>
              <a:ext uri="{FF2B5EF4-FFF2-40B4-BE49-F238E27FC236}">
                <a16:creationId xmlns:a16="http://schemas.microsoft.com/office/drawing/2014/main" id="{80D1EF49-6F77-4480-A9F8-B2D4B94AF06B}"/>
              </a:ext>
            </a:extLst>
          </p:cNvPr>
          <p:cNvSpPr>
            <a:spLocks noGrp="1"/>
          </p:cNvSpPr>
          <p:nvPr>
            <p:ph idx="1"/>
          </p:nvPr>
        </p:nvSpPr>
        <p:spPr/>
        <p:txBody>
          <a:bodyPr>
            <a:normAutofit/>
          </a:bodyPr>
          <a:lstStyle/>
          <a:p>
            <a:r>
              <a:rPr lang="en-US" sz="3200" b="1" u="sng" dirty="0"/>
              <a:t>1. No quotations in NT from any of these books</a:t>
            </a:r>
          </a:p>
        </p:txBody>
      </p:sp>
    </p:spTree>
    <p:extLst>
      <p:ext uri="{BB962C8B-B14F-4D97-AF65-F5344CB8AC3E}">
        <p14:creationId xmlns:p14="http://schemas.microsoft.com/office/powerpoint/2010/main" val="269989417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F3B4-E479-431E-81BB-3A3AC2FD66DE}"/>
              </a:ext>
            </a:extLst>
          </p:cNvPr>
          <p:cNvSpPr>
            <a:spLocks noGrp="1"/>
          </p:cNvSpPr>
          <p:nvPr>
            <p:ph type="title"/>
          </p:nvPr>
        </p:nvSpPr>
        <p:spPr>
          <a:xfrm>
            <a:off x="913795" y="609600"/>
            <a:ext cx="10353762" cy="848139"/>
          </a:xfrm>
        </p:spPr>
        <p:txBody>
          <a:bodyPr/>
          <a:lstStyle/>
          <a:p>
            <a:r>
              <a:rPr lang="en-US" dirty="0"/>
              <a:t>Why do we reject these books?</a:t>
            </a:r>
          </a:p>
        </p:txBody>
      </p:sp>
      <p:sp>
        <p:nvSpPr>
          <p:cNvPr id="3" name="Content Placeholder 2">
            <a:extLst>
              <a:ext uri="{FF2B5EF4-FFF2-40B4-BE49-F238E27FC236}">
                <a16:creationId xmlns:a16="http://schemas.microsoft.com/office/drawing/2014/main" id="{80D1EF49-6F77-4480-A9F8-B2D4B94AF06B}"/>
              </a:ext>
            </a:extLst>
          </p:cNvPr>
          <p:cNvSpPr>
            <a:spLocks noGrp="1"/>
          </p:cNvSpPr>
          <p:nvPr>
            <p:ph idx="1"/>
          </p:nvPr>
        </p:nvSpPr>
        <p:spPr>
          <a:xfrm>
            <a:off x="596348" y="1457740"/>
            <a:ext cx="11065565" cy="5221356"/>
          </a:xfrm>
        </p:spPr>
        <p:txBody>
          <a:bodyPr>
            <a:noAutofit/>
          </a:bodyPr>
          <a:lstStyle/>
          <a:p>
            <a:r>
              <a:rPr lang="en-US" sz="2800" b="1" u="sng" dirty="0"/>
              <a:t>2. Jesus excluded them </a:t>
            </a:r>
            <a:r>
              <a:rPr lang="en-US" sz="2800" b="1" dirty="0"/>
              <a:t>- (Luke 11:50-51)  that the blood of all the prophets which was shed from the foundation of the world may be required of this generation, 51 from the blood of Abel to the blood of Zechariah who perished between the altar and the temple. Yes, I say to you, it shall be required of this generation.</a:t>
            </a:r>
          </a:p>
          <a:p>
            <a:r>
              <a:rPr lang="en-US" sz="2800" b="1" dirty="0"/>
              <a:t>The Jewish Bible goes from Genesis (Able) to Chronicles (Zechariah). </a:t>
            </a:r>
          </a:p>
          <a:p>
            <a:r>
              <a:rPr lang="en-US" sz="2800" b="1" dirty="0"/>
              <a:t>Jesus excluded the Apocryphal writings.</a:t>
            </a:r>
          </a:p>
          <a:p>
            <a:r>
              <a:rPr lang="en-US" sz="2800" b="1" dirty="0"/>
              <a:t>Jewish Scriptures contain same 39 books (The are just arranged in a different order)</a:t>
            </a:r>
          </a:p>
        </p:txBody>
      </p:sp>
    </p:spTree>
    <p:extLst>
      <p:ext uri="{BB962C8B-B14F-4D97-AF65-F5344CB8AC3E}">
        <p14:creationId xmlns:p14="http://schemas.microsoft.com/office/powerpoint/2010/main" val="300692583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F3B4-E479-431E-81BB-3A3AC2FD66DE}"/>
              </a:ext>
            </a:extLst>
          </p:cNvPr>
          <p:cNvSpPr>
            <a:spLocks noGrp="1"/>
          </p:cNvSpPr>
          <p:nvPr>
            <p:ph type="title"/>
          </p:nvPr>
        </p:nvSpPr>
        <p:spPr/>
        <p:txBody>
          <a:bodyPr/>
          <a:lstStyle/>
          <a:p>
            <a:r>
              <a:rPr lang="en-US" dirty="0"/>
              <a:t>Why do we reject these books?</a:t>
            </a:r>
          </a:p>
        </p:txBody>
      </p:sp>
      <p:sp>
        <p:nvSpPr>
          <p:cNvPr id="3" name="Content Placeholder 2">
            <a:extLst>
              <a:ext uri="{FF2B5EF4-FFF2-40B4-BE49-F238E27FC236}">
                <a16:creationId xmlns:a16="http://schemas.microsoft.com/office/drawing/2014/main" id="{80D1EF49-6F77-4480-A9F8-B2D4B94AF06B}"/>
              </a:ext>
            </a:extLst>
          </p:cNvPr>
          <p:cNvSpPr>
            <a:spLocks noGrp="1"/>
          </p:cNvSpPr>
          <p:nvPr>
            <p:ph idx="1"/>
          </p:nvPr>
        </p:nvSpPr>
        <p:spPr/>
        <p:txBody>
          <a:bodyPr>
            <a:noAutofit/>
          </a:bodyPr>
          <a:lstStyle/>
          <a:p>
            <a:r>
              <a:rPr lang="en-US" sz="3200" b="1" u="sng" dirty="0"/>
              <a:t>3. Oracles of God to the Jews  - </a:t>
            </a:r>
            <a:r>
              <a:rPr lang="en-US" sz="3200" b="1" dirty="0"/>
              <a:t>(Romans 3:1)  What advantage then has the Jew, or what </a:t>
            </a:r>
            <a:r>
              <a:rPr lang="en-US" sz="3200" b="1" i="1" dirty="0"/>
              <a:t>is</a:t>
            </a:r>
            <a:r>
              <a:rPr lang="en-US" sz="3200" b="1" dirty="0"/>
              <a:t> the profit of circumcision? 2  Much in every way! Chiefly because to them were committed the oracles of God.</a:t>
            </a:r>
          </a:p>
          <a:p>
            <a:r>
              <a:rPr lang="en-US" sz="3200" b="1" dirty="0"/>
              <a:t> The Jews rejected these books as not being inspired.</a:t>
            </a:r>
          </a:p>
        </p:txBody>
      </p:sp>
    </p:spTree>
    <p:extLst>
      <p:ext uri="{BB962C8B-B14F-4D97-AF65-F5344CB8AC3E}">
        <p14:creationId xmlns:p14="http://schemas.microsoft.com/office/powerpoint/2010/main" val="292556922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F3B4-E479-431E-81BB-3A3AC2FD66DE}"/>
              </a:ext>
            </a:extLst>
          </p:cNvPr>
          <p:cNvSpPr>
            <a:spLocks noGrp="1"/>
          </p:cNvSpPr>
          <p:nvPr>
            <p:ph type="title"/>
          </p:nvPr>
        </p:nvSpPr>
        <p:spPr/>
        <p:txBody>
          <a:bodyPr/>
          <a:lstStyle/>
          <a:p>
            <a:r>
              <a:rPr lang="en-US" dirty="0"/>
              <a:t>Why do we reject these books?</a:t>
            </a:r>
          </a:p>
        </p:txBody>
      </p:sp>
      <p:sp>
        <p:nvSpPr>
          <p:cNvPr id="3" name="Content Placeholder 2">
            <a:extLst>
              <a:ext uri="{FF2B5EF4-FFF2-40B4-BE49-F238E27FC236}">
                <a16:creationId xmlns:a16="http://schemas.microsoft.com/office/drawing/2014/main" id="{80D1EF49-6F77-4480-A9F8-B2D4B94AF06B}"/>
              </a:ext>
            </a:extLst>
          </p:cNvPr>
          <p:cNvSpPr>
            <a:spLocks noGrp="1"/>
          </p:cNvSpPr>
          <p:nvPr>
            <p:ph idx="1"/>
          </p:nvPr>
        </p:nvSpPr>
        <p:spPr/>
        <p:txBody>
          <a:bodyPr>
            <a:noAutofit/>
          </a:bodyPr>
          <a:lstStyle/>
          <a:p>
            <a:r>
              <a:rPr lang="en-US" sz="3200" b="1" u="sng" dirty="0"/>
              <a:t>4. Dead Sea scrolls</a:t>
            </a:r>
            <a:r>
              <a:rPr lang="en-US" sz="3200" b="1" dirty="0"/>
              <a:t> – </a:t>
            </a:r>
          </a:p>
          <a:p>
            <a:r>
              <a:rPr lang="en-US" sz="3200" b="1" dirty="0"/>
              <a:t>Copyists and translators rejected them as Scripture</a:t>
            </a:r>
          </a:p>
          <a:p>
            <a:r>
              <a:rPr lang="en-US" sz="3200" b="1" dirty="0"/>
              <a:t>Many secular books including the Apocryphal books</a:t>
            </a:r>
          </a:p>
          <a:p>
            <a:r>
              <a:rPr lang="en-US" sz="3200" b="1" dirty="0"/>
              <a:t>But – no commentaries on any of them</a:t>
            </a:r>
          </a:p>
          <a:p>
            <a:r>
              <a:rPr lang="en-US" sz="3200" b="1" dirty="0"/>
              <a:t>They were not accepted or studied in synagogues</a:t>
            </a:r>
          </a:p>
        </p:txBody>
      </p:sp>
    </p:spTree>
    <p:extLst>
      <p:ext uri="{BB962C8B-B14F-4D97-AF65-F5344CB8AC3E}">
        <p14:creationId xmlns:p14="http://schemas.microsoft.com/office/powerpoint/2010/main" val="357472610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F3B4-E479-431E-81BB-3A3AC2FD66DE}"/>
              </a:ext>
            </a:extLst>
          </p:cNvPr>
          <p:cNvSpPr>
            <a:spLocks noGrp="1"/>
          </p:cNvSpPr>
          <p:nvPr>
            <p:ph type="title"/>
          </p:nvPr>
        </p:nvSpPr>
        <p:spPr/>
        <p:txBody>
          <a:bodyPr/>
          <a:lstStyle/>
          <a:p>
            <a:r>
              <a:rPr lang="en-US" dirty="0"/>
              <a:t>Why do we reject these books?</a:t>
            </a:r>
          </a:p>
        </p:txBody>
      </p:sp>
      <p:sp>
        <p:nvSpPr>
          <p:cNvPr id="3" name="Content Placeholder 2">
            <a:extLst>
              <a:ext uri="{FF2B5EF4-FFF2-40B4-BE49-F238E27FC236}">
                <a16:creationId xmlns:a16="http://schemas.microsoft.com/office/drawing/2014/main" id="{80D1EF49-6F77-4480-A9F8-B2D4B94AF06B}"/>
              </a:ext>
            </a:extLst>
          </p:cNvPr>
          <p:cNvSpPr>
            <a:spLocks noGrp="1"/>
          </p:cNvSpPr>
          <p:nvPr>
            <p:ph idx="1"/>
          </p:nvPr>
        </p:nvSpPr>
        <p:spPr/>
        <p:txBody>
          <a:bodyPr>
            <a:noAutofit/>
          </a:bodyPr>
          <a:lstStyle/>
          <a:p>
            <a:r>
              <a:rPr lang="en-US" sz="3200" b="1" u="sng" dirty="0"/>
              <a:t>5. Catholic Church</a:t>
            </a:r>
            <a:r>
              <a:rPr lang="en-US" sz="3200" b="1" dirty="0"/>
              <a:t> – </a:t>
            </a:r>
          </a:p>
          <a:p>
            <a:r>
              <a:rPr lang="en-US" sz="3200" b="1" dirty="0"/>
              <a:t>The Catholic Church did not accept these books until Council of Trent in 1546.</a:t>
            </a:r>
          </a:p>
          <a:p>
            <a:r>
              <a:rPr lang="en-US" sz="3200" b="1" dirty="0"/>
              <a:t>They only accepted 7 of the 14 books.</a:t>
            </a:r>
          </a:p>
        </p:txBody>
      </p:sp>
    </p:spTree>
    <p:extLst>
      <p:ext uri="{BB962C8B-B14F-4D97-AF65-F5344CB8AC3E}">
        <p14:creationId xmlns:p14="http://schemas.microsoft.com/office/powerpoint/2010/main" val="21461180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F3B4-E479-431E-81BB-3A3AC2FD66DE}"/>
              </a:ext>
            </a:extLst>
          </p:cNvPr>
          <p:cNvSpPr>
            <a:spLocks noGrp="1"/>
          </p:cNvSpPr>
          <p:nvPr>
            <p:ph type="title"/>
          </p:nvPr>
        </p:nvSpPr>
        <p:spPr/>
        <p:txBody>
          <a:bodyPr/>
          <a:lstStyle/>
          <a:p>
            <a:r>
              <a:rPr lang="en-US" dirty="0"/>
              <a:t>Why do we reject these books?</a:t>
            </a:r>
          </a:p>
        </p:txBody>
      </p:sp>
      <p:sp>
        <p:nvSpPr>
          <p:cNvPr id="3" name="Content Placeholder 2">
            <a:extLst>
              <a:ext uri="{FF2B5EF4-FFF2-40B4-BE49-F238E27FC236}">
                <a16:creationId xmlns:a16="http://schemas.microsoft.com/office/drawing/2014/main" id="{80D1EF49-6F77-4480-A9F8-B2D4B94AF06B}"/>
              </a:ext>
            </a:extLst>
          </p:cNvPr>
          <p:cNvSpPr>
            <a:spLocks noGrp="1"/>
          </p:cNvSpPr>
          <p:nvPr>
            <p:ph idx="1"/>
          </p:nvPr>
        </p:nvSpPr>
        <p:spPr/>
        <p:txBody>
          <a:bodyPr>
            <a:noAutofit/>
          </a:bodyPr>
          <a:lstStyle/>
          <a:p>
            <a:r>
              <a:rPr lang="en-US" sz="3200" b="1" u="sng" dirty="0"/>
              <a:t>6. Church Fathers rejected them</a:t>
            </a:r>
            <a:r>
              <a:rPr lang="en-US" sz="3200" b="1" dirty="0"/>
              <a:t> – </a:t>
            </a:r>
          </a:p>
          <a:p>
            <a:r>
              <a:rPr lang="en-US" sz="3200" b="1" dirty="0"/>
              <a:t>Jerome translated them but did not believe they were inspired by God.</a:t>
            </a:r>
          </a:p>
          <a:p>
            <a:r>
              <a:rPr lang="en-US" sz="3200" b="1" dirty="0"/>
              <a:t>Origen, </a:t>
            </a:r>
            <a:r>
              <a:rPr lang="en-US" sz="3200" b="1" dirty="0" err="1"/>
              <a:t>Cryil</a:t>
            </a:r>
            <a:r>
              <a:rPr lang="en-US" sz="3200" b="1" dirty="0"/>
              <a:t> of Jerusalem and Athanasius</a:t>
            </a:r>
          </a:p>
        </p:txBody>
      </p:sp>
    </p:spTree>
    <p:extLst>
      <p:ext uri="{BB962C8B-B14F-4D97-AF65-F5344CB8AC3E}">
        <p14:creationId xmlns:p14="http://schemas.microsoft.com/office/powerpoint/2010/main" val="35132745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F3B4-E479-431E-81BB-3A3AC2FD66DE}"/>
              </a:ext>
            </a:extLst>
          </p:cNvPr>
          <p:cNvSpPr>
            <a:spLocks noGrp="1"/>
          </p:cNvSpPr>
          <p:nvPr>
            <p:ph type="title"/>
          </p:nvPr>
        </p:nvSpPr>
        <p:spPr/>
        <p:txBody>
          <a:bodyPr/>
          <a:lstStyle/>
          <a:p>
            <a:r>
              <a:rPr lang="en-US" dirty="0"/>
              <a:t>Why do we reject these books?</a:t>
            </a:r>
          </a:p>
        </p:txBody>
      </p:sp>
      <p:sp>
        <p:nvSpPr>
          <p:cNvPr id="3" name="Content Placeholder 2">
            <a:extLst>
              <a:ext uri="{FF2B5EF4-FFF2-40B4-BE49-F238E27FC236}">
                <a16:creationId xmlns:a16="http://schemas.microsoft.com/office/drawing/2014/main" id="{80D1EF49-6F77-4480-A9F8-B2D4B94AF06B}"/>
              </a:ext>
            </a:extLst>
          </p:cNvPr>
          <p:cNvSpPr>
            <a:spLocks noGrp="1"/>
          </p:cNvSpPr>
          <p:nvPr>
            <p:ph idx="1"/>
          </p:nvPr>
        </p:nvSpPr>
        <p:spPr/>
        <p:txBody>
          <a:bodyPr>
            <a:noAutofit/>
          </a:bodyPr>
          <a:lstStyle/>
          <a:p>
            <a:r>
              <a:rPr lang="en-US" sz="3200" b="1" u="sng" dirty="0"/>
              <a:t>7. They contain questionable teachings</a:t>
            </a:r>
            <a:r>
              <a:rPr lang="en-US" sz="3200" b="1" dirty="0"/>
              <a:t> – </a:t>
            </a:r>
          </a:p>
          <a:p>
            <a:r>
              <a:rPr lang="en-US" sz="3200" b="1" dirty="0"/>
              <a:t>A command to use magic – Tobit 6:5-7</a:t>
            </a:r>
          </a:p>
          <a:p>
            <a:r>
              <a:rPr lang="en-US" sz="3200" b="1" dirty="0"/>
              <a:t>Forgiveness by almsgiving – Tobit 4:11; 12:9</a:t>
            </a:r>
          </a:p>
          <a:p>
            <a:r>
              <a:rPr lang="en-US" sz="3200" b="1" dirty="0"/>
              <a:t>Praying for the dead – 2 Maccabees 12:43-45 </a:t>
            </a:r>
          </a:p>
          <a:p>
            <a:r>
              <a:rPr lang="en-US" sz="3200" b="1" dirty="0"/>
              <a:t>Also offering money for the sins of the dead</a:t>
            </a:r>
          </a:p>
        </p:txBody>
      </p:sp>
    </p:spTree>
    <p:extLst>
      <p:ext uri="{BB962C8B-B14F-4D97-AF65-F5344CB8AC3E}">
        <p14:creationId xmlns:p14="http://schemas.microsoft.com/office/powerpoint/2010/main" val="395485226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{EF393D00-F16F-4503-BA41-68C042C0FFCD}tf12214701</Template>
  <TotalTime>0</TotalTime>
  <Words>487</Words>
  <Application>Microsoft Office PowerPoint</Application>
  <PresentationFormat>Widescreen</PresentationFormat>
  <Paragraphs>45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Goudy Old Style</vt:lpstr>
      <vt:lpstr>Wingdings 2</vt:lpstr>
      <vt:lpstr>SlateVTI</vt:lpstr>
      <vt:lpstr>Why do we - - - Reject the Apocrypha</vt:lpstr>
      <vt:lpstr>What is the Apocrypha?</vt:lpstr>
      <vt:lpstr>Why do we reject these books?</vt:lpstr>
      <vt:lpstr>Why do we reject these books?</vt:lpstr>
      <vt:lpstr>Why do we reject these books?</vt:lpstr>
      <vt:lpstr>Why do we reject these books?</vt:lpstr>
      <vt:lpstr>Why do we reject these books?</vt:lpstr>
      <vt:lpstr>Why do we reject these books?</vt:lpstr>
      <vt:lpstr>Why do we reject these books?</vt:lpstr>
      <vt:lpstr>Why do we reject these books?</vt:lpstr>
      <vt:lpstr>Final Observations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2020-02-05T17:38:10Z</dcterms:created>
  <dcterms:modified xsi:type="dcterms:W3CDTF">2020-02-05T18:38:21Z</dcterms:modified>
</cp:coreProperties>
</file>