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 id="260" r:id="rId6"/>
    <p:sldId id="261" r:id="rId7"/>
    <p:sldId id="262" r:id="rId8"/>
    <p:sldId id="263" r:id="rId9"/>
    <p:sldId id="264" r:id="rId10"/>
    <p:sldId id="265" r:id="rId11"/>
    <p:sldId id="267" r:id="rId12"/>
    <p:sldId id="266" r:id="rId13"/>
    <p:sldId id="268" r:id="rId14"/>
    <p:sldId id="269" r:id="rId15"/>
    <p:sldId id="270" r:id="rId16"/>
    <p:sldId id="271" r:id="rId17"/>
    <p:sldId id="272" r:id="rId18"/>
    <p:sldId id="273"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59" d="100"/>
          <a:sy n="59" d="100"/>
        </p:scale>
        <p:origin x="-845"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64CF2E0-CCC4-4E1E-9902-C3C36AB3FDA4}" type="datetimeFigureOut">
              <a:rPr lang="en-US" smtClean="0"/>
              <a:pPr/>
              <a:t>1/3/2011</a:t>
            </a:fld>
            <a:endParaRPr lang="en-US"/>
          </a:p>
        </p:txBody>
      </p:sp>
      <p:sp>
        <p:nvSpPr>
          <p:cNvPr id="17" name="Footer Placeholder 16"/>
          <p:cNvSpPr>
            <a:spLocks noGrp="1"/>
          </p:cNvSpPr>
          <p:nvPr>
            <p:ph type="ftr" sz="quarter" idx="11"/>
          </p:nvPr>
        </p:nvSpPr>
        <p:spPr/>
        <p:txBody>
          <a:bodyPr/>
          <a:lstStyle/>
          <a:p>
            <a:endParaRPr kumimoji="0"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F42FDE4-A7DD-41A7-A0A6-9B649FB43336}" type="slidenum">
              <a:rPr kumimoji="0" lang="en-US" smtClean="0"/>
              <a:pPr/>
              <a:t>‹#›</a:t>
            </a:fld>
            <a:endParaRPr kumimoji="0" lang="en-US" sz="1400" dirty="0">
              <a:solidFill>
                <a:srgbClr val="FFFFFF"/>
              </a:solidFill>
            </a:endParaRP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newsfla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4CF2E0-CCC4-4E1E-9902-C3C36AB3FDA4}" type="datetimeFigureOut">
              <a:rPr lang="en-US" smtClean="0"/>
              <a:pPr/>
              <a:t>1/3/2011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F42FDE4-A7DD-41A7-A0A6-9B649FB43336}" type="slidenum">
              <a:rPr kumimoji="0" lang="en-US" smtClean="0"/>
              <a:pPr/>
              <a:t>‹#›</a:t>
            </a:fld>
            <a:endParaRPr kumimoji="0" lang="en-US"/>
          </a:p>
        </p:txBody>
      </p:sp>
    </p:spTree>
  </p:cSld>
  <p:clrMapOvr>
    <a:masterClrMapping/>
  </p:clrMapOvr>
  <p:transition>
    <p:newsfla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4CF2E0-CCC4-4E1E-9902-C3C36AB3FDA4}" type="datetimeFigureOut">
              <a:rPr lang="en-US" smtClean="0"/>
              <a:pPr/>
              <a:t>1/3/2011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F42FDE4-A7DD-41A7-A0A6-9B649FB43336}" type="slidenum">
              <a:rPr kumimoji="0" lang="en-US" smtClean="0"/>
              <a:pPr/>
              <a:t>‹#›</a:t>
            </a:fld>
            <a:endParaRPr kumimoji="0" lang="en-US"/>
          </a:p>
        </p:txBody>
      </p:sp>
    </p:spTree>
  </p:cSld>
  <p:clrMapOvr>
    <a:masterClrMapping/>
  </p:clrMapOvr>
  <p:transition>
    <p:newsfla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64CF2E0-CCC4-4E1E-9902-C3C36AB3FDA4}" type="datetimeFigureOut">
              <a:rPr lang="en-US" smtClean="0"/>
              <a:pPr/>
              <a:t>1/3/2011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F42FDE4-A7DD-41A7-A0A6-9B649FB43336}" type="slidenum">
              <a:rPr kumimoji="0" lang="en-US" smtClean="0"/>
              <a:pPr/>
              <a:t>‹#›</a:t>
            </a:fld>
            <a:endParaRPr kumimoji="0"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newsfla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64CF2E0-CCC4-4E1E-9902-C3C36AB3FDA4}" type="datetimeFigureOut">
              <a:rPr lang="en-US" smtClean="0"/>
              <a:pPr/>
              <a:t>1/3/2011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kumimoji="0" lang="en-US"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6F42FDE4-A7DD-41A7-A0A6-9B649FB43336}" type="slidenum">
              <a:rPr kumimoji="0" lang="en-US" smtClean="0"/>
              <a:pPr/>
              <a:t>‹#›</a:t>
            </a:fld>
            <a:endParaRPr kumimoji="0" lang="en-US" dirty="0"/>
          </a:p>
        </p:txBody>
      </p:sp>
    </p:spTree>
  </p:cSld>
  <p:clrMapOvr>
    <a:overrideClrMapping bg1="lt1" tx1="dk1" bg2="lt2" tx2="dk2" accent1="accent1" accent2="accent2" accent3="accent3" accent4="accent4" accent5="accent5" accent6="accent6" hlink="hlink" folHlink="folHlink"/>
  </p:clrMapOvr>
  <p:transition>
    <p:newsfla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64CF2E0-CCC4-4E1E-9902-C3C36AB3FDA4}" type="datetimeFigureOut">
              <a:rPr lang="en-US" smtClean="0"/>
              <a:pPr/>
              <a:t>1/3/2011</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F42FDE4-A7DD-41A7-A0A6-9B649FB43336}" type="slidenum">
              <a:rPr kumimoji="0" lang="en-US" smtClean="0"/>
              <a:pPr/>
              <a:t>‹#›</a:t>
            </a:fld>
            <a:endParaRPr kumimoji="0"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newsfla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64CF2E0-CCC4-4E1E-9902-C3C36AB3FDA4}" type="datetimeFigureOut">
              <a:rPr lang="en-US" smtClean="0"/>
              <a:pPr/>
              <a:t>1/3/2011</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6F42FDE4-A7DD-41A7-A0A6-9B649FB43336}" type="slidenum">
              <a:rPr kumimoji="0" lang="en-US" smtClean="0"/>
              <a:pPr/>
              <a:t>‹#›</a:t>
            </a:fld>
            <a:endParaRPr kumimoji="0"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newsfla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64CF2E0-CCC4-4E1E-9902-C3C36AB3FDA4}" type="datetimeFigureOut">
              <a:rPr lang="en-US" smtClean="0"/>
              <a:pPr/>
              <a:t>1/3/2011</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6F42FDE4-A7DD-41A7-A0A6-9B649FB43336}" type="slidenum">
              <a:rPr kumimoji="0" lang="en-US" smtClean="0"/>
              <a:pPr/>
              <a:t>‹#›</a:t>
            </a:fld>
            <a:endParaRPr kumimoji="0" lang="en-US"/>
          </a:p>
        </p:txBody>
      </p:sp>
    </p:spTree>
  </p:cSld>
  <p:clrMapOvr>
    <a:masterClrMapping/>
  </p:clrMapOvr>
  <p:transition>
    <p:newsfla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4CF2E0-CCC4-4E1E-9902-C3C36AB3FDA4}" type="datetimeFigureOut">
              <a:rPr lang="en-US" smtClean="0"/>
              <a:pPr/>
              <a:t>1/3/2011</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a:t>
            </a:fld>
            <a:endParaRPr kumimoji="0" lang="en-US"/>
          </a:p>
        </p:txBody>
      </p:sp>
    </p:spTree>
  </p:cSld>
  <p:clrMapOvr>
    <a:masterClrMapping/>
  </p:clrMapOvr>
  <p:transition>
    <p:newsfla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64CF2E0-CCC4-4E1E-9902-C3C36AB3FDA4}" type="datetimeFigureOut">
              <a:rPr lang="en-US" smtClean="0"/>
              <a:pPr/>
              <a:t>1/3/2011</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F42FDE4-A7DD-41A7-A0A6-9B649FB43336}" type="slidenum">
              <a:rPr kumimoji="0" lang="en-US" smtClean="0"/>
              <a:pPr/>
              <a:t>‹#›</a:t>
            </a:fld>
            <a:endParaRPr kumimoji="0"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newsfla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64CF2E0-CCC4-4E1E-9902-C3C36AB3FDA4}" type="datetimeFigureOut">
              <a:rPr lang="en-US" smtClean="0"/>
              <a:pPr/>
              <a:t>1/3/2011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kumimoji="0" lang="en-US" dirty="0"/>
          </a:p>
        </p:txBody>
      </p:sp>
      <p:sp>
        <p:nvSpPr>
          <p:cNvPr id="7" name="Slide Number Placeholder 6"/>
          <p:cNvSpPr>
            <a:spLocks noGrp="1"/>
          </p:cNvSpPr>
          <p:nvPr>
            <p:ph type="sldNum" sz="quarter" idx="12"/>
          </p:nvPr>
        </p:nvSpPr>
        <p:spPr>
          <a:xfrm>
            <a:off x="146304" y="6208776"/>
            <a:ext cx="457200" cy="457200"/>
          </a:xfrm>
        </p:spPr>
        <p:txBody>
          <a:bodyPr/>
          <a:lstStyle/>
          <a:p>
            <a:fld id="{6F42FDE4-A7DD-41A7-A0A6-9B649FB43336}" type="slidenum">
              <a:rPr kumimoji="0" lang="en-US" smtClean="0"/>
              <a:pPr/>
              <a:t>‹#›</a:t>
            </a:fld>
            <a:endParaRPr kumimoji="0" lang="en-US"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transition>
    <p:newsfla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algn="r" eaLnBrk="1" latinLnBrk="0" hangingPunct="1"/>
            <a:fld id="{564CF2E0-CCC4-4E1E-9902-C3C36AB3FDA4}" type="datetimeFigureOut">
              <a:rPr lang="en-US" smtClean="0"/>
              <a:pPr algn="r" eaLnBrk="1" latinLnBrk="0" hangingPunct="1"/>
              <a:t>1/3/2011</a:t>
            </a:fld>
            <a:endParaRPr lang="en-US" sz="1400" dirty="0">
              <a:solidFill>
                <a:schemeClr val="tx2"/>
              </a:solidFill>
            </a:endParaRP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kumimoji="0" lang="en-US" sz="1400" dirty="0">
              <a:solidFill>
                <a:schemeClr val="tx2"/>
              </a:solidFill>
            </a:endParaRPr>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lgn="ctr" eaLnBrk="1" latinLnBrk="0" hangingPunct="1"/>
            <a:fld id="{6F42FDE4-A7DD-41A7-A0A6-9B649FB43336}" type="slidenum">
              <a:rPr kumimoji="0" lang="en-US" smtClean="0"/>
              <a:pPr algn="ctr" eaLnBrk="1" latinLnBrk="0" hangingPunct="1"/>
              <a:t>‹#›</a:t>
            </a:fld>
            <a:endParaRPr kumimoji="0" lang="en-US" sz="1400" dirty="0">
              <a:solidFill>
                <a:srgbClr val="FFFFFF"/>
              </a:solidFill>
              <a:latin typeface="+mj-lt"/>
              <a:ea typeface="+mj-ea"/>
              <a:cs typeface="+mj-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newsflash/>
  </p:transition>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685800" y="3200400"/>
            <a:ext cx="7848600" cy="2819400"/>
          </a:xfrm>
        </p:spPr>
        <p:txBody>
          <a:bodyPr>
            <a:normAutofit/>
          </a:bodyPr>
          <a:lstStyle/>
          <a:p>
            <a:r>
              <a:rPr lang="en-US" b="1" dirty="0" smtClean="0">
                <a:solidFill>
                  <a:schemeClr val="tx1"/>
                </a:solidFill>
              </a:rPr>
              <a:t>Genesis 15:17-18 </a:t>
            </a:r>
            <a:r>
              <a:rPr lang="en-US" b="1" baseline="30000" dirty="0" smtClean="0">
                <a:solidFill>
                  <a:schemeClr val="tx1"/>
                </a:solidFill>
              </a:rPr>
              <a:t>17</a:t>
            </a:r>
            <a:r>
              <a:rPr lang="en-US" dirty="0" smtClean="0">
                <a:solidFill>
                  <a:schemeClr val="tx1"/>
                </a:solidFill>
              </a:rPr>
              <a:t> And it came to pass, when the sun went down and it was dark, that behold, there appeared a smoking oven and a burning torch that passed between those pieces. </a:t>
            </a:r>
            <a:r>
              <a:rPr lang="en-US" b="1" baseline="30000" dirty="0" smtClean="0">
                <a:solidFill>
                  <a:schemeClr val="tx1"/>
                </a:solidFill>
              </a:rPr>
              <a:t>18</a:t>
            </a:r>
            <a:r>
              <a:rPr lang="en-US" dirty="0" smtClean="0">
                <a:solidFill>
                  <a:schemeClr val="tx1"/>
                </a:solidFill>
              </a:rPr>
              <a:t> On the same day the </a:t>
            </a:r>
            <a:r>
              <a:rPr lang="en-US" cap="small" dirty="0" smtClean="0">
                <a:solidFill>
                  <a:schemeClr val="tx1"/>
                </a:solidFill>
              </a:rPr>
              <a:t>Lord</a:t>
            </a:r>
            <a:r>
              <a:rPr lang="en-US" dirty="0" smtClean="0">
                <a:solidFill>
                  <a:schemeClr val="tx1"/>
                </a:solidFill>
              </a:rPr>
              <a:t> made a covenant with Abram, saying: "To your descendants I have given this land, from the river of Egypt to the great river, the River Euphrates-</a:t>
            </a:r>
            <a:r>
              <a:rPr lang="en-US" dirty="0" smtClean="0">
                <a:solidFill>
                  <a:schemeClr val="tx1"/>
                </a:solidFill>
              </a:rPr>
              <a:t>-</a:t>
            </a:r>
            <a:endParaRPr lang="en-US" dirty="0" smtClean="0">
              <a:solidFill>
                <a:schemeClr val="tx1"/>
              </a:solidFill>
            </a:endParaRPr>
          </a:p>
        </p:txBody>
      </p:sp>
      <p:sp>
        <p:nvSpPr>
          <p:cNvPr id="3" name="Title 2"/>
          <p:cNvSpPr>
            <a:spLocks noGrp="1"/>
          </p:cNvSpPr>
          <p:nvPr>
            <p:ph type="ctrTitle"/>
          </p:nvPr>
        </p:nvSpPr>
        <p:spPr/>
        <p:txBody>
          <a:bodyPr/>
          <a:lstStyle/>
          <a:p>
            <a:r>
              <a:rPr lang="en-US" dirty="0" smtClean="0"/>
              <a:t>Abraham’s Covenant</a:t>
            </a:r>
            <a:endParaRPr lang="en-US" dirty="0"/>
          </a:p>
        </p:txBody>
      </p:sp>
    </p:spTree>
  </p:cSld>
  <p:clrMapOvr>
    <a:masterClrMapping/>
  </p:clrMapOvr>
  <p:transition>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001000" cy="1143000"/>
          </a:xfrm>
        </p:spPr>
        <p:txBody>
          <a:bodyPr>
            <a:normAutofit/>
          </a:bodyPr>
          <a:lstStyle/>
          <a:p>
            <a:r>
              <a:rPr lang="en-US" dirty="0" smtClean="0"/>
              <a:t>The Details</a:t>
            </a:r>
            <a:endParaRPr lang="en-US" dirty="0"/>
          </a:p>
        </p:txBody>
      </p:sp>
      <p:sp>
        <p:nvSpPr>
          <p:cNvPr id="3" name="Content Placeholder 2"/>
          <p:cNvSpPr>
            <a:spLocks noGrp="1"/>
          </p:cNvSpPr>
          <p:nvPr>
            <p:ph sz="quarter" idx="1"/>
          </p:nvPr>
        </p:nvSpPr>
        <p:spPr/>
        <p:txBody>
          <a:bodyPr>
            <a:normAutofit lnSpcReduction="10000"/>
          </a:bodyPr>
          <a:lstStyle/>
          <a:p>
            <a:r>
              <a:rPr lang="en-US" sz="3600" b="1" baseline="30000" dirty="0" smtClean="0">
                <a:latin typeface="Arial Black" pitchFamily="34" charset="0"/>
              </a:rPr>
              <a:t>15</a:t>
            </a:r>
            <a:r>
              <a:rPr lang="en-US" sz="3600" dirty="0" smtClean="0">
                <a:latin typeface="Arial Black" pitchFamily="34" charset="0"/>
              </a:rPr>
              <a:t> Now as for you, you shall go to your fathers in peace; you shall be buried at a good old age. </a:t>
            </a:r>
            <a:r>
              <a:rPr lang="en-US" sz="3600" b="1" baseline="30000" dirty="0" smtClean="0">
                <a:latin typeface="Arial Black" pitchFamily="34" charset="0"/>
              </a:rPr>
              <a:t>16</a:t>
            </a:r>
            <a:r>
              <a:rPr lang="en-US" sz="3600" dirty="0" smtClean="0">
                <a:latin typeface="Arial Black" pitchFamily="34" charset="0"/>
              </a:rPr>
              <a:t> But in the fourth generation they shall return here, for the iniquity of the Amorites </a:t>
            </a:r>
            <a:r>
              <a:rPr lang="en-US" sz="3600" i="1" dirty="0" smtClean="0">
                <a:latin typeface="Arial Black" pitchFamily="34" charset="0"/>
              </a:rPr>
              <a:t>is</a:t>
            </a:r>
            <a:r>
              <a:rPr lang="en-US" sz="3600" dirty="0" smtClean="0">
                <a:latin typeface="Arial Black" pitchFamily="34" charset="0"/>
              </a:rPr>
              <a:t> not yet complete." </a:t>
            </a:r>
            <a:r>
              <a:rPr lang="en-US" sz="3600" dirty="0" smtClean="0">
                <a:latin typeface="Arial Black" pitchFamily="34" charset="0"/>
              </a:rPr>
              <a:t/>
            </a:r>
            <a:br>
              <a:rPr lang="en-US" sz="3600" dirty="0" smtClean="0">
                <a:latin typeface="Arial Black" pitchFamily="34" charset="0"/>
              </a:rPr>
            </a:br>
            <a:r>
              <a:rPr lang="en-US" sz="3600" dirty="0" smtClean="0">
                <a:latin typeface="Arial Black" pitchFamily="34" charset="0"/>
              </a:rPr>
              <a:t>Genesis 15:15-16</a:t>
            </a:r>
            <a:endParaRPr lang="en-US" sz="3600" dirty="0">
              <a:latin typeface="Arial Black" pitchFamily="34" charset="0"/>
            </a:endParaRPr>
          </a:p>
        </p:txBody>
      </p:sp>
    </p:spTree>
  </p:cSld>
  <p:clrMapOvr>
    <a:masterClrMapping/>
  </p:clrMapOvr>
  <p:transition>
    <p:newsfla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001000" cy="1143000"/>
          </a:xfrm>
        </p:spPr>
        <p:txBody>
          <a:bodyPr>
            <a:normAutofit/>
          </a:bodyPr>
          <a:lstStyle/>
          <a:p>
            <a:r>
              <a:rPr lang="en-US" dirty="0" smtClean="0"/>
              <a:t>God is Present</a:t>
            </a:r>
            <a:endParaRPr lang="en-US" dirty="0"/>
          </a:p>
        </p:txBody>
      </p:sp>
      <p:sp>
        <p:nvSpPr>
          <p:cNvPr id="3" name="Content Placeholder 2"/>
          <p:cNvSpPr>
            <a:spLocks noGrp="1"/>
          </p:cNvSpPr>
          <p:nvPr>
            <p:ph sz="quarter" idx="1"/>
          </p:nvPr>
        </p:nvSpPr>
        <p:spPr/>
        <p:txBody>
          <a:bodyPr>
            <a:normAutofit/>
          </a:bodyPr>
          <a:lstStyle/>
          <a:p>
            <a:r>
              <a:rPr lang="en-US" sz="3600" b="1" baseline="30000" dirty="0" smtClean="0">
                <a:latin typeface="Arial Black" pitchFamily="34" charset="0"/>
              </a:rPr>
              <a:t>17</a:t>
            </a:r>
            <a:r>
              <a:rPr lang="en-US" sz="3600" dirty="0" smtClean="0">
                <a:latin typeface="Arial Black" pitchFamily="34" charset="0"/>
              </a:rPr>
              <a:t> And it came to pass, when the sun went down and it was dark, that behold, there appeared a smoking oven and a burning torch that passed between those pieces. </a:t>
            </a:r>
            <a:r>
              <a:rPr lang="en-US" sz="3600" dirty="0" smtClean="0">
                <a:latin typeface="Arial Black" pitchFamily="34" charset="0"/>
              </a:rPr>
              <a:t/>
            </a:r>
            <a:br>
              <a:rPr lang="en-US" sz="3600" dirty="0" smtClean="0">
                <a:latin typeface="Arial Black" pitchFamily="34" charset="0"/>
              </a:rPr>
            </a:br>
            <a:r>
              <a:rPr lang="en-US" sz="3600" dirty="0" smtClean="0">
                <a:latin typeface="Arial Black" pitchFamily="34" charset="0"/>
              </a:rPr>
              <a:t>Genesis 15:17</a:t>
            </a:r>
            <a:endParaRPr lang="en-US" sz="3600" dirty="0">
              <a:latin typeface="Arial Black" pitchFamily="34" charset="0"/>
            </a:endParaRPr>
          </a:p>
        </p:txBody>
      </p:sp>
    </p:spTree>
  </p:cSld>
  <p:clrMapOvr>
    <a:masterClrMapping/>
  </p:clrMapOvr>
  <p:transition>
    <p:newsfla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001000" cy="1143000"/>
          </a:xfrm>
        </p:spPr>
        <p:txBody>
          <a:bodyPr>
            <a:normAutofit/>
          </a:bodyPr>
          <a:lstStyle/>
          <a:p>
            <a:r>
              <a:rPr lang="en-US" dirty="0" smtClean="0"/>
              <a:t>The Covenant is Sealed</a:t>
            </a:r>
            <a:endParaRPr lang="en-US" dirty="0"/>
          </a:p>
        </p:txBody>
      </p:sp>
      <p:sp>
        <p:nvSpPr>
          <p:cNvPr id="3" name="Content Placeholder 2"/>
          <p:cNvSpPr>
            <a:spLocks noGrp="1"/>
          </p:cNvSpPr>
          <p:nvPr>
            <p:ph sz="quarter" idx="1"/>
          </p:nvPr>
        </p:nvSpPr>
        <p:spPr/>
        <p:txBody>
          <a:bodyPr>
            <a:normAutofit/>
          </a:bodyPr>
          <a:lstStyle/>
          <a:p>
            <a:r>
              <a:rPr lang="en-US" sz="3600" b="1" baseline="30000" dirty="0" smtClean="0">
                <a:latin typeface="Arial Black" pitchFamily="34" charset="0"/>
              </a:rPr>
              <a:t>18</a:t>
            </a:r>
            <a:r>
              <a:rPr lang="en-US" sz="3600" dirty="0" smtClean="0">
                <a:latin typeface="Arial Black" pitchFamily="34" charset="0"/>
              </a:rPr>
              <a:t> On the same day the </a:t>
            </a:r>
            <a:r>
              <a:rPr lang="en-US" sz="3600" cap="small" dirty="0" smtClean="0">
                <a:latin typeface="Arial Black" pitchFamily="34" charset="0"/>
              </a:rPr>
              <a:t>Lord</a:t>
            </a:r>
            <a:r>
              <a:rPr lang="en-US" sz="3600" dirty="0" smtClean="0">
                <a:latin typeface="Arial Black" pitchFamily="34" charset="0"/>
              </a:rPr>
              <a:t> made a covenant with Abram, saying: "To your descendants I have given this land, from the river of Egypt to the great river, the River </a:t>
            </a:r>
            <a:r>
              <a:rPr lang="en-US" sz="3600" dirty="0" smtClean="0">
                <a:latin typeface="Arial Black" pitchFamily="34" charset="0"/>
              </a:rPr>
              <a:t>Euphrates– </a:t>
            </a:r>
            <a:br>
              <a:rPr lang="en-US" sz="3600" dirty="0" smtClean="0">
                <a:latin typeface="Arial Black" pitchFamily="34" charset="0"/>
              </a:rPr>
            </a:br>
            <a:r>
              <a:rPr lang="en-US" sz="3600" dirty="0" smtClean="0">
                <a:latin typeface="Arial Black" pitchFamily="34" charset="0"/>
              </a:rPr>
              <a:t>Genesis 15:18</a:t>
            </a:r>
            <a:endParaRPr lang="en-US" sz="3600" dirty="0">
              <a:latin typeface="Arial Black" pitchFamily="34" charset="0"/>
            </a:endParaRPr>
          </a:p>
        </p:txBody>
      </p:sp>
    </p:spTree>
  </p:cSld>
  <p:clrMapOvr>
    <a:masterClrMapping/>
  </p:clrMapOvr>
  <p:transition>
    <p:newsfla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001000" cy="1143000"/>
          </a:xfrm>
        </p:spPr>
        <p:txBody>
          <a:bodyPr>
            <a:normAutofit/>
          </a:bodyPr>
          <a:lstStyle/>
          <a:p>
            <a:r>
              <a:rPr lang="en-US" dirty="0" smtClean="0"/>
              <a:t>So What?</a:t>
            </a:r>
            <a:endParaRPr lang="en-US" dirty="0"/>
          </a:p>
        </p:txBody>
      </p:sp>
      <p:sp>
        <p:nvSpPr>
          <p:cNvPr id="3" name="Content Placeholder 2"/>
          <p:cNvSpPr>
            <a:spLocks noGrp="1"/>
          </p:cNvSpPr>
          <p:nvPr>
            <p:ph sz="quarter" idx="1"/>
          </p:nvPr>
        </p:nvSpPr>
        <p:spPr/>
        <p:txBody>
          <a:bodyPr>
            <a:normAutofit/>
          </a:bodyPr>
          <a:lstStyle/>
          <a:p>
            <a:r>
              <a:rPr lang="en-US" sz="3600" dirty="0" smtClean="0">
                <a:latin typeface="Arial Black" pitchFamily="34" charset="0"/>
              </a:rPr>
              <a:t>What does all this mean?</a:t>
            </a:r>
          </a:p>
          <a:p>
            <a:r>
              <a:rPr lang="en-US" sz="3600" u="sng" dirty="0" smtClean="0">
                <a:latin typeface="Arial Black" pitchFamily="34" charset="0"/>
              </a:rPr>
              <a:t>Animals</a:t>
            </a:r>
            <a:r>
              <a:rPr lang="en-US" sz="3600" dirty="0" smtClean="0">
                <a:latin typeface="Arial Black" pitchFamily="34" charset="0"/>
              </a:rPr>
              <a:t> – 3 animals, each 3 years old</a:t>
            </a:r>
          </a:p>
          <a:p>
            <a:r>
              <a:rPr lang="en-US" sz="3600" u="sng" dirty="0" smtClean="0">
                <a:latin typeface="Arial Black" pitchFamily="34" charset="0"/>
              </a:rPr>
              <a:t>Cut in half </a:t>
            </a:r>
            <a:r>
              <a:rPr lang="en-US" sz="3600" dirty="0" smtClean="0">
                <a:latin typeface="Arial Black" pitchFamily="34" charset="0"/>
              </a:rPr>
              <a:t>– total, complete death, not just a drop of blood</a:t>
            </a:r>
          </a:p>
          <a:p>
            <a:endParaRPr lang="en-US" sz="3600" dirty="0">
              <a:latin typeface="Arial Black" pitchFamily="34" charset="0"/>
            </a:endParaRPr>
          </a:p>
        </p:txBody>
      </p:sp>
    </p:spTree>
  </p:cSld>
  <p:clrMapOvr>
    <a:masterClrMapping/>
  </p:clrMapOvr>
  <p:transition>
    <p:newsfla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001000" cy="1143000"/>
          </a:xfrm>
        </p:spPr>
        <p:txBody>
          <a:bodyPr>
            <a:normAutofit/>
          </a:bodyPr>
          <a:lstStyle/>
          <a:p>
            <a:r>
              <a:rPr lang="en-US" dirty="0" smtClean="0"/>
              <a:t>So What?</a:t>
            </a:r>
            <a:endParaRPr lang="en-US" dirty="0"/>
          </a:p>
        </p:txBody>
      </p:sp>
      <p:sp>
        <p:nvSpPr>
          <p:cNvPr id="3" name="Content Placeholder 2"/>
          <p:cNvSpPr>
            <a:spLocks noGrp="1"/>
          </p:cNvSpPr>
          <p:nvPr>
            <p:ph sz="quarter" idx="1"/>
          </p:nvPr>
        </p:nvSpPr>
        <p:spPr/>
        <p:txBody>
          <a:bodyPr>
            <a:normAutofit lnSpcReduction="10000"/>
          </a:bodyPr>
          <a:lstStyle/>
          <a:p>
            <a:r>
              <a:rPr lang="en-US" sz="3600" dirty="0" smtClean="0">
                <a:latin typeface="Arial Black" pitchFamily="34" charset="0"/>
              </a:rPr>
              <a:t>What does all this mean?</a:t>
            </a:r>
          </a:p>
          <a:p>
            <a:r>
              <a:rPr lang="en-US" sz="3600" b="1" u="sng" dirty="0" smtClean="0">
                <a:latin typeface="Arial Black" pitchFamily="34" charset="0"/>
              </a:rPr>
              <a:t>Smoking </a:t>
            </a:r>
            <a:r>
              <a:rPr lang="en-US" sz="3600" u="sng" dirty="0" smtClean="0">
                <a:latin typeface="Arial Black" pitchFamily="34" charset="0"/>
              </a:rPr>
              <a:t>oven</a:t>
            </a:r>
          </a:p>
          <a:p>
            <a:r>
              <a:rPr lang="en-US" sz="3600" u="sng" dirty="0" smtClean="0">
                <a:latin typeface="Arial Black" pitchFamily="34" charset="0"/>
              </a:rPr>
              <a:t>Burning torch</a:t>
            </a:r>
          </a:p>
          <a:p>
            <a:r>
              <a:rPr lang="en-US" sz="3600" u="sng" dirty="0" smtClean="0">
                <a:latin typeface="Arial Black" pitchFamily="34" charset="0"/>
              </a:rPr>
              <a:t>In Wilderness </a:t>
            </a:r>
            <a:r>
              <a:rPr lang="en-US" sz="3600" dirty="0" smtClean="0">
                <a:latin typeface="Arial Black" pitchFamily="34" charset="0"/>
              </a:rPr>
              <a:t>– cloud (smoke) and pillar of fire (burning lamp)</a:t>
            </a:r>
          </a:p>
          <a:p>
            <a:r>
              <a:rPr lang="en-US" sz="3600" dirty="0" smtClean="0">
                <a:latin typeface="Arial Black" pitchFamily="34" charset="0"/>
              </a:rPr>
              <a:t>THIS IS THE PRESENCE OF GOD</a:t>
            </a:r>
          </a:p>
          <a:p>
            <a:endParaRPr lang="en-US" sz="3600" dirty="0">
              <a:latin typeface="Arial Black" pitchFamily="34" charset="0"/>
            </a:endParaRPr>
          </a:p>
        </p:txBody>
      </p:sp>
    </p:spTree>
  </p:cSld>
  <p:clrMapOvr>
    <a:masterClrMapping/>
  </p:clrMapOvr>
  <p:transition>
    <p:newsfla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001000" cy="1143000"/>
          </a:xfrm>
        </p:spPr>
        <p:txBody>
          <a:bodyPr>
            <a:normAutofit/>
          </a:bodyPr>
          <a:lstStyle/>
          <a:p>
            <a:r>
              <a:rPr lang="en-US" dirty="0" smtClean="0"/>
              <a:t>Is this Important to Christians?</a:t>
            </a:r>
            <a:endParaRPr lang="en-US" dirty="0"/>
          </a:p>
        </p:txBody>
      </p:sp>
      <p:sp>
        <p:nvSpPr>
          <p:cNvPr id="3" name="Content Placeholder 2"/>
          <p:cNvSpPr>
            <a:spLocks noGrp="1"/>
          </p:cNvSpPr>
          <p:nvPr>
            <p:ph sz="quarter" idx="1"/>
          </p:nvPr>
        </p:nvSpPr>
        <p:spPr>
          <a:xfrm>
            <a:off x="914400" y="1447800"/>
            <a:ext cx="7772400" cy="4800600"/>
          </a:xfrm>
        </p:spPr>
        <p:txBody>
          <a:bodyPr>
            <a:normAutofit fontScale="92500" lnSpcReduction="10000"/>
          </a:bodyPr>
          <a:lstStyle/>
          <a:p>
            <a:r>
              <a:rPr lang="en-US" sz="3600" b="1" baseline="30000" dirty="0" smtClean="0">
                <a:latin typeface="Arial Black" pitchFamily="34" charset="0"/>
              </a:rPr>
              <a:t>8</a:t>
            </a:r>
            <a:r>
              <a:rPr lang="en-US" sz="3600" dirty="0" smtClean="0">
                <a:latin typeface="Arial Black" pitchFamily="34" charset="0"/>
              </a:rPr>
              <a:t> And the Scripture, foreseeing that God would justify the Gentiles by faith, preached the gospel to Abraham beforehand, </a:t>
            </a:r>
            <a:r>
              <a:rPr lang="en-US" sz="3600" i="1" dirty="0" smtClean="0">
                <a:latin typeface="Arial Black" pitchFamily="34" charset="0"/>
              </a:rPr>
              <a:t>saying, "In you all the nations shall be blessed."</a:t>
            </a:r>
            <a:r>
              <a:rPr lang="en-US" sz="3600" dirty="0" smtClean="0">
                <a:latin typeface="Arial Black" pitchFamily="34" charset="0"/>
              </a:rPr>
              <a:t> </a:t>
            </a:r>
            <a:r>
              <a:rPr lang="en-US" sz="3600" b="1" baseline="30000" dirty="0" smtClean="0">
                <a:latin typeface="Arial Black" pitchFamily="34" charset="0"/>
              </a:rPr>
              <a:t>9</a:t>
            </a:r>
            <a:r>
              <a:rPr lang="en-US" sz="3600" dirty="0" smtClean="0">
                <a:latin typeface="Arial Black" pitchFamily="34" charset="0"/>
              </a:rPr>
              <a:t> So then those who </a:t>
            </a:r>
            <a:r>
              <a:rPr lang="en-US" sz="3600" i="1" dirty="0" smtClean="0">
                <a:latin typeface="Arial Black" pitchFamily="34" charset="0"/>
              </a:rPr>
              <a:t>are</a:t>
            </a:r>
            <a:r>
              <a:rPr lang="en-US" sz="3600" dirty="0" smtClean="0">
                <a:latin typeface="Arial Black" pitchFamily="34" charset="0"/>
              </a:rPr>
              <a:t> of faith are blessed with believing Abraham. </a:t>
            </a:r>
            <a:r>
              <a:rPr lang="en-US" sz="3600" dirty="0" smtClean="0">
                <a:latin typeface="Arial Black" pitchFamily="34" charset="0"/>
              </a:rPr>
              <a:t/>
            </a:r>
            <a:br>
              <a:rPr lang="en-US" sz="3600" dirty="0" smtClean="0">
                <a:latin typeface="Arial Black" pitchFamily="34" charset="0"/>
              </a:rPr>
            </a:br>
            <a:r>
              <a:rPr lang="en-US" sz="3600" dirty="0" smtClean="0">
                <a:latin typeface="Arial Black" pitchFamily="34" charset="0"/>
              </a:rPr>
              <a:t>Galatians 3:8-9</a:t>
            </a:r>
          </a:p>
        </p:txBody>
      </p:sp>
    </p:spTree>
  </p:cSld>
  <p:clrMapOvr>
    <a:masterClrMapping/>
  </p:clrMapOvr>
  <p:transition>
    <p:newsfla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001000" cy="1143000"/>
          </a:xfrm>
        </p:spPr>
        <p:txBody>
          <a:bodyPr>
            <a:normAutofit/>
          </a:bodyPr>
          <a:lstStyle/>
          <a:p>
            <a:r>
              <a:rPr lang="en-US" dirty="0" smtClean="0"/>
              <a:t>Is this Important to Christians?</a:t>
            </a:r>
            <a:endParaRPr lang="en-US" dirty="0"/>
          </a:p>
        </p:txBody>
      </p:sp>
      <p:sp>
        <p:nvSpPr>
          <p:cNvPr id="3" name="Content Placeholder 2"/>
          <p:cNvSpPr>
            <a:spLocks noGrp="1"/>
          </p:cNvSpPr>
          <p:nvPr>
            <p:ph sz="quarter" idx="1"/>
          </p:nvPr>
        </p:nvSpPr>
        <p:spPr>
          <a:xfrm>
            <a:off x="914400" y="1447800"/>
            <a:ext cx="7772400" cy="4800600"/>
          </a:xfrm>
        </p:spPr>
        <p:txBody>
          <a:bodyPr>
            <a:normAutofit/>
          </a:bodyPr>
          <a:lstStyle/>
          <a:p>
            <a:r>
              <a:rPr lang="en-US" sz="3600" dirty="0" smtClean="0">
                <a:latin typeface="Arial Black" pitchFamily="34" charset="0"/>
              </a:rPr>
              <a:t>Now to Abraham and his Seed were the promises made. He does not say, "And to seeds," as of many, but as of one, </a:t>
            </a:r>
            <a:r>
              <a:rPr lang="en-US" sz="3600" i="1" dirty="0" smtClean="0">
                <a:latin typeface="Arial Black" pitchFamily="34" charset="0"/>
              </a:rPr>
              <a:t>"And to your Seed,"</a:t>
            </a:r>
            <a:r>
              <a:rPr lang="en-US" sz="3600" dirty="0" smtClean="0">
                <a:latin typeface="Arial Black" pitchFamily="34" charset="0"/>
              </a:rPr>
              <a:t> who is Christ. </a:t>
            </a:r>
            <a:r>
              <a:rPr lang="en-US" sz="3600" dirty="0" smtClean="0">
                <a:latin typeface="Arial Black" pitchFamily="34" charset="0"/>
              </a:rPr>
              <a:t/>
            </a:r>
            <a:br>
              <a:rPr lang="en-US" sz="3600" dirty="0" smtClean="0">
                <a:latin typeface="Arial Black" pitchFamily="34" charset="0"/>
              </a:rPr>
            </a:br>
            <a:r>
              <a:rPr lang="en-US" sz="3600" dirty="0" smtClean="0">
                <a:latin typeface="Arial Black" pitchFamily="34" charset="0"/>
              </a:rPr>
              <a:t>Galatians 3:16</a:t>
            </a:r>
            <a:endParaRPr lang="en-US" sz="3600" dirty="0">
              <a:latin typeface="Arial Black" pitchFamily="34" charset="0"/>
            </a:endParaRPr>
          </a:p>
        </p:txBody>
      </p:sp>
    </p:spTree>
  </p:cSld>
  <p:clrMapOvr>
    <a:masterClrMapping/>
  </p:clrMapOvr>
  <p:transition>
    <p:newsfla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001000" cy="1143000"/>
          </a:xfrm>
        </p:spPr>
        <p:txBody>
          <a:bodyPr>
            <a:normAutofit/>
          </a:bodyPr>
          <a:lstStyle/>
          <a:p>
            <a:r>
              <a:rPr lang="en-US" dirty="0" smtClean="0"/>
              <a:t>Is this Important to Christians?</a:t>
            </a:r>
            <a:endParaRPr lang="en-US" dirty="0"/>
          </a:p>
        </p:txBody>
      </p:sp>
      <p:sp>
        <p:nvSpPr>
          <p:cNvPr id="3" name="Content Placeholder 2"/>
          <p:cNvSpPr>
            <a:spLocks noGrp="1"/>
          </p:cNvSpPr>
          <p:nvPr>
            <p:ph sz="quarter" idx="1"/>
          </p:nvPr>
        </p:nvSpPr>
        <p:spPr>
          <a:xfrm>
            <a:off x="914400" y="1447800"/>
            <a:ext cx="7772400" cy="4800600"/>
          </a:xfrm>
        </p:spPr>
        <p:txBody>
          <a:bodyPr>
            <a:normAutofit/>
          </a:bodyPr>
          <a:lstStyle/>
          <a:p>
            <a:r>
              <a:rPr lang="en-US" sz="4000" b="1" baseline="30000" dirty="0" smtClean="0">
                <a:latin typeface="Arial Black" pitchFamily="34" charset="0"/>
              </a:rPr>
              <a:t>26</a:t>
            </a:r>
            <a:r>
              <a:rPr lang="en-US" sz="4000" dirty="0" smtClean="0">
                <a:latin typeface="Arial Black" pitchFamily="34" charset="0"/>
              </a:rPr>
              <a:t> For you are all sons of God through faith in Christ Jesus. </a:t>
            </a:r>
            <a:r>
              <a:rPr lang="en-US" sz="4000" b="1" baseline="30000" dirty="0" smtClean="0">
                <a:latin typeface="Arial Black" pitchFamily="34" charset="0"/>
              </a:rPr>
              <a:t>27</a:t>
            </a:r>
            <a:r>
              <a:rPr lang="en-US" sz="4000" dirty="0" smtClean="0">
                <a:latin typeface="Arial Black" pitchFamily="34" charset="0"/>
              </a:rPr>
              <a:t> For as many of you as were baptized into Christ have put on Christ. </a:t>
            </a:r>
            <a:r>
              <a:rPr lang="en-US" sz="4000" dirty="0" smtClean="0">
                <a:latin typeface="Arial Black" pitchFamily="34" charset="0"/>
              </a:rPr>
              <a:t/>
            </a:r>
            <a:br>
              <a:rPr lang="en-US" sz="4000" dirty="0" smtClean="0">
                <a:latin typeface="Arial Black" pitchFamily="34" charset="0"/>
              </a:rPr>
            </a:br>
            <a:r>
              <a:rPr lang="en-US" sz="4000" dirty="0" smtClean="0">
                <a:latin typeface="Arial Black" pitchFamily="34" charset="0"/>
              </a:rPr>
              <a:t>Galatians </a:t>
            </a:r>
            <a:r>
              <a:rPr lang="en-US" sz="4000" dirty="0" smtClean="0">
                <a:latin typeface="Arial Black" pitchFamily="34" charset="0"/>
              </a:rPr>
              <a:t>3:26-27 </a:t>
            </a:r>
            <a:endParaRPr lang="en-US" sz="4000" dirty="0">
              <a:latin typeface="Arial Black" pitchFamily="34" charset="0"/>
            </a:endParaRPr>
          </a:p>
        </p:txBody>
      </p:sp>
    </p:spTree>
  </p:cSld>
  <p:clrMapOvr>
    <a:masterClrMapping/>
  </p:clrMapOvr>
  <p:transition>
    <p:newsflash/>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001000" cy="1143000"/>
          </a:xfrm>
        </p:spPr>
        <p:txBody>
          <a:bodyPr>
            <a:normAutofit/>
          </a:bodyPr>
          <a:lstStyle/>
          <a:p>
            <a:r>
              <a:rPr lang="en-US" dirty="0" smtClean="0"/>
              <a:t>Is this Important to Christians?</a:t>
            </a:r>
            <a:endParaRPr lang="en-US" dirty="0"/>
          </a:p>
        </p:txBody>
      </p:sp>
      <p:sp>
        <p:nvSpPr>
          <p:cNvPr id="3" name="Content Placeholder 2"/>
          <p:cNvSpPr>
            <a:spLocks noGrp="1"/>
          </p:cNvSpPr>
          <p:nvPr>
            <p:ph sz="quarter" idx="1"/>
          </p:nvPr>
        </p:nvSpPr>
        <p:spPr>
          <a:xfrm>
            <a:off x="914400" y="1447800"/>
            <a:ext cx="7772400" cy="4800600"/>
          </a:xfrm>
        </p:spPr>
        <p:txBody>
          <a:bodyPr>
            <a:normAutofit/>
          </a:bodyPr>
          <a:lstStyle/>
          <a:p>
            <a:r>
              <a:rPr lang="en-US" sz="3200" b="1" baseline="30000" dirty="0" smtClean="0">
                <a:latin typeface="Arial Black" pitchFamily="34" charset="0"/>
              </a:rPr>
              <a:t>28</a:t>
            </a:r>
            <a:r>
              <a:rPr lang="en-US" sz="3200" dirty="0" smtClean="0">
                <a:latin typeface="Arial Black" pitchFamily="34" charset="0"/>
              </a:rPr>
              <a:t> There is neither Jew nor Greek, there is neither slave nor free, there is neither male nor female; for you are all one in Christ Jesus. </a:t>
            </a:r>
            <a:r>
              <a:rPr lang="en-US" sz="3200" b="1" baseline="30000" dirty="0" smtClean="0">
                <a:latin typeface="Arial Black" pitchFamily="34" charset="0"/>
              </a:rPr>
              <a:t>29</a:t>
            </a:r>
            <a:r>
              <a:rPr lang="en-US" sz="3200" dirty="0" smtClean="0">
                <a:latin typeface="Arial Black" pitchFamily="34" charset="0"/>
              </a:rPr>
              <a:t> And if you </a:t>
            </a:r>
            <a:r>
              <a:rPr lang="en-US" sz="3200" i="1" dirty="0" smtClean="0">
                <a:latin typeface="Arial Black" pitchFamily="34" charset="0"/>
              </a:rPr>
              <a:t>are</a:t>
            </a:r>
            <a:r>
              <a:rPr lang="en-US" sz="3200" dirty="0" smtClean="0">
                <a:latin typeface="Arial Black" pitchFamily="34" charset="0"/>
              </a:rPr>
              <a:t> Christ's, then you are Abraham's seed, and heirs according to the promise. </a:t>
            </a:r>
            <a:r>
              <a:rPr lang="en-US" sz="3200" dirty="0" smtClean="0">
                <a:latin typeface="Arial Black" pitchFamily="34" charset="0"/>
              </a:rPr>
              <a:t/>
            </a:r>
            <a:br>
              <a:rPr lang="en-US" sz="3200" dirty="0" smtClean="0">
                <a:latin typeface="Arial Black" pitchFamily="34" charset="0"/>
              </a:rPr>
            </a:br>
            <a:r>
              <a:rPr lang="en-US" sz="3200" dirty="0" smtClean="0">
                <a:latin typeface="Arial Black" pitchFamily="34" charset="0"/>
              </a:rPr>
              <a:t>Galatians 3:28-29</a:t>
            </a:r>
            <a:endParaRPr lang="en-US" sz="3200" dirty="0">
              <a:latin typeface="Arial Black" pitchFamily="34" charset="0"/>
            </a:endParaRPr>
          </a:p>
        </p:txBody>
      </p:sp>
    </p:spTree>
  </p:cSld>
  <p:clrMapOvr>
    <a:masterClrMapping/>
  </p:clrMapOvr>
  <p:transition>
    <p:newsflash/>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001000" cy="1143000"/>
          </a:xfrm>
        </p:spPr>
        <p:txBody>
          <a:bodyPr>
            <a:normAutofit/>
          </a:bodyPr>
          <a:lstStyle/>
          <a:p>
            <a:r>
              <a:rPr lang="en-US" dirty="0" smtClean="0"/>
              <a:t>Is this Important to Christians?</a:t>
            </a:r>
            <a:endParaRPr lang="en-US" dirty="0"/>
          </a:p>
        </p:txBody>
      </p:sp>
      <p:sp>
        <p:nvSpPr>
          <p:cNvPr id="3" name="Content Placeholder 2"/>
          <p:cNvSpPr>
            <a:spLocks noGrp="1"/>
          </p:cNvSpPr>
          <p:nvPr>
            <p:ph sz="quarter" idx="1"/>
          </p:nvPr>
        </p:nvSpPr>
        <p:spPr>
          <a:xfrm>
            <a:off x="914400" y="1447800"/>
            <a:ext cx="7772400" cy="4800600"/>
          </a:xfrm>
        </p:spPr>
        <p:txBody>
          <a:bodyPr>
            <a:normAutofit/>
          </a:bodyPr>
          <a:lstStyle/>
          <a:p>
            <a:pPr marL="514350" indent="-514350">
              <a:buFont typeface="+mj-lt"/>
              <a:buAutoNum type="arabicPeriod"/>
            </a:pPr>
            <a:r>
              <a:rPr lang="en-US" sz="3200" dirty="0" smtClean="0">
                <a:latin typeface="Arial Black" pitchFamily="34" charset="0"/>
              </a:rPr>
              <a:t>Children by faith – like Abraham - 26</a:t>
            </a:r>
          </a:p>
          <a:p>
            <a:pPr marL="514350" indent="-514350">
              <a:buFont typeface="+mj-lt"/>
              <a:buAutoNum type="arabicPeriod"/>
            </a:pPr>
            <a:r>
              <a:rPr lang="en-US" sz="3200" dirty="0" smtClean="0">
                <a:latin typeface="Arial Black" pitchFamily="34" charset="0"/>
              </a:rPr>
              <a:t>Baptized into covenant - 27</a:t>
            </a:r>
          </a:p>
          <a:p>
            <a:pPr marL="514350" indent="-514350">
              <a:buFont typeface="+mj-lt"/>
              <a:buAutoNum type="arabicPeriod"/>
            </a:pPr>
            <a:r>
              <a:rPr lang="en-US" sz="3200" dirty="0" smtClean="0">
                <a:latin typeface="Arial Black" pitchFamily="34" charset="0"/>
              </a:rPr>
              <a:t>All are one in Christ – 27</a:t>
            </a:r>
          </a:p>
          <a:p>
            <a:pPr marL="514350" indent="-514350">
              <a:buFont typeface="+mj-lt"/>
              <a:buAutoNum type="arabicPeriod"/>
            </a:pPr>
            <a:r>
              <a:rPr lang="en-US" sz="3200" dirty="0" smtClean="0">
                <a:latin typeface="Arial Black" pitchFamily="34" charset="0"/>
              </a:rPr>
              <a:t>Christ is the seed of Abraham – 16</a:t>
            </a:r>
          </a:p>
          <a:p>
            <a:pPr marL="514350" indent="-514350">
              <a:buFont typeface="+mj-lt"/>
              <a:buAutoNum type="arabicPeriod"/>
            </a:pPr>
            <a:r>
              <a:rPr lang="en-US" sz="3200" dirty="0" smtClean="0">
                <a:latin typeface="Arial Black" pitchFamily="34" charset="0"/>
              </a:rPr>
              <a:t>Are you Christ’s? YOU ARE IN THIS COVENANT</a:t>
            </a:r>
            <a:endParaRPr lang="en-US" sz="3200" dirty="0">
              <a:latin typeface="Arial Black" pitchFamily="34" charset="0"/>
            </a:endParaRPr>
          </a:p>
        </p:txBody>
      </p:sp>
    </p:spTree>
  </p:cSld>
  <p:clrMapOvr>
    <a:masterClrMapping/>
  </p:clrMapOvr>
  <p:transition>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 makes covenants</a:t>
            </a:r>
            <a:endParaRPr lang="en-US" dirty="0"/>
          </a:p>
        </p:txBody>
      </p:sp>
      <p:sp>
        <p:nvSpPr>
          <p:cNvPr id="3" name="Content Placeholder 2"/>
          <p:cNvSpPr>
            <a:spLocks noGrp="1"/>
          </p:cNvSpPr>
          <p:nvPr>
            <p:ph sz="quarter" idx="1"/>
          </p:nvPr>
        </p:nvSpPr>
        <p:spPr/>
        <p:txBody>
          <a:bodyPr>
            <a:normAutofit/>
          </a:bodyPr>
          <a:lstStyle/>
          <a:p>
            <a:r>
              <a:rPr lang="en-US" sz="3600" dirty="0" smtClean="0">
                <a:latin typeface="Arial Black" pitchFamily="34" charset="0"/>
                <a:cs typeface="Aharoni" pitchFamily="2" charset="-79"/>
              </a:rPr>
              <a:t>The “Rainbow” covenant with Noah</a:t>
            </a:r>
          </a:p>
          <a:p>
            <a:r>
              <a:rPr lang="en-US" sz="3600" dirty="0" smtClean="0">
                <a:latin typeface="Arial Black" pitchFamily="34" charset="0"/>
                <a:cs typeface="Aharoni" pitchFamily="2" charset="-79"/>
              </a:rPr>
              <a:t>The “Law” covenant with Israel at Mt. Sinai</a:t>
            </a:r>
          </a:p>
          <a:p>
            <a:r>
              <a:rPr lang="en-US" sz="3600" dirty="0" smtClean="0">
                <a:latin typeface="Arial Black" pitchFamily="34" charset="0"/>
                <a:cs typeface="Aharoni" pitchFamily="2" charset="-79"/>
              </a:rPr>
              <a:t>The “Christian” covenant with believers</a:t>
            </a:r>
            <a:endParaRPr lang="en-US" sz="3600" dirty="0">
              <a:latin typeface="Arial Black" pitchFamily="34" charset="0"/>
              <a:cs typeface="Aharoni" pitchFamily="2" charset="-79"/>
            </a:endParaRPr>
          </a:p>
        </p:txBody>
      </p:sp>
    </p:spTree>
  </p:cSld>
  <p:clrMapOvr>
    <a:masterClrMapping/>
  </p:clrMapOvr>
  <p:transition>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001000" cy="1143000"/>
          </a:xfrm>
        </p:spPr>
        <p:txBody>
          <a:bodyPr>
            <a:normAutofit/>
          </a:bodyPr>
          <a:lstStyle/>
          <a:p>
            <a:r>
              <a:rPr lang="en-US" dirty="0" smtClean="0"/>
              <a:t>God made a covenant with Abraham</a:t>
            </a:r>
            <a:endParaRPr lang="en-US" dirty="0"/>
          </a:p>
        </p:txBody>
      </p:sp>
      <p:sp>
        <p:nvSpPr>
          <p:cNvPr id="3" name="Content Placeholder 2"/>
          <p:cNvSpPr>
            <a:spLocks noGrp="1"/>
          </p:cNvSpPr>
          <p:nvPr>
            <p:ph sz="quarter" idx="1"/>
          </p:nvPr>
        </p:nvSpPr>
        <p:spPr/>
        <p:txBody>
          <a:bodyPr>
            <a:normAutofit fontScale="92500" lnSpcReduction="20000"/>
          </a:bodyPr>
          <a:lstStyle/>
          <a:p>
            <a:r>
              <a:rPr lang="en-US" sz="3600" dirty="0" smtClean="0">
                <a:latin typeface="Arial Black" pitchFamily="34" charset="0"/>
                <a:cs typeface="Aharoni" pitchFamily="2" charset="-79"/>
              </a:rPr>
              <a:t>This covenant took one day and two nights</a:t>
            </a:r>
          </a:p>
          <a:p>
            <a:pPr lvl="1"/>
            <a:r>
              <a:rPr lang="en-US" sz="3900" u="sng" dirty="0" smtClean="0">
                <a:latin typeface="Arial Black" pitchFamily="34" charset="0"/>
                <a:cs typeface="Aharoni" pitchFamily="2" charset="-79"/>
              </a:rPr>
              <a:t>Night</a:t>
            </a:r>
            <a:r>
              <a:rPr lang="en-US" sz="3900" dirty="0" smtClean="0">
                <a:latin typeface="Arial Black" pitchFamily="34" charset="0"/>
                <a:cs typeface="Aharoni" pitchFamily="2" charset="-79"/>
              </a:rPr>
              <a:t> - </a:t>
            </a:r>
            <a:r>
              <a:rPr lang="en-US" sz="3900" dirty="0" smtClean="0">
                <a:latin typeface="Arial Black" pitchFamily="34" charset="0"/>
              </a:rPr>
              <a:t>Then He brought him outside and said, "Look now toward heaven, and count the stars if you are able to number them." And He said to him, "So shall your descendants be." </a:t>
            </a:r>
            <a:r>
              <a:rPr lang="en-US" sz="3900" b="1" dirty="0" smtClean="0">
                <a:latin typeface="Arial Black" pitchFamily="34" charset="0"/>
              </a:rPr>
              <a:t>Genesis 15:5</a:t>
            </a:r>
            <a:endParaRPr lang="en-US" sz="3900" b="1" dirty="0" smtClean="0">
              <a:latin typeface="Arial Black" pitchFamily="34" charset="0"/>
            </a:endParaRPr>
          </a:p>
        </p:txBody>
      </p:sp>
    </p:spTree>
  </p:cSld>
  <p:clrMapOvr>
    <a:masterClrMapping/>
  </p:clrMapOvr>
  <p:transition>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001000" cy="1143000"/>
          </a:xfrm>
        </p:spPr>
        <p:txBody>
          <a:bodyPr>
            <a:normAutofit/>
          </a:bodyPr>
          <a:lstStyle/>
          <a:p>
            <a:r>
              <a:rPr lang="en-US" dirty="0" smtClean="0"/>
              <a:t>God made a covenant with Abraham</a:t>
            </a:r>
            <a:endParaRPr lang="en-US" dirty="0"/>
          </a:p>
        </p:txBody>
      </p:sp>
      <p:sp>
        <p:nvSpPr>
          <p:cNvPr id="3" name="Content Placeholder 2"/>
          <p:cNvSpPr>
            <a:spLocks noGrp="1"/>
          </p:cNvSpPr>
          <p:nvPr>
            <p:ph sz="quarter" idx="1"/>
          </p:nvPr>
        </p:nvSpPr>
        <p:spPr/>
        <p:txBody>
          <a:bodyPr>
            <a:normAutofit lnSpcReduction="10000"/>
          </a:bodyPr>
          <a:lstStyle/>
          <a:p>
            <a:r>
              <a:rPr lang="en-US" sz="3600" dirty="0" smtClean="0">
                <a:latin typeface="Arial Black" pitchFamily="34" charset="0"/>
                <a:cs typeface="Aharoni" pitchFamily="2" charset="-79"/>
              </a:rPr>
              <a:t>This covenant took one day and two nights</a:t>
            </a:r>
          </a:p>
          <a:p>
            <a:pPr lvl="1"/>
            <a:r>
              <a:rPr lang="en-US" sz="3500" u="sng" dirty="0" smtClean="0">
                <a:latin typeface="Arial Black" pitchFamily="34" charset="0"/>
                <a:cs typeface="Aharoni" pitchFamily="2" charset="-79"/>
              </a:rPr>
              <a:t>Day</a:t>
            </a:r>
            <a:r>
              <a:rPr lang="en-US" sz="3500" dirty="0" smtClean="0">
                <a:latin typeface="Arial Black" pitchFamily="34" charset="0"/>
                <a:cs typeface="Aharoni" pitchFamily="2" charset="-79"/>
              </a:rPr>
              <a:t> – verses 7-11</a:t>
            </a:r>
          </a:p>
          <a:p>
            <a:pPr lvl="1"/>
            <a:r>
              <a:rPr lang="en-US" sz="3500" b="1" u="sng" dirty="0" smtClean="0">
                <a:latin typeface="Arial Black" pitchFamily="34" charset="0"/>
                <a:cs typeface="Aharoni" pitchFamily="2" charset="-79"/>
              </a:rPr>
              <a:t>Night</a:t>
            </a:r>
            <a:r>
              <a:rPr lang="en-US" sz="3500" b="1" dirty="0" smtClean="0">
                <a:latin typeface="Arial Black" pitchFamily="34" charset="0"/>
                <a:cs typeface="Aharoni" pitchFamily="2" charset="-79"/>
              </a:rPr>
              <a:t> - </a:t>
            </a:r>
            <a:r>
              <a:rPr lang="en-US" sz="3500" dirty="0" smtClean="0">
                <a:latin typeface="Arial Black" pitchFamily="34" charset="0"/>
              </a:rPr>
              <a:t>Now when the sun was going down, a deep sleep fell upon Abram; and behold, horror </a:t>
            </a:r>
            <a:r>
              <a:rPr lang="en-US" sz="3500" i="1" dirty="0" smtClean="0">
                <a:latin typeface="Arial Black" pitchFamily="34" charset="0"/>
              </a:rPr>
              <a:t>and</a:t>
            </a:r>
            <a:r>
              <a:rPr lang="en-US" sz="3500" dirty="0" smtClean="0">
                <a:latin typeface="Arial Black" pitchFamily="34" charset="0"/>
              </a:rPr>
              <a:t> great darkness fell upon him. </a:t>
            </a:r>
            <a:r>
              <a:rPr lang="en-US" sz="3500" b="1" dirty="0" smtClean="0">
                <a:latin typeface="Arial Black" pitchFamily="34" charset="0"/>
              </a:rPr>
              <a:t>Genesis 15:12</a:t>
            </a:r>
            <a:endParaRPr lang="en-US" sz="3500" b="1" dirty="0" smtClean="0">
              <a:latin typeface="Arial Black" pitchFamily="34" charset="0"/>
            </a:endParaRPr>
          </a:p>
        </p:txBody>
      </p:sp>
    </p:spTree>
  </p:cSld>
  <p:clrMapOvr>
    <a:masterClrMapping/>
  </p:clrMapOvr>
  <p:transition>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001000" cy="1143000"/>
          </a:xfrm>
        </p:spPr>
        <p:txBody>
          <a:bodyPr>
            <a:normAutofit/>
          </a:bodyPr>
          <a:lstStyle/>
          <a:p>
            <a:r>
              <a:rPr lang="en-US" dirty="0" smtClean="0"/>
              <a:t>God made a covenant with Abraham</a:t>
            </a:r>
            <a:endParaRPr lang="en-US" dirty="0"/>
          </a:p>
        </p:txBody>
      </p:sp>
      <p:sp>
        <p:nvSpPr>
          <p:cNvPr id="3" name="Content Placeholder 2"/>
          <p:cNvSpPr>
            <a:spLocks noGrp="1"/>
          </p:cNvSpPr>
          <p:nvPr>
            <p:ph sz="quarter" idx="1"/>
          </p:nvPr>
        </p:nvSpPr>
        <p:spPr/>
        <p:txBody>
          <a:bodyPr>
            <a:normAutofit/>
          </a:bodyPr>
          <a:lstStyle/>
          <a:p>
            <a:r>
              <a:rPr lang="en-US" sz="3200" dirty="0" smtClean="0">
                <a:latin typeface="Arial Black" pitchFamily="34" charset="0"/>
              </a:rPr>
              <a:t>Then He said to him, "I </a:t>
            </a:r>
            <a:r>
              <a:rPr lang="en-US" sz="3200" i="1" dirty="0" smtClean="0">
                <a:latin typeface="Arial Black" pitchFamily="34" charset="0"/>
              </a:rPr>
              <a:t>am</a:t>
            </a:r>
            <a:r>
              <a:rPr lang="en-US" sz="3200" dirty="0" smtClean="0">
                <a:latin typeface="Arial Black" pitchFamily="34" charset="0"/>
              </a:rPr>
              <a:t> the </a:t>
            </a:r>
            <a:r>
              <a:rPr lang="en-US" sz="3200" cap="small" dirty="0" smtClean="0">
                <a:latin typeface="Arial Black" pitchFamily="34" charset="0"/>
              </a:rPr>
              <a:t>Lord</a:t>
            </a:r>
            <a:r>
              <a:rPr lang="en-US" sz="3200" dirty="0" smtClean="0">
                <a:latin typeface="Arial Black" pitchFamily="34" charset="0"/>
              </a:rPr>
              <a:t>, who brought you out of Ur of the Chaldeans, to give you this land to inherit it." </a:t>
            </a:r>
            <a:r>
              <a:rPr lang="en-US" sz="3200" dirty="0" smtClean="0">
                <a:latin typeface="Arial Black" pitchFamily="34" charset="0"/>
              </a:rPr>
              <a:t/>
            </a:r>
            <a:br>
              <a:rPr lang="en-US" sz="3200" dirty="0" smtClean="0">
                <a:latin typeface="Arial Black" pitchFamily="34" charset="0"/>
              </a:rPr>
            </a:br>
            <a:r>
              <a:rPr lang="en-US" sz="3200" dirty="0" smtClean="0">
                <a:latin typeface="Arial Black" pitchFamily="34" charset="0"/>
              </a:rPr>
              <a:t>Genesis 15:7</a:t>
            </a:r>
            <a:endParaRPr lang="en-US" sz="3200" dirty="0" smtClean="0">
              <a:latin typeface="Arial Black" pitchFamily="34" charset="0"/>
            </a:endParaRPr>
          </a:p>
          <a:p>
            <a:r>
              <a:rPr lang="en-US" sz="3500" b="1" dirty="0" smtClean="0">
                <a:latin typeface="Arial Black" pitchFamily="34" charset="0"/>
              </a:rPr>
              <a:t>God now explains why he left Ur 25 years ago.</a:t>
            </a:r>
            <a:endParaRPr lang="en-US" sz="3500" b="1" dirty="0" smtClean="0">
              <a:latin typeface="Arial Black" pitchFamily="34" charset="0"/>
            </a:endParaRPr>
          </a:p>
        </p:txBody>
      </p:sp>
    </p:spTree>
  </p:cSld>
  <p:clrMapOvr>
    <a:masterClrMapping/>
  </p:clrMapOvr>
  <p:transition>
    <p:newsfla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001000" cy="1143000"/>
          </a:xfrm>
        </p:spPr>
        <p:txBody>
          <a:bodyPr>
            <a:normAutofit/>
          </a:bodyPr>
          <a:lstStyle/>
          <a:p>
            <a:r>
              <a:rPr lang="en-US" dirty="0" smtClean="0"/>
              <a:t>The Details</a:t>
            </a:r>
            <a:endParaRPr lang="en-US" dirty="0"/>
          </a:p>
        </p:txBody>
      </p:sp>
      <p:sp>
        <p:nvSpPr>
          <p:cNvPr id="3" name="Content Placeholder 2"/>
          <p:cNvSpPr>
            <a:spLocks noGrp="1"/>
          </p:cNvSpPr>
          <p:nvPr>
            <p:ph sz="quarter" idx="1"/>
          </p:nvPr>
        </p:nvSpPr>
        <p:spPr/>
        <p:txBody>
          <a:bodyPr>
            <a:normAutofit/>
          </a:bodyPr>
          <a:lstStyle/>
          <a:p>
            <a:r>
              <a:rPr lang="en-US" sz="3200" dirty="0" smtClean="0">
                <a:latin typeface="Arial Black" pitchFamily="34" charset="0"/>
              </a:rPr>
              <a:t>Bring a 3 year old heifer</a:t>
            </a:r>
          </a:p>
          <a:p>
            <a:r>
              <a:rPr lang="en-US" sz="3200" b="1" dirty="0" smtClean="0">
                <a:latin typeface="Arial Black" pitchFamily="34" charset="0"/>
              </a:rPr>
              <a:t>Bring a 3 year old female goat</a:t>
            </a:r>
          </a:p>
          <a:p>
            <a:r>
              <a:rPr lang="en-US" sz="3200" b="1" dirty="0" smtClean="0">
                <a:latin typeface="Arial Black" pitchFamily="34" charset="0"/>
              </a:rPr>
              <a:t>Bring a 3 year old ram</a:t>
            </a:r>
          </a:p>
          <a:p>
            <a:r>
              <a:rPr lang="en-US" sz="3200" b="1" dirty="0" smtClean="0">
                <a:latin typeface="Arial Black" pitchFamily="34" charset="0"/>
              </a:rPr>
              <a:t>A turtledove and a young pigeon</a:t>
            </a:r>
            <a:br>
              <a:rPr lang="en-US" sz="3200" b="1" dirty="0" smtClean="0">
                <a:latin typeface="Arial Black" pitchFamily="34" charset="0"/>
              </a:rPr>
            </a:br>
            <a:endParaRPr lang="en-US" sz="3200" b="1" dirty="0" smtClean="0">
              <a:latin typeface="Arial Black" pitchFamily="34" charset="0"/>
            </a:endParaRPr>
          </a:p>
          <a:p>
            <a:r>
              <a:rPr lang="en-US" sz="3500" dirty="0" smtClean="0">
                <a:latin typeface="Arial Black" pitchFamily="34" charset="0"/>
              </a:rPr>
              <a:t>Why? 3 animals, all 3 years old (3 dispensations?)</a:t>
            </a:r>
            <a:endParaRPr lang="en-US" sz="3500" dirty="0" smtClean="0">
              <a:latin typeface="Arial Black" pitchFamily="34" charset="0"/>
            </a:endParaRPr>
          </a:p>
        </p:txBody>
      </p:sp>
    </p:spTree>
  </p:cSld>
  <p:clrMapOvr>
    <a:masterClrMapping/>
  </p:clrMapOvr>
  <p:transition>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001000" cy="1143000"/>
          </a:xfrm>
        </p:spPr>
        <p:txBody>
          <a:bodyPr>
            <a:normAutofit/>
          </a:bodyPr>
          <a:lstStyle/>
          <a:p>
            <a:r>
              <a:rPr lang="en-US" dirty="0" smtClean="0"/>
              <a:t>The Covenant Terms</a:t>
            </a:r>
            <a:endParaRPr lang="en-US" dirty="0"/>
          </a:p>
        </p:txBody>
      </p:sp>
      <p:sp>
        <p:nvSpPr>
          <p:cNvPr id="3" name="Content Placeholder 2"/>
          <p:cNvSpPr>
            <a:spLocks noGrp="1"/>
          </p:cNvSpPr>
          <p:nvPr>
            <p:ph sz="quarter" idx="1"/>
          </p:nvPr>
        </p:nvSpPr>
        <p:spPr/>
        <p:txBody>
          <a:bodyPr>
            <a:normAutofit/>
          </a:bodyPr>
          <a:lstStyle/>
          <a:p>
            <a:r>
              <a:rPr lang="en-US" sz="3500" dirty="0" smtClean="0">
                <a:latin typeface="Arial Black" pitchFamily="34" charset="0"/>
              </a:rPr>
              <a:t>Then </a:t>
            </a:r>
            <a:r>
              <a:rPr lang="en-US" sz="3500" dirty="0" smtClean="0">
                <a:latin typeface="Arial Black" pitchFamily="34" charset="0"/>
              </a:rPr>
              <a:t>he brought all these to Him and cut them in two, down the middle, and placed each piece opposite the other; but he did not cut the birds in two. </a:t>
            </a:r>
            <a:r>
              <a:rPr lang="en-US" sz="3500" dirty="0" smtClean="0">
                <a:latin typeface="Arial Black" pitchFamily="34" charset="0"/>
              </a:rPr>
              <a:t/>
            </a:r>
            <a:br>
              <a:rPr lang="en-US" sz="3500" dirty="0" smtClean="0">
                <a:latin typeface="Arial Black" pitchFamily="34" charset="0"/>
              </a:rPr>
            </a:br>
            <a:r>
              <a:rPr lang="en-US" sz="3500" dirty="0" smtClean="0">
                <a:latin typeface="Arial Black" pitchFamily="34" charset="0"/>
              </a:rPr>
              <a:t>Genesis 15:10</a:t>
            </a:r>
            <a:endParaRPr lang="en-US" sz="3500" dirty="0" smtClean="0">
              <a:latin typeface="Arial Black" pitchFamily="34" charset="0"/>
            </a:endParaRPr>
          </a:p>
        </p:txBody>
      </p:sp>
    </p:spTree>
  </p:cSld>
  <p:clrMapOvr>
    <a:masterClrMapping/>
  </p:clrMapOvr>
  <p:transition>
    <p:newsfla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001000" cy="1143000"/>
          </a:xfrm>
        </p:spPr>
        <p:txBody>
          <a:bodyPr>
            <a:normAutofit/>
          </a:bodyPr>
          <a:lstStyle/>
          <a:p>
            <a:r>
              <a:rPr lang="en-US" dirty="0" smtClean="0"/>
              <a:t>The Details</a:t>
            </a:r>
            <a:endParaRPr lang="en-US" dirty="0"/>
          </a:p>
        </p:txBody>
      </p:sp>
      <p:sp>
        <p:nvSpPr>
          <p:cNvPr id="3" name="Content Placeholder 2"/>
          <p:cNvSpPr>
            <a:spLocks noGrp="1"/>
          </p:cNvSpPr>
          <p:nvPr>
            <p:ph sz="quarter" idx="1"/>
          </p:nvPr>
        </p:nvSpPr>
        <p:spPr/>
        <p:txBody>
          <a:bodyPr>
            <a:normAutofit/>
          </a:bodyPr>
          <a:lstStyle/>
          <a:p>
            <a:r>
              <a:rPr lang="en-US" sz="3600" dirty="0" smtClean="0">
                <a:latin typeface="Arial Black" pitchFamily="34" charset="0"/>
              </a:rPr>
              <a:t>And when the vultures came down on the carcasses, Abram drove them away. </a:t>
            </a:r>
            <a:r>
              <a:rPr lang="en-US" sz="3600" dirty="0" smtClean="0">
                <a:latin typeface="Arial Black" pitchFamily="34" charset="0"/>
              </a:rPr>
              <a:t/>
            </a:r>
            <a:br>
              <a:rPr lang="en-US" sz="3600" dirty="0" smtClean="0">
                <a:latin typeface="Arial Black" pitchFamily="34" charset="0"/>
              </a:rPr>
            </a:br>
            <a:r>
              <a:rPr lang="en-US" sz="3600" dirty="0" smtClean="0">
                <a:latin typeface="Arial Black" pitchFamily="34" charset="0"/>
              </a:rPr>
              <a:t>Genesis 15:11</a:t>
            </a:r>
            <a:endParaRPr lang="en-US" sz="3600" dirty="0">
              <a:latin typeface="Arial Black" pitchFamily="34" charset="0"/>
            </a:endParaRPr>
          </a:p>
        </p:txBody>
      </p:sp>
    </p:spTree>
  </p:cSld>
  <p:clrMapOvr>
    <a:masterClrMapping/>
  </p:clrMapOvr>
  <p:transition>
    <p:newsfla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001000" cy="1143000"/>
          </a:xfrm>
        </p:spPr>
        <p:txBody>
          <a:bodyPr>
            <a:normAutofit/>
          </a:bodyPr>
          <a:lstStyle/>
          <a:p>
            <a:r>
              <a:rPr lang="en-US" dirty="0" smtClean="0"/>
              <a:t>The Details</a:t>
            </a:r>
            <a:endParaRPr lang="en-US" dirty="0"/>
          </a:p>
        </p:txBody>
      </p:sp>
      <p:sp>
        <p:nvSpPr>
          <p:cNvPr id="3" name="Content Placeholder 2"/>
          <p:cNvSpPr>
            <a:spLocks noGrp="1"/>
          </p:cNvSpPr>
          <p:nvPr>
            <p:ph sz="quarter" idx="1"/>
          </p:nvPr>
        </p:nvSpPr>
        <p:spPr/>
        <p:txBody>
          <a:bodyPr>
            <a:normAutofit fontScale="92500" lnSpcReduction="20000"/>
          </a:bodyPr>
          <a:lstStyle/>
          <a:p>
            <a:r>
              <a:rPr lang="en-US" sz="3600" b="1" baseline="30000" dirty="0" smtClean="0">
                <a:latin typeface="Arial Black" pitchFamily="34" charset="0"/>
              </a:rPr>
              <a:t>13</a:t>
            </a:r>
            <a:r>
              <a:rPr lang="en-US" sz="3600" dirty="0" smtClean="0">
                <a:latin typeface="Arial Black" pitchFamily="34" charset="0"/>
              </a:rPr>
              <a:t> Then He said to Abram: "Know certainly that your descendants will be strangers in a land </a:t>
            </a:r>
            <a:r>
              <a:rPr lang="en-US" sz="3600" i="1" dirty="0" smtClean="0">
                <a:latin typeface="Arial Black" pitchFamily="34" charset="0"/>
              </a:rPr>
              <a:t>that is</a:t>
            </a:r>
            <a:r>
              <a:rPr lang="en-US" sz="3600" dirty="0" smtClean="0">
                <a:latin typeface="Arial Black" pitchFamily="34" charset="0"/>
              </a:rPr>
              <a:t> not theirs, and will serve them, and they will afflict them four hundred years. </a:t>
            </a:r>
            <a:r>
              <a:rPr lang="en-US" sz="3600" b="1" baseline="30000" dirty="0" smtClean="0">
                <a:latin typeface="Arial Black" pitchFamily="34" charset="0"/>
              </a:rPr>
              <a:t>14</a:t>
            </a:r>
            <a:r>
              <a:rPr lang="en-US" sz="3600" dirty="0" smtClean="0">
                <a:latin typeface="Arial Black" pitchFamily="34" charset="0"/>
              </a:rPr>
              <a:t> And also the nation whom they serve I will judge; afterward they shall come out with great possessions. </a:t>
            </a:r>
            <a:r>
              <a:rPr lang="en-US" sz="3600" dirty="0" smtClean="0">
                <a:latin typeface="Arial Black" pitchFamily="34" charset="0"/>
              </a:rPr>
              <a:t/>
            </a:r>
            <a:br>
              <a:rPr lang="en-US" sz="3600" dirty="0" smtClean="0">
                <a:latin typeface="Arial Black" pitchFamily="34" charset="0"/>
              </a:rPr>
            </a:br>
            <a:r>
              <a:rPr lang="en-US" sz="3600" dirty="0" smtClean="0">
                <a:latin typeface="Arial Black" pitchFamily="34" charset="0"/>
              </a:rPr>
              <a:t>Genesis 15:13-14</a:t>
            </a:r>
            <a:endParaRPr lang="en-US" sz="3600" dirty="0">
              <a:latin typeface="Arial Black" pitchFamily="34" charset="0"/>
            </a:endParaRPr>
          </a:p>
        </p:txBody>
      </p:sp>
    </p:spTree>
  </p:cSld>
  <p:clrMapOvr>
    <a:masterClrMapping/>
  </p:clrMapOvr>
  <p:transition>
    <p:newsfla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56</TotalTime>
  <Words>449</Words>
  <Application>Microsoft Office PowerPoint</Application>
  <PresentationFormat>On-screen Show (4:3)</PresentationFormat>
  <Paragraphs>58</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Equity</vt:lpstr>
      <vt:lpstr>Abraham’s Covenant</vt:lpstr>
      <vt:lpstr>God makes covenants</vt:lpstr>
      <vt:lpstr>God made a covenant with Abraham</vt:lpstr>
      <vt:lpstr>God made a covenant with Abraham</vt:lpstr>
      <vt:lpstr>God made a covenant with Abraham</vt:lpstr>
      <vt:lpstr>The Details</vt:lpstr>
      <vt:lpstr>The Covenant Terms</vt:lpstr>
      <vt:lpstr>The Details</vt:lpstr>
      <vt:lpstr>The Details</vt:lpstr>
      <vt:lpstr>The Details</vt:lpstr>
      <vt:lpstr>God is Present</vt:lpstr>
      <vt:lpstr>The Covenant is Sealed</vt:lpstr>
      <vt:lpstr>So What?</vt:lpstr>
      <vt:lpstr>So What?</vt:lpstr>
      <vt:lpstr>Is this Important to Christians?</vt:lpstr>
      <vt:lpstr>Is this Important to Christians?</vt:lpstr>
      <vt:lpstr>Is this Important to Christians?</vt:lpstr>
      <vt:lpstr>Is this Important to Christians?</vt:lpstr>
      <vt:lpstr>Is this Important to Christians?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Abraham’s Covenant</dc:title>
  <dc:creator>Manly Luscombe</dc:creator>
  <cp:lastModifiedBy>Manly Luscombe</cp:lastModifiedBy>
  <cp:revision>9</cp:revision>
  <dcterms:created xsi:type="dcterms:W3CDTF">2011-01-04T00:15:01Z</dcterms:created>
  <dcterms:modified xsi:type="dcterms:W3CDTF">2011-01-04T01:11:44Z</dcterms:modified>
</cp:coreProperties>
</file>