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19" autoAdjust="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10/13/2020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10/13/2020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BCA7C-6E2B-430B-93A7-152BCE3C11E4}"/>
              </a:ext>
            </a:extLst>
          </p:cNvPr>
          <p:cNvPicPr>
            <a:picLocks noChangeAspect="1"/>
          </p:cNvPicPr>
          <p:nvPr/>
        </p:nvPicPr>
        <p:blipFill>
          <a:blip r:embed="rId4"/>
          <a:stretch>
            <a:fillRect/>
          </a:stretch>
        </p:blipFill>
        <p:spPr>
          <a:xfrm>
            <a:off x="1527811" y="1544829"/>
            <a:ext cx="5755858" cy="3453515"/>
          </a:xfrm>
          <a:prstGeom prst="rect">
            <a:avLst/>
          </a:prstGeom>
        </p:spPr>
      </p:pic>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b="1" dirty="0"/>
              <a:t>7 ways to die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177862"/>
            <a:ext cx="8652788" cy="961401"/>
          </a:xfrm>
        </p:spPr>
        <p:txBody>
          <a:bodyPr>
            <a:noAutofit/>
          </a:bodyPr>
          <a:lstStyle/>
          <a:p>
            <a:pPr>
              <a:spcAft>
                <a:spcPts val="600"/>
              </a:spcAft>
            </a:pPr>
            <a:r>
              <a:rPr lang="en-US" sz="2800" b="1" dirty="0"/>
              <a:t>Death is not a topic we like to think about, </a:t>
            </a:r>
            <a:br>
              <a:rPr lang="en-US" sz="2800" b="1" dirty="0"/>
            </a:br>
            <a:r>
              <a:rPr lang="en-US" sz="2800" b="1" dirty="0"/>
              <a:t>but we must!</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7] Practice Dying</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r>
              <a:rPr lang="en-US" sz="3200" b="1" u="sng" dirty="0">
                <a:latin typeface="Verdana" panose="020B0604030504040204" pitchFamily="34" charset="0"/>
                <a:ea typeface="Verdana" panose="020B0604030504040204" pitchFamily="34" charset="0"/>
              </a:rPr>
              <a:t>Die to sin </a:t>
            </a:r>
            <a:r>
              <a:rPr lang="en-US" sz="3200" b="1" dirty="0">
                <a:latin typeface="Verdana" panose="020B0604030504040204" pitchFamily="34" charset="0"/>
                <a:ea typeface="Verdana" panose="020B0604030504040204" pitchFamily="34" charset="0"/>
              </a:rPr>
              <a:t>– </a:t>
            </a:r>
            <a:r>
              <a:rPr lang="en-US" sz="3200" b="1" i="0" u="none" strike="noStrike" baseline="0" dirty="0">
                <a:latin typeface="Verdana" panose="020B0604030504040204" pitchFamily="34" charset="0"/>
              </a:rPr>
              <a:t>Romans 6:6 knowing this, that our old man was crucified with </a:t>
            </a:r>
            <a:r>
              <a:rPr lang="en-US" sz="3200" b="1" i="1" u="none" strike="noStrike" baseline="0" dirty="0">
                <a:latin typeface="Verdana" panose="020B0604030504040204" pitchFamily="34" charset="0"/>
              </a:rPr>
              <a:t>Him,</a:t>
            </a:r>
            <a:r>
              <a:rPr lang="en-US" sz="3200" b="1" i="0" u="none" strike="noStrike" baseline="0" dirty="0">
                <a:latin typeface="Verdana" panose="020B0604030504040204" pitchFamily="34" charset="0"/>
              </a:rPr>
              <a:t> that the body of sin might be done away with, that we should no longer be slaves of sin.</a:t>
            </a:r>
          </a:p>
          <a:p>
            <a:br>
              <a:rPr lang="en-US" sz="3200" b="1" dirty="0">
                <a:latin typeface="Verdana" panose="020B0604030504040204" pitchFamily="34" charset="0"/>
                <a:ea typeface="Verdana" panose="020B0604030504040204" pitchFamily="34" charset="0"/>
              </a:rPr>
            </a:br>
            <a:r>
              <a:rPr lang="en-US" sz="3200" b="1" dirty="0">
                <a:latin typeface="Verdana" panose="020B0604030504040204" pitchFamily="34" charset="0"/>
                <a:ea typeface="Verdana" panose="020B0604030504040204" pitchFamily="34" charset="0"/>
              </a:rPr>
              <a:t>John 8:24 </a:t>
            </a:r>
            <a:r>
              <a:rPr lang="en-US" sz="3200" b="1" i="0" u="none" strike="noStrike" baseline="0" dirty="0">
                <a:latin typeface="Verdana" panose="020B0604030504040204" pitchFamily="34" charset="0"/>
              </a:rPr>
              <a:t>Therefore I said to you that you will die in your sins; for if you do not believe that I am </a:t>
            </a:r>
            <a:r>
              <a:rPr lang="en-US" sz="3200" b="1" i="1" u="none" strike="noStrike" baseline="0" dirty="0">
                <a:latin typeface="Verdana" panose="020B0604030504040204" pitchFamily="34" charset="0"/>
              </a:rPr>
              <a:t>He,</a:t>
            </a:r>
            <a:r>
              <a:rPr lang="en-US" sz="3200" b="1" i="0" u="none" strike="noStrike" baseline="0" dirty="0">
                <a:latin typeface="Verdana" panose="020B0604030504040204" pitchFamily="34" charset="0"/>
              </a:rPr>
              <a:t> you will die in your sins."</a:t>
            </a:r>
          </a:p>
        </p:txBody>
      </p:sp>
    </p:spTree>
    <p:extLst>
      <p:ext uri="{BB962C8B-B14F-4D97-AF65-F5344CB8AC3E}">
        <p14:creationId xmlns:p14="http://schemas.microsoft.com/office/powerpoint/2010/main" val="2320180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7] Practice Dying</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r>
              <a:rPr lang="en-US" sz="3200" b="1" u="sng" dirty="0">
                <a:latin typeface="Verdana" panose="020B0604030504040204" pitchFamily="34" charset="0"/>
                <a:ea typeface="Verdana" panose="020B0604030504040204" pitchFamily="34" charset="0"/>
              </a:rPr>
              <a:t>Die to sin</a:t>
            </a:r>
          </a:p>
          <a:p>
            <a:endParaRPr lang="en-US" sz="3200" b="1" u="sng" dirty="0">
              <a:latin typeface="Verdana" panose="020B0604030504040204" pitchFamily="34" charset="0"/>
              <a:ea typeface="Verdana" panose="020B0604030504040204" pitchFamily="34" charset="0"/>
            </a:endParaRPr>
          </a:p>
          <a:p>
            <a:r>
              <a:rPr lang="en-US" sz="3200" b="1" i="0" u="sng" strike="noStrike" baseline="0" dirty="0">
                <a:latin typeface="Verdana" panose="020B0604030504040204" pitchFamily="34" charset="0"/>
                <a:ea typeface="Verdana" panose="020B0604030504040204" pitchFamily="34" charset="0"/>
              </a:rPr>
              <a:t>Die to self</a:t>
            </a:r>
            <a:r>
              <a:rPr lang="en-US" sz="3200" b="1" u="sng" dirty="0">
                <a:latin typeface="Verdana" panose="020B0604030504040204" pitchFamily="34" charset="0"/>
                <a:ea typeface="Verdana" panose="020B0604030504040204" pitchFamily="34" charset="0"/>
              </a:rPr>
              <a:t> </a:t>
            </a:r>
            <a:r>
              <a:rPr lang="en-US" sz="3200" b="1" dirty="0">
                <a:latin typeface="Verdana" panose="020B0604030504040204" pitchFamily="34" charset="0"/>
                <a:ea typeface="Verdana" panose="020B0604030504040204" pitchFamily="34" charset="0"/>
              </a:rPr>
              <a:t>– Luke 9:23 </a:t>
            </a:r>
            <a:r>
              <a:rPr lang="en-US" sz="3200" b="1" i="0" u="none" strike="noStrike" baseline="0" dirty="0">
                <a:latin typeface="Verdana" panose="020B0604030504040204" pitchFamily="34" charset="0"/>
              </a:rPr>
              <a:t>Then He said to </a:t>
            </a:r>
            <a:r>
              <a:rPr lang="en-US" sz="3200" b="1" i="1" u="none" strike="noStrike" baseline="0" dirty="0">
                <a:latin typeface="Verdana" panose="020B0604030504040204" pitchFamily="34" charset="0"/>
              </a:rPr>
              <a:t>them</a:t>
            </a:r>
            <a:r>
              <a:rPr lang="en-US" sz="3200" b="1" i="0" u="none" strike="noStrike" baseline="0" dirty="0">
                <a:latin typeface="Verdana" panose="020B0604030504040204" pitchFamily="34" charset="0"/>
              </a:rPr>
              <a:t> all, "If anyone desires to come after Me, let him deny himself, and take up his cross daily, and follow Me.</a:t>
            </a:r>
            <a:endParaRPr lang="en-US" sz="3200" b="1" i="0" u="none" strike="noStrike" baseline="0" dirty="0">
              <a:latin typeface="Verdana" panose="020B0604030504040204" pitchFamily="34" charset="0"/>
              <a:ea typeface="Verdana" panose="020B0604030504040204" pitchFamily="34" charset="0"/>
            </a:endParaRPr>
          </a:p>
          <a:p>
            <a:endParaRPr lang="en-US" sz="3200" b="1" dirty="0">
              <a:latin typeface="Verdana" panose="020B0604030504040204" pitchFamily="34" charset="0"/>
              <a:ea typeface="Verdana" panose="020B0604030504040204" pitchFamily="34" charset="0"/>
            </a:endParaRPr>
          </a:p>
          <a:p>
            <a:endParaRPr lang="en-US" sz="3200" b="1" i="0" u="none" strike="noStrike" baseline="0" dirty="0">
              <a:latin typeface="Verdana" panose="020B0604030504040204" pitchFamily="34" charset="0"/>
            </a:endParaRPr>
          </a:p>
        </p:txBody>
      </p:sp>
    </p:spTree>
    <p:extLst>
      <p:ext uri="{BB962C8B-B14F-4D97-AF65-F5344CB8AC3E}">
        <p14:creationId xmlns:p14="http://schemas.microsoft.com/office/powerpoint/2010/main" val="3475934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7] Practice Dying</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r>
              <a:rPr lang="en-US" sz="3200" b="1" u="sng" dirty="0">
                <a:latin typeface="Verdana" panose="020B0604030504040204" pitchFamily="34" charset="0"/>
                <a:ea typeface="Verdana" panose="020B0604030504040204" pitchFamily="34" charset="0"/>
              </a:rPr>
              <a:t>Die to sin</a:t>
            </a:r>
          </a:p>
          <a:p>
            <a:endParaRPr lang="en-US" sz="3200" b="1" u="sng" dirty="0">
              <a:latin typeface="Verdana" panose="020B0604030504040204" pitchFamily="34" charset="0"/>
              <a:ea typeface="Verdana" panose="020B0604030504040204" pitchFamily="34" charset="0"/>
            </a:endParaRPr>
          </a:p>
          <a:p>
            <a:r>
              <a:rPr lang="en-US" sz="3200" b="1" i="0" u="sng" strike="noStrike" baseline="0" dirty="0">
                <a:latin typeface="Verdana" panose="020B0604030504040204" pitchFamily="34" charset="0"/>
                <a:ea typeface="Verdana" panose="020B0604030504040204" pitchFamily="34" charset="0"/>
              </a:rPr>
              <a:t>Die to self</a:t>
            </a:r>
            <a:r>
              <a:rPr lang="en-US" sz="3200" b="1" u="sng" dirty="0">
                <a:latin typeface="Verdana" panose="020B0604030504040204" pitchFamily="34" charset="0"/>
                <a:ea typeface="Verdana" panose="020B0604030504040204" pitchFamily="34" charset="0"/>
              </a:rPr>
              <a:t> </a:t>
            </a:r>
          </a:p>
          <a:p>
            <a:endParaRPr lang="en-US" sz="3200" b="1" u="sng" dirty="0">
              <a:latin typeface="Verdana" panose="020B0604030504040204" pitchFamily="34" charset="0"/>
              <a:ea typeface="Verdana" panose="020B0604030504040204" pitchFamily="34" charset="0"/>
            </a:endParaRPr>
          </a:p>
          <a:p>
            <a:r>
              <a:rPr lang="en-US" sz="3200" b="1" u="sng" dirty="0">
                <a:latin typeface="Verdana" panose="020B0604030504040204" pitchFamily="34" charset="0"/>
                <a:ea typeface="Verdana" panose="020B0604030504040204" pitchFamily="34" charset="0"/>
              </a:rPr>
              <a:t>Die to the world </a:t>
            </a:r>
            <a:r>
              <a:rPr lang="en-US" sz="3200" b="1" dirty="0">
                <a:latin typeface="Verdana" panose="020B0604030504040204" pitchFamily="34" charset="0"/>
                <a:ea typeface="Verdana" panose="020B0604030504040204" pitchFamily="34" charset="0"/>
              </a:rPr>
              <a:t>– 1 John 2:15 </a:t>
            </a:r>
            <a:r>
              <a:rPr lang="en-US" sz="3200" b="1" dirty="0">
                <a:latin typeface="Verdana" panose="020B0604030504040204" pitchFamily="34" charset="0"/>
              </a:rPr>
              <a:t>Do not love the world or the things in the world. If anyone loves the world, the love of the Father is not in him.</a:t>
            </a:r>
            <a:endParaRPr lang="en-US" sz="3200" b="1" i="0" u="none" strike="noStrike" baseline="0" dirty="0">
              <a:latin typeface="Verdana" panose="020B0604030504040204" pitchFamily="34" charset="0"/>
              <a:ea typeface="Verdana" panose="020B0604030504040204" pitchFamily="34" charset="0"/>
            </a:endParaRPr>
          </a:p>
          <a:p>
            <a:endParaRPr lang="en-US" sz="3200" b="1" dirty="0">
              <a:latin typeface="Verdana" panose="020B0604030504040204" pitchFamily="34" charset="0"/>
              <a:ea typeface="Verdana" panose="020B0604030504040204" pitchFamily="34" charset="0"/>
            </a:endParaRPr>
          </a:p>
          <a:p>
            <a:endParaRPr lang="en-US" sz="3200" b="1" i="0" u="none" strike="noStrike" baseline="0" dirty="0">
              <a:latin typeface="Verdana" panose="020B0604030504040204" pitchFamily="34" charset="0"/>
            </a:endParaRPr>
          </a:p>
        </p:txBody>
      </p:sp>
    </p:spTree>
    <p:extLst>
      <p:ext uri="{BB962C8B-B14F-4D97-AF65-F5344CB8AC3E}">
        <p14:creationId xmlns:p14="http://schemas.microsoft.com/office/powerpoint/2010/main" val="3225982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7] Practice Dying</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r>
              <a:rPr lang="en-US" sz="3200" b="1" u="sng" dirty="0">
                <a:latin typeface="Verdana" panose="020B0604030504040204" pitchFamily="34" charset="0"/>
                <a:ea typeface="Verdana" panose="020B0604030504040204" pitchFamily="34" charset="0"/>
              </a:rPr>
              <a:t>Die to sin</a:t>
            </a:r>
          </a:p>
          <a:p>
            <a:r>
              <a:rPr lang="en-US" sz="3200" b="1" i="0" u="sng" strike="noStrike" baseline="0" dirty="0">
                <a:latin typeface="Verdana" panose="020B0604030504040204" pitchFamily="34" charset="0"/>
                <a:ea typeface="Verdana" panose="020B0604030504040204" pitchFamily="34" charset="0"/>
              </a:rPr>
              <a:t>Die to self</a:t>
            </a:r>
            <a:r>
              <a:rPr lang="en-US" sz="3200" b="1" u="sng" dirty="0">
                <a:latin typeface="Verdana" panose="020B0604030504040204" pitchFamily="34" charset="0"/>
                <a:ea typeface="Verdana" panose="020B0604030504040204" pitchFamily="34" charset="0"/>
              </a:rPr>
              <a:t> </a:t>
            </a:r>
          </a:p>
          <a:p>
            <a:r>
              <a:rPr lang="en-US" sz="3200" b="1" u="sng" dirty="0">
                <a:latin typeface="Verdana" panose="020B0604030504040204" pitchFamily="34" charset="0"/>
                <a:ea typeface="Verdana" panose="020B0604030504040204" pitchFamily="34" charset="0"/>
              </a:rPr>
              <a:t>Die to the world </a:t>
            </a:r>
          </a:p>
          <a:p>
            <a:endParaRPr lang="en-US" sz="3200" b="1" u="sng" dirty="0">
              <a:latin typeface="Verdana" panose="020B0604030504040204" pitchFamily="34" charset="0"/>
              <a:ea typeface="Verdana" panose="020B0604030504040204" pitchFamily="34" charset="0"/>
            </a:endParaRPr>
          </a:p>
          <a:p>
            <a:r>
              <a:rPr lang="en-US" sz="3200" b="1" u="sng" dirty="0">
                <a:latin typeface="Verdana" panose="020B0604030504040204" pitchFamily="34" charset="0"/>
                <a:ea typeface="Verdana" panose="020B0604030504040204" pitchFamily="34" charset="0"/>
              </a:rPr>
              <a:t>Physical death will be easy with some practice.</a:t>
            </a:r>
            <a:endParaRPr lang="en-US" sz="3200" b="1" dirty="0">
              <a:latin typeface="Verdana" panose="020B0604030504040204" pitchFamily="34" charset="0"/>
              <a:ea typeface="Verdana" panose="020B0604030504040204" pitchFamily="34" charset="0"/>
            </a:endParaRPr>
          </a:p>
          <a:p>
            <a:endParaRPr lang="en-US" sz="3200" b="1" i="0" u="none" strike="noStrike" baseline="0" dirty="0">
              <a:latin typeface="Verdana" panose="020B0604030504040204" pitchFamily="34" charset="0"/>
            </a:endParaRPr>
          </a:p>
        </p:txBody>
      </p:sp>
    </p:spTree>
    <p:extLst>
      <p:ext uri="{BB962C8B-B14F-4D97-AF65-F5344CB8AC3E}">
        <p14:creationId xmlns:p14="http://schemas.microsoft.com/office/powerpoint/2010/main" val="1239756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81CB28-3D46-4451-994D-5CEF846D087D}"/>
              </a:ext>
            </a:extLst>
          </p:cNvPr>
          <p:cNvPicPr>
            <a:picLocks noGrp="1" noChangeAspect="1"/>
          </p:cNvPicPr>
          <p:nvPr>
            <p:ph idx="1"/>
          </p:nvPr>
        </p:nvPicPr>
        <p:blipFill>
          <a:blip r:embed="rId2"/>
          <a:stretch>
            <a:fillRect/>
          </a:stretch>
        </p:blipFill>
        <p:spPr>
          <a:xfrm>
            <a:off x="6145248" y="1461057"/>
            <a:ext cx="5710421" cy="3426253"/>
          </a:xfrm>
        </p:spPr>
      </p:pic>
      <p:sp>
        <p:nvSpPr>
          <p:cNvPr id="2" name="Title 1">
            <a:extLst>
              <a:ext uri="{FF2B5EF4-FFF2-40B4-BE49-F238E27FC236}">
                <a16:creationId xmlns:a16="http://schemas.microsoft.com/office/drawing/2014/main" id="{6FAB00D1-13D4-4CFF-8821-A85A8BF271D5}"/>
              </a:ext>
            </a:extLst>
          </p:cNvPr>
          <p:cNvSpPr>
            <a:spLocks noGrp="1"/>
          </p:cNvSpPr>
          <p:nvPr>
            <p:ph type="title"/>
          </p:nvPr>
        </p:nvSpPr>
        <p:spPr>
          <a:xfrm>
            <a:off x="551793" y="536028"/>
            <a:ext cx="5494960" cy="5771165"/>
          </a:xfrm>
        </p:spPr>
        <p:txBody>
          <a:bodyPr>
            <a:noAutofit/>
          </a:bodyPr>
          <a:lstStyle/>
          <a:p>
            <a:pPr algn="ctr"/>
            <a:r>
              <a:rPr lang="en-US" sz="4400" b="1" dirty="0">
                <a:solidFill>
                  <a:schemeClr val="tx1"/>
                </a:solidFill>
                <a:latin typeface="Verdana" panose="020B0604030504040204" pitchFamily="34" charset="0"/>
                <a:ea typeface="Verdana" panose="020B0604030504040204" pitchFamily="34" charset="0"/>
              </a:rPr>
              <a:t>Not a pleasant topic</a:t>
            </a:r>
            <a:br>
              <a:rPr lang="en-US" b="1" dirty="0">
                <a:solidFill>
                  <a:schemeClr val="tx1"/>
                </a:solidFill>
                <a:latin typeface="Verdana" panose="020B0604030504040204" pitchFamily="34" charset="0"/>
                <a:ea typeface="Verdana" panose="020B0604030504040204" pitchFamily="34" charset="0"/>
              </a:rPr>
            </a:br>
            <a:br>
              <a:rPr lang="en-US" b="1" dirty="0">
                <a:solidFill>
                  <a:schemeClr val="tx1"/>
                </a:solidFill>
                <a:latin typeface="Verdana" panose="020B0604030504040204" pitchFamily="34" charset="0"/>
                <a:ea typeface="Verdana" panose="020B0604030504040204" pitchFamily="34" charset="0"/>
              </a:rPr>
            </a:br>
            <a:r>
              <a:rPr lang="en-US" b="1" dirty="0">
                <a:solidFill>
                  <a:schemeClr val="tx1"/>
                </a:solidFill>
                <a:latin typeface="Verdana" panose="020B0604030504040204" pitchFamily="34" charset="0"/>
                <a:ea typeface="Verdana" panose="020B0604030504040204" pitchFamily="34" charset="0"/>
              </a:rPr>
              <a:t>We avoid the subject.</a:t>
            </a:r>
            <a:br>
              <a:rPr lang="en-US" b="1" dirty="0">
                <a:solidFill>
                  <a:schemeClr val="tx1"/>
                </a:solidFill>
                <a:latin typeface="Verdana" panose="020B0604030504040204" pitchFamily="34" charset="0"/>
                <a:ea typeface="Verdana" panose="020B0604030504040204" pitchFamily="34" charset="0"/>
              </a:rPr>
            </a:br>
            <a:br>
              <a:rPr lang="en-US" b="1" dirty="0">
                <a:solidFill>
                  <a:schemeClr val="tx1"/>
                </a:solidFill>
                <a:latin typeface="Verdana" panose="020B0604030504040204" pitchFamily="34" charset="0"/>
                <a:ea typeface="Verdana" panose="020B0604030504040204" pitchFamily="34" charset="0"/>
              </a:rPr>
            </a:br>
            <a:r>
              <a:rPr lang="en-US" b="1" dirty="0">
                <a:solidFill>
                  <a:schemeClr val="tx1"/>
                </a:solidFill>
                <a:latin typeface="Verdana" panose="020B0604030504040204" pitchFamily="34" charset="0"/>
                <a:ea typeface="Verdana" panose="020B0604030504040204" pitchFamily="34" charset="0"/>
              </a:rPr>
              <a:t>But death is real and must be faced by all of us.</a:t>
            </a:r>
          </a:p>
        </p:txBody>
      </p:sp>
    </p:spTree>
    <p:extLst>
      <p:ext uri="{BB962C8B-B14F-4D97-AF65-F5344CB8AC3E}">
        <p14:creationId xmlns:p14="http://schemas.microsoft.com/office/powerpoint/2010/main" val="182211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B314-34EF-469F-AA4E-0C8CBB1E95B8}"/>
              </a:ext>
            </a:extLst>
          </p:cNvPr>
          <p:cNvSpPr>
            <a:spLocks noGrp="1"/>
          </p:cNvSpPr>
          <p:nvPr>
            <p:ph type="title"/>
          </p:nvPr>
        </p:nvSpPr>
        <p:spPr/>
        <p:txBody>
          <a:bodyPr/>
          <a:lstStyle/>
          <a:p>
            <a:r>
              <a:rPr lang="en-US" b="1" dirty="0">
                <a:solidFill>
                  <a:schemeClr val="tx1"/>
                </a:solidFill>
                <a:latin typeface="Verdana" panose="020B0604030504040204" pitchFamily="34" charset="0"/>
                <a:ea typeface="Verdana" panose="020B0604030504040204" pitchFamily="34" charset="0"/>
              </a:rPr>
              <a:t>1] Become a Christian</a:t>
            </a:r>
          </a:p>
        </p:txBody>
      </p:sp>
      <p:sp>
        <p:nvSpPr>
          <p:cNvPr id="3" name="Content Placeholder 2">
            <a:extLst>
              <a:ext uri="{FF2B5EF4-FFF2-40B4-BE49-F238E27FC236}">
                <a16:creationId xmlns:a16="http://schemas.microsoft.com/office/drawing/2014/main" id="{93D63A11-EF3D-43F4-9B27-00D04EF8A3D5}"/>
              </a:ext>
            </a:extLst>
          </p:cNvPr>
          <p:cNvSpPr>
            <a:spLocks noGrp="1"/>
          </p:cNvSpPr>
          <p:nvPr>
            <p:ph idx="1"/>
          </p:nvPr>
        </p:nvSpPr>
        <p:spPr/>
        <p:txBody>
          <a:bodyPr>
            <a:normAutofit/>
          </a:bodyPr>
          <a:lstStyle/>
          <a:p>
            <a:r>
              <a:rPr lang="en-US" sz="3200" b="1" dirty="0"/>
              <a:t>Acts 2:38; Acts 22:16; 1 Peter 3:21</a:t>
            </a:r>
          </a:p>
          <a:p>
            <a:endParaRPr lang="en-US" sz="3200" b="1" dirty="0"/>
          </a:p>
          <a:p>
            <a:r>
              <a:rPr lang="en-US" sz="3200" b="1" dirty="0"/>
              <a:t>Believe in Jesus</a:t>
            </a:r>
          </a:p>
          <a:p>
            <a:r>
              <a:rPr lang="en-US" sz="3200" b="1" dirty="0"/>
              <a:t>Turn away from sin (repent)</a:t>
            </a:r>
          </a:p>
          <a:p>
            <a:r>
              <a:rPr lang="en-US" sz="3200" b="1" dirty="0"/>
              <a:t>Baptism – forgiven of sin, added to church, saved</a:t>
            </a:r>
          </a:p>
          <a:p>
            <a:r>
              <a:rPr lang="en-US" sz="3200" b="1" dirty="0"/>
              <a:t>Die as a Christian, not wishing you were.</a:t>
            </a:r>
          </a:p>
        </p:txBody>
      </p:sp>
    </p:spTree>
    <p:extLst>
      <p:ext uri="{BB962C8B-B14F-4D97-AF65-F5344CB8AC3E}">
        <p14:creationId xmlns:p14="http://schemas.microsoft.com/office/powerpoint/2010/main" val="2190524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p:txBody>
          <a:bodyPr/>
          <a:lstStyle/>
          <a:p>
            <a:r>
              <a:rPr lang="en-US" b="1" dirty="0">
                <a:solidFill>
                  <a:schemeClr val="tx1"/>
                </a:solidFill>
                <a:latin typeface="Verdana" panose="020B0604030504040204" pitchFamily="34" charset="0"/>
                <a:ea typeface="Verdana" panose="020B0604030504040204" pitchFamily="34" charset="0"/>
              </a:rPr>
              <a:t>2] Live Faithfully</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677917" y="2103120"/>
            <a:ext cx="10878207" cy="3849624"/>
          </a:xfrm>
        </p:spPr>
        <p:txBody>
          <a:bodyPr>
            <a:noAutofit/>
          </a:bodyPr>
          <a:lstStyle/>
          <a:p>
            <a:r>
              <a:rPr lang="en-US" sz="3600" b="1" dirty="0"/>
              <a:t>Revelation 2:10</a:t>
            </a:r>
            <a:r>
              <a:rPr lang="en-US" sz="3600" b="1" i="0" u="none" strike="noStrike" baseline="0" dirty="0">
                <a:solidFill>
                  <a:srgbClr val="218282"/>
                </a:solidFill>
                <a:latin typeface="Verdana" panose="020B0604030504040204" pitchFamily="34" charset="0"/>
              </a:rPr>
              <a:t> </a:t>
            </a:r>
            <a:r>
              <a:rPr lang="en-US" sz="3600" b="1" i="0" u="none" strike="noStrike" baseline="0" dirty="0">
                <a:latin typeface="Verdana" panose="020B0604030504040204" pitchFamily="34" charset="0"/>
              </a:rPr>
              <a:t>Do not fear any of those things which you are about to suffer. Indeed, the devil is about to throw </a:t>
            </a:r>
            <a:r>
              <a:rPr lang="en-US" sz="3600" b="1" i="1" u="none" strike="noStrike" baseline="0" dirty="0">
                <a:latin typeface="Verdana" panose="020B0604030504040204" pitchFamily="34" charset="0"/>
              </a:rPr>
              <a:t>some</a:t>
            </a:r>
            <a:r>
              <a:rPr lang="en-US" sz="3600" b="1" i="0" u="none" strike="noStrike" baseline="0" dirty="0">
                <a:latin typeface="Verdana" panose="020B0604030504040204" pitchFamily="34" charset="0"/>
              </a:rPr>
              <a:t> of you into prison, that you may be tested, and you will have tribulation ten days. </a:t>
            </a:r>
            <a:r>
              <a:rPr lang="en-US" sz="3600" b="1" i="0" u="sng" strike="noStrike" baseline="0" dirty="0">
                <a:latin typeface="Verdana" panose="020B0604030504040204" pitchFamily="34" charset="0"/>
              </a:rPr>
              <a:t>Be faithful until death, and I will give you the crown of life.</a:t>
            </a:r>
            <a:endParaRPr lang="en-US" sz="3600" b="1" u="sng" dirty="0"/>
          </a:p>
        </p:txBody>
      </p:sp>
    </p:spTree>
    <p:extLst>
      <p:ext uri="{BB962C8B-B14F-4D97-AF65-F5344CB8AC3E}">
        <p14:creationId xmlns:p14="http://schemas.microsoft.com/office/powerpoint/2010/main" val="2690010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p:txBody>
          <a:bodyPr/>
          <a:lstStyle/>
          <a:p>
            <a:r>
              <a:rPr lang="en-US" b="1" dirty="0">
                <a:solidFill>
                  <a:schemeClr val="tx1"/>
                </a:solidFill>
                <a:latin typeface="Verdana" panose="020B0604030504040204" pitchFamily="34" charset="0"/>
                <a:ea typeface="Verdana" panose="020B0604030504040204" pitchFamily="34" charset="0"/>
              </a:rPr>
              <a:t>3] Help others go to heaven</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677917" y="2103120"/>
            <a:ext cx="10878207" cy="3849624"/>
          </a:xfrm>
        </p:spPr>
        <p:txBody>
          <a:bodyPr>
            <a:noAutofit/>
          </a:bodyPr>
          <a:lstStyle/>
          <a:p>
            <a:r>
              <a:rPr lang="en-US" sz="3600" b="1" dirty="0"/>
              <a:t>Parents – teach your children</a:t>
            </a:r>
          </a:p>
          <a:p>
            <a:endParaRPr lang="en-US" sz="3600" b="1" dirty="0"/>
          </a:p>
          <a:p>
            <a:r>
              <a:rPr lang="en-US" sz="3600" b="1" dirty="0"/>
              <a:t>Teach others – Mark 16:15-16</a:t>
            </a:r>
          </a:p>
          <a:p>
            <a:endParaRPr lang="en-US" sz="3600" b="1" dirty="0"/>
          </a:p>
          <a:p>
            <a:r>
              <a:rPr lang="en-US" sz="3200" b="1" dirty="0">
                <a:latin typeface="Verdana" panose="020B0604030504040204" pitchFamily="34" charset="0"/>
                <a:ea typeface="Verdana" panose="020B0604030504040204" pitchFamily="34" charset="0"/>
              </a:rPr>
              <a:t>Luke 19:10 </a:t>
            </a:r>
            <a:r>
              <a:rPr lang="en-US" sz="3200" b="1" i="0" u="none" strike="noStrike" baseline="0" dirty="0">
                <a:latin typeface="Verdana" panose="020B0604030504040204" pitchFamily="34" charset="0"/>
                <a:ea typeface="Verdana" panose="020B0604030504040204" pitchFamily="34" charset="0"/>
              </a:rPr>
              <a:t>for the Son of Man has come to seek and to save that which was lost.</a:t>
            </a:r>
          </a:p>
          <a:p>
            <a:endParaRPr lang="en-US" sz="3600" b="1" u="sng" dirty="0"/>
          </a:p>
        </p:txBody>
      </p:sp>
    </p:spTree>
    <p:extLst>
      <p:ext uri="{BB962C8B-B14F-4D97-AF65-F5344CB8AC3E}">
        <p14:creationId xmlns:p14="http://schemas.microsoft.com/office/powerpoint/2010/main" val="183636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772509"/>
          </a:xfrm>
        </p:spPr>
        <p:txBody>
          <a:bodyPr/>
          <a:lstStyle/>
          <a:p>
            <a:r>
              <a:rPr lang="en-US" b="1" dirty="0">
                <a:solidFill>
                  <a:schemeClr val="tx1"/>
                </a:solidFill>
                <a:latin typeface="Verdana" panose="020B0604030504040204" pitchFamily="34" charset="0"/>
                <a:ea typeface="Verdana" panose="020B0604030504040204" pitchFamily="34" charset="0"/>
              </a:rPr>
              <a:t>4] Don’t waste time</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677917" y="1324303"/>
            <a:ext cx="10878207" cy="4950373"/>
          </a:xfrm>
        </p:spPr>
        <p:txBody>
          <a:bodyPr>
            <a:noAutofit/>
          </a:bodyPr>
          <a:lstStyle/>
          <a:p>
            <a:r>
              <a:rPr lang="en-US" sz="3200" b="1" dirty="0">
                <a:latin typeface="Verdana" panose="020B0604030504040204" pitchFamily="34" charset="0"/>
                <a:ea typeface="Verdana" panose="020B0604030504040204" pitchFamily="34" charset="0"/>
              </a:rPr>
              <a:t>James 4:14</a:t>
            </a:r>
            <a:r>
              <a:rPr lang="en-US" sz="3200" b="1" i="0" u="none" strike="noStrike" baseline="0" dirty="0">
                <a:latin typeface="Verdana" panose="020B0604030504040204" pitchFamily="34" charset="0"/>
                <a:ea typeface="Verdana" panose="020B0604030504040204" pitchFamily="34" charset="0"/>
              </a:rPr>
              <a:t> whereas you do not know what </a:t>
            </a:r>
            <a:r>
              <a:rPr lang="en-US" sz="3200" b="1" i="1" u="none" strike="noStrike" baseline="0" dirty="0">
                <a:latin typeface="Verdana" panose="020B0604030504040204" pitchFamily="34" charset="0"/>
                <a:ea typeface="Verdana" panose="020B0604030504040204" pitchFamily="34" charset="0"/>
              </a:rPr>
              <a:t>will happen</a:t>
            </a:r>
            <a:r>
              <a:rPr lang="en-US" sz="3200" b="1" i="0" u="none" strike="noStrike" baseline="0" dirty="0">
                <a:latin typeface="Verdana" panose="020B0604030504040204" pitchFamily="34" charset="0"/>
                <a:ea typeface="Verdana" panose="020B0604030504040204" pitchFamily="34" charset="0"/>
              </a:rPr>
              <a:t> tomorrow. For what </a:t>
            </a:r>
            <a:r>
              <a:rPr lang="en-US" sz="3200" b="1" i="1" u="none" strike="noStrike" baseline="0" dirty="0">
                <a:latin typeface="Verdana" panose="020B0604030504040204" pitchFamily="34" charset="0"/>
                <a:ea typeface="Verdana" panose="020B0604030504040204" pitchFamily="34" charset="0"/>
              </a:rPr>
              <a:t>is</a:t>
            </a:r>
            <a:r>
              <a:rPr lang="en-US" sz="3200" b="1" i="0" u="none" strike="noStrike" baseline="0" dirty="0">
                <a:latin typeface="Verdana" panose="020B0604030504040204" pitchFamily="34" charset="0"/>
                <a:ea typeface="Verdana" panose="020B0604030504040204" pitchFamily="34" charset="0"/>
              </a:rPr>
              <a:t> your life? It is even a vapor that appears for a little time and then vanishes away.</a:t>
            </a:r>
          </a:p>
          <a:p>
            <a:r>
              <a:rPr lang="en-US" sz="3200" b="1" i="0" strike="noStrike" baseline="0" dirty="0">
                <a:latin typeface="Verdana" panose="020B0604030504040204" pitchFamily="34" charset="0"/>
                <a:ea typeface="Verdana" panose="020B0604030504040204" pitchFamily="34" charset="0"/>
              </a:rPr>
              <a:t>2 Corinthians 6:2 </a:t>
            </a:r>
            <a:r>
              <a:rPr lang="en-US" sz="3200" b="1" i="0" u="none" strike="noStrike" baseline="0" dirty="0">
                <a:latin typeface="Verdana" panose="020B0604030504040204" pitchFamily="34" charset="0"/>
                <a:ea typeface="Verdana" panose="020B0604030504040204" pitchFamily="34" charset="0"/>
              </a:rPr>
              <a:t>For He says: "IN AN ACCEPTABLE TIME I HAVE HEARD YOU, AND IN THE DAY OF SALVATION I HAVE HELPED YOU." Behold, now </a:t>
            </a:r>
            <a:r>
              <a:rPr lang="en-US" sz="3200" b="1" i="1" u="none" strike="noStrike" baseline="0" dirty="0">
                <a:latin typeface="Verdana" panose="020B0604030504040204" pitchFamily="34" charset="0"/>
                <a:ea typeface="Verdana" panose="020B0604030504040204" pitchFamily="34" charset="0"/>
              </a:rPr>
              <a:t>is</a:t>
            </a:r>
            <a:r>
              <a:rPr lang="en-US" sz="3200" b="1" i="0" u="none" strike="noStrike" baseline="0" dirty="0">
                <a:latin typeface="Verdana" panose="020B0604030504040204" pitchFamily="34" charset="0"/>
                <a:ea typeface="Verdana" panose="020B0604030504040204" pitchFamily="34" charset="0"/>
              </a:rPr>
              <a:t> the accepted time; behold, now </a:t>
            </a:r>
            <a:r>
              <a:rPr lang="en-US" sz="3200" b="1" i="1" u="none" strike="noStrike" baseline="0" dirty="0">
                <a:latin typeface="Verdana" panose="020B0604030504040204" pitchFamily="34" charset="0"/>
                <a:ea typeface="Verdana" panose="020B0604030504040204" pitchFamily="34" charset="0"/>
              </a:rPr>
              <a:t>is</a:t>
            </a:r>
            <a:r>
              <a:rPr lang="en-US" sz="3200" b="1" i="0" u="none" strike="noStrike" baseline="0" dirty="0">
                <a:latin typeface="Verdana" panose="020B0604030504040204" pitchFamily="34" charset="0"/>
                <a:ea typeface="Verdana" panose="020B0604030504040204" pitchFamily="34" charset="0"/>
              </a:rPr>
              <a:t> the day of salvation.</a:t>
            </a:r>
          </a:p>
        </p:txBody>
      </p:sp>
    </p:spTree>
    <p:extLst>
      <p:ext uri="{BB962C8B-B14F-4D97-AF65-F5344CB8AC3E}">
        <p14:creationId xmlns:p14="http://schemas.microsoft.com/office/powerpoint/2010/main" val="3264102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772509"/>
          </a:xfrm>
        </p:spPr>
        <p:txBody>
          <a:bodyPr/>
          <a:lstStyle/>
          <a:p>
            <a:r>
              <a:rPr lang="en-US" b="1" dirty="0">
                <a:solidFill>
                  <a:schemeClr val="tx1"/>
                </a:solidFill>
                <a:latin typeface="Verdana" panose="020B0604030504040204" pitchFamily="34" charset="0"/>
                <a:ea typeface="Verdana" panose="020B0604030504040204" pitchFamily="34" charset="0"/>
              </a:rPr>
              <a:t>5] Keep your affairs in order</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677917" y="1324303"/>
            <a:ext cx="10878207" cy="4950373"/>
          </a:xfrm>
        </p:spPr>
        <p:txBody>
          <a:bodyPr>
            <a:noAutofit/>
          </a:bodyPr>
          <a:lstStyle/>
          <a:p>
            <a:r>
              <a:rPr lang="en-US" sz="3200" b="1" i="0" u="none" strike="noStrike" baseline="0" dirty="0">
                <a:latin typeface="Verdana" panose="020B0604030504040204" pitchFamily="34" charset="0"/>
                <a:ea typeface="Verdana" panose="020B0604030504040204" pitchFamily="34" charset="0"/>
              </a:rPr>
              <a:t>2 Kings 20:1</a:t>
            </a:r>
            <a:r>
              <a:rPr lang="en-US" sz="3200" b="1" dirty="0">
                <a:latin typeface="Verdana" panose="020B0604030504040204" pitchFamily="34" charset="0"/>
                <a:ea typeface="Verdana" panose="020B0604030504040204" pitchFamily="34" charset="0"/>
              </a:rPr>
              <a:t> </a:t>
            </a:r>
            <a:r>
              <a:rPr lang="en-US" sz="3200" b="1" i="0" u="none" strike="noStrike" baseline="0" dirty="0">
                <a:latin typeface="Verdana" panose="020B0604030504040204" pitchFamily="34" charset="0"/>
              </a:rPr>
              <a:t>In those days Hezekiah was sick and near death. And Isaiah the prophet, the son of </a:t>
            </a:r>
            <a:r>
              <a:rPr lang="en-US" sz="3200" b="1" i="0" u="none" strike="noStrike" baseline="0" dirty="0" err="1">
                <a:latin typeface="Verdana" panose="020B0604030504040204" pitchFamily="34" charset="0"/>
              </a:rPr>
              <a:t>Amoz</a:t>
            </a:r>
            <a:r>
              <a:rPr lang="en-US" sz="3200" b="1" i="0" u="none" strike="noStrike" baseline="0" dirty="0">
                <a:latin typeface="Verdana" panose="020B0604030504040204" pitchFamily="34" charset="0"/>
              </a:rPr>
              <a:t>, went to him and said to him, "Thus says the LORD: 'Set your house in order, for you shall die, and not live.’ “</a:t>
            </a:r>
          </a:p>
          <a:p>
            <a:endParaRPr lang="en-US" sz="3200" b="1" i="0" u="none" strike="noStrike" baseline="0" dirty="0">
              <a:latin typeface="Verdana" panose="020B0604030504040204" pitchFamily="34" charset="0"/>
            </a:endParaRPr>
          </a:p>
          <a:p>
            <a:r>
              <a:rPr lang="en-US" sz="3200" b="1" dirty="0">
                <a:latin typeface="Verdana" panose="020B0604030504040204" pitchFamily="34" charset="0"/>
              </a:rPr>
              <a:t>Keep in order – life, finances, faith, hope</a:t>
            </a:r>
            <a:endParaRPr lang="en-US" sz="3200" b="1" i="0" u="none" strike="noStrike" baseline="0" dirty="0">
              <a:latin typeface="Verdana" panose="020B0604030504040204" pitchFamily="34" charset="0"/>
            </a:endParaRPr>
          </a:p>
        </p:txBody>
      </p:sp>
    </p:spTree>
    <p:extLst>
      <p:ext uri="{BB962C8B-B14F-4D97-AF65-F5344CB8AC3E}">
        <p14:creationId xmlns:p14="http://schemas.microsoft.com/office/powerpoint/2010/main" val="3814246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6] Overcome the fear of death</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pPr marR="0" algn="l" rtl="0"/>
            <a:r>
              <a:rPr lang="en-US" sz="3200" b="1" i="0" u="none" strike="noStrike" baseline="0" dirty="0">
                <a:latin typeface="Verdana" panose="020B0604030504040204" pitchFamily="34" charset="0"/>
                <a:ea typeface="Verdana" panose="020B0604030504040204" pitchFamily="34" charset="0"/>
              </a:rPr>
              <a:t>Hebrews 2:14-16</a:t>
            </a:r>
            <a:r>
              <a:rPr lang="en-US" sz="3200" b="1" i="0" u="none" strike="noStrike" baseline="0" dirty="0">
                <a:latin typeface="Verdana" panose="020B0604030504040204" pitchFamily="34" charset="0"/>
              </a:rPr>
              <a:t> Inasmuch then as the children have partaken of flesh and blood, He Himself likewise shared in the same, that through death He might destroy him who had the power of death, that is, the devil, 15  and release those who through fear of death were all their lifetime subject to bondage. 16 For indeed He does not give aid to angels, but He does give aid to the seed of Abraham.</a:t>
            </a:r>
            <a:endParaRPr lang="en-US" sz="3200" b="1"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6751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785-4486-48A4-AB86-5C01A6268315}"/>
              </a:ext>
            </a:extLst>
          </p:cNvPr>
          <p:cNvSpPr>
            <a:spLocks noGrp="1"/>
          </p:cNvSpPr>
          <p:nvPr>
            <p:ph type="title"/>
          </p:nvPr>
        </p:nvSpPr>
        <p:spPr>
          <a:xfrm>
            <a:off x="1066800" y="425670"/>
            <a:ext cx="10058400" cy="662151"/>
          </a:xfrm>
        </p:spPr>
        <p:txBody>
          <a:bodyPr/>
          <a:lstStyle/>
          <a:p>
            <a:r>
              <a:rPr lang="en-US" b="1" dirty="0">
                <a:solidFill>
                  <a:schemeClr val="tx1"/>
                </a:solidFill>
                <a:latin typeface="Verdana" panose="020B0604030504040204" pitchFamily="34" charset="0"/>
                <a:ea typeface="Verdana" panose="020B0604030504040204" pitchFamily="34" charset="0"/>
              </a:rPr>
              <a:t>6] Overcome the fear of death</a:t>
            </a:r>
          </a:p>
        </p:txBody>
      </p:sp>
      <p:sp>
        <p:nvSpPr>
          <p:cNvPr id="3" name="Content Placeholder 2">
            <a:extLst>
              <a:ext uri="{FF2B5EF4-FFF2-40B4-BE49-F238E27FC236}">
                <a16:creationId xmlns:a16="http://schemas.microsoft.com/office/drawing/2014/main" id="{B78CDFF6-8FD1-42A8-B2AA-BDC7FB79471F}"/>
              </a:ext>
            </a:extLst>
          </p:cNvPr>
          <p:cNvSpPr>
            <a:spLocks noGrp="1"/>
          </p:cNvSpPr>
          <p:nvPr>
            <p:ph idx="1"/>
          </p:nvPr>
        </p:nvSpPr>
        <p:spPr>
          <a:xfrm>
            <a:off x="441434" y="1087821"/>
            <a:ext cx="11319641" cy="5186855"/>
          </a:xfrm>
        </p:spPr>
        <p:txBody>
          <a:bodyPr>
            <a:noAutofit/>
          </a:bodyPr>
          <a:lstStyle/>
          <a:p>
            <a:r>
              <a:rPr lang="en-US" sz="3600" b="1" dirty="0">
                <a:latin typeface="Verdana" panose="020B0604030504040204" pitchFamily="34" charset="0"/>
                <a:ea typeface="Verdana" panose="020B0604030504040204" pitchFamily="34" charset="0"/>
              </a:rPr>
              <a:t>Revelation 1:18</a:t>
            </a:r>
            <a:r>
              <a:rPr lang="en-US" sz="3600" b="1" i="0" u="none" strike="noStrike" baseline="0" dirty="0">
                <a:latin typeface="Verdana" panose="020B0604030504040204" pitchFamily="34" charset="0"/>
              </a:rPr>
              <a:t> I </a:t>
            </a:r>
            <a:r>
              <a:rPr lang="en-US" sz="3600" b="1" i="1" u="none" strike="noStrike" baseline="0" dirty="0">
                <a:latin typeface="Verdana" panose="020B0604030504040204" pitchFamily="34" charset="0"/>
              </a:rPr>
              <a:t>am</a:t>
            </a:r>
            <a:r>
              <a:rPr lang="en-US" sz="3600" b="1" i="0" u="none" strike="noStrike" baseline="0" dirty="0">
                <a:latin typeface="Verdana" panose="020B0604030504040204" pitchFamily="34" charset="0"/>
              </a:rPr>
              <a:t> He who lives, and was dead, and behold, I am alive forevermore. Amen. And I have the keys of Hades and of Death.</a:t>
            </a:r>
          </a:p>
          <a:p>
            <a:endParaRPr lang="en-US" sz="3600" b="1" i="0" u="none" strike="noStrike" baseline="0" dirty="0">
              <a:latin typeface="Verdana" panose="020B0604030504040204" pitchFamily="34" charset="0"/>
            </a:endParaRPr>
          </a:p>
          <a:p>
            <a:r>
              <a:rPr lang="en-US" sz="3600" b="1" i="0" u="none" strike="noStrike" baseline="0" dirty="0">
                <a:latin typeface="Verdana" panose="020B0604030504040204" pitchFamily="34" charset="0"/>
              </a:rPr>
              <a:t>Philippians 1:21  For to me, to live </a:t>
            </a:r>
            <a:r>
              <a:rPr lang="en-US" sz="3600" b="1" i="1" u="none" strike="noStrike" baseline="0" dirty="0">
                <a:latin typeface="Verdana" panose="020B0604030504040204" pitchFamily="34" charset="0"/>
              </a:rPr>
              <a:t>is</a:t>
            </a:r>
            <a:r>
              <a:rPr lang="en-US" sz="3600" b="1" i="0" u="none" strike="noStrike" baseline="0" dirty="0">
                <a:latin typeface="Verdana" panose="020B0604030504040204" pitchFamily="34" charset="0"/>
              </a:rPr>
              <a:t> Christ, and to die </a:t>
            </a:r>
            <a:r>
              <a:rPr lang="en-US" sz="3600" b="1" i="1" u="none" strike="noStrike" baseline="0" dirty="0">
                <a:latin typeface="Verdana" panose="020B0604030504040204" pitchFamily="34" charset="0"/>
              </a:rPr>
              <a:t>is</a:t>
            </a:r>
            <a:r>
              <a:rPr lang="en-US" sz="3600" b="1" i="0" u="none" strike="noStrike" baseline="0" dirty="0">
                <a:latin typeface="Verdana" panose="020B0604030504040204" pitchFamily="34" charset="0"/>
              </a:rPr>
              <a:t> gain.</a:t>
            </a:r>
          </a:p>
        </p:txBody>
      </p:sp>
    </p:spTree>
    <p:extLst>
      <p:ext uri="{BB962C8B-B14F-4D97-AF65-F5344CB8AC3E}">
        <p14:creationId xmlns:p14="http://schemas.microsoft.com/office/powerpoint/2010/main" val="26860659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ru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{A6D16306-6DDE-4035-BF75-AD0CE64A0F5A}tf11531919_win32</Template>
  <TotalTime>63</TotalTime>
  <Words>682</Words>
  <Application>Microsoft Office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Avenir Next LT Pro</vt:lpstr>
      <vt:lpstr>Avenir Next LT Pro Light</vt:lpstr>
      <vt:lpstr>Calibri</vt:lpstr>
      <vt:lpstr>Garamond</vt:lpstr>
      <vt:lpstr>Verdana</vt:lpstr>
      <vt:lpstr>SavonVTI</vt:lpstr>
      <vt:lpstr>7 ways to die</vt:lpstr>
      <vt:lpstr>Not a pleasant topic  We avoid the subject.  But death is real and must be faced by all of us.</vt:lpstr>
      <vt:lpstr>1] Become a Christian</vt:lpstr>
      <vt:lpstr>2] Live Faithfully</vt:lpstr>
      <vt:lpstr>3] Help others go to heaven</vt:lpstr>
      <vt:lpstr>4] Don’t waste time</vt:lpstr>
      <vt:lpstr>5] Keep your affairs in order</vt:lpstr>
      <vt:lpstr>6] Overcome the fear of death</vt:lpstr>
      <vt:lpstr>6] Overcome the fear of death</vt:lpstr>
      <vt:lpstr>7] Practice Dying</vt:lpstr>
      <vt:lpstr>7] Practice Dying</vt:lpstr>
      <vt:lpstr>7] Practice Dying</vt:lpstr>
      <vt:lpstr>7] Practice Dying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ways to die</dc:title>
  <dc:creator>Manly Luscombe</dc:creator>
  <cp:lastModifiedBy>Manly Luscombe</cp:lastModifiedBy>
  <cp:revision>7</cp:revision>
  <dcterms:created xsi:type="dcterms:W3CDTF">2020-10-13T18:54:42Z</dcterms:created>
  <dcterms:modified xsi:type="dcterms:W3CDTF">2020-10-13T19:57:57Z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