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_rels/presentation.xml.rels" ContentType="application/vnd.openxmlformats-package.relationships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</p:sldIdLst>
  <p:sldSz cx="10080625" cy="5670550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png"/><Relationship Id="rId3" Type="http://schemas.openxmlformats.org/officeDocument/2006/relationships/image" Target="../media/image6.png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1" name="PlaceHolder 5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35" name="" descr=""/>
          <p:cNvPicPr/>
          <p:nvPr/>
        </p:nvPicPr>
        <p:blipFill>
          <a:blip r:embed="rId2"/>
          <a:stretch/>
        </p:blipFill>
        <p:spPr>
          <a:xfrm>
            <a:off x="2979000" y="1326240"/>
            <a:ext cx="4121640" cy="3288600"/>
          </a:xfrm>
          <a:prstGeom prst="rect">
            <a:avLst/>
          </a:prstGeom>
          <a:ln>
            <a:noFill/>
          </a:ln>
        </p:spPr>
      </p:pic>
      <p:pic>
        <p:nvPicPr>
          <p:cNvPr id="36" name="" descr=""/>
          <p:cNvPicPr/>
          <p:nvPr/>
        </p:nvPicPr>
        <p:blipFill>
          <a:blip r:embed="rId3"/>
          <a:stretch/>
        </p:blipFill>
        <p:spPr>
          <a:xfrm>
            <a:off x="2979000" y="1326240"/>
            <a:ext cx="4121640" cy="328860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8" name="PlaceHolder 5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72" name="" descr=""/>
          <p:cNvPicPr/>
          <p:nvPr/>
        </p:nvPicPr>
        <p:blipFill>
          <a:blip r:embed="rId2"/>
          <a:stretch/>
        </p:blipFill>
        <p:spPr>
          <a:xfrm>
            <a:off x="2979000" y="1326240"/>
            <a:ext cx="4121640" cy="3288600"/>
          </a:xfrm>
          <a:prstGeom prst="rect">
            <a:avLst/>
          </a:prstGeom>
          <a:ln>
            <a:noFill/>
          </a:ln>
        </p:spPr>
      </p:pic>
      <p:pic>
        <p:nvPicPr>
          <p:cNvPr id="73" name="" descr=""/>
          <p:cNvPicPr/>
          <p:nvPr/>
        </p:nvPicPr>
        <p:blipFill>
          <a:blip r:embed="rId3"/>
          <a:stretch/>
        </p:blipFill>
        <p:spPr>
          <a:xfrm>
            <a:off x="2979000" y="1326240"/>
            <a:ext cx="4121640" cy="328860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9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5" name="PlaceHolder 4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4.pn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" descr=""/>
          <p:cNvPicPr/>
          <p:nvPr/>
        </p:nvPicPr>
        <p:blipFill>
          <a:blip r:embed="rId2"/>
          <a:stretch/>
        </p:blipFill>
        <p:spPr>
          <a:xfrm>
            <a:off x="-58320" y="81000"/>
            <a:ext cx="7793640" cy="1204920"/>
          </a:xfrm>
          <a:prstGeom prst="rect">
            <a:avLst/>
          </a:prstGeom>
          <a:ln>
            <a:noFill/>
          </a:ln>
        </p:spPr>
      </p:pic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504000" y="216000"/>
            <a:ext cx="7019280" cy="935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504000" y="1368000"/>
            <a:ext cx="9071280" cy="328752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en-US" sz="1800" spc="-1">
                <a:latin typeface="Arial"/>
              </a:rPr>
              <a:t>Click to edit the outline text format</a:t>
            </a:r>
            <a:endParaRPr/>
          </a:p>
          <a:p>
            <a:pPr lvl="1" marL="864000" indent="-324000">
              <a:buClr>
                <a:srgbClr val="ffffff"/>
              </a:buClr>
              <a:buSzPct val="75000"/>
              <a:buFont typeface="StarSymbol"/>
              <a:buChar char=""/>
            </a:pPr>
            <a:r>
              <a:rPr lang="en-US" sz="1800" spc="-1">
                <a:latin typeface="Arial"/>
              </a:rPr>
              <a:t>Second Outline Level</a:t>
            </a:r>
            <a:endParaRPr/>
          </a:p>
          <a:p>
            <a:pPr lvl="2" marL="1296000" indent="-288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en-US" sz="1800" spc="-1">
                <a:latin typeface="Arial"/>
              </a:rPr>
              <a:t>Third Outline Level</a:t>
            </a:r>
            <a:endParaRPr/>
          </a:p>
          <a:p>
            <a:pPr lvl="3" marL="1728000" indent="-216000">
              <a:buClr>
                <a:srgbClr val="ffffff"/>
              </a:buClr>
              <a:buSzPct val="75000"/>
              <a:buFont typeface="StarSymbol"/>
              <a:buChar char=""/>
            </a:pPr>
            <a:r>
              <a:rPr lang="en-US" sz="1800" spc="-1">
                <a:latin typeface="Arial"/>
              </a:rPr>
              <a:t>Fourth Outline Level</a:t>
            </a:r>
            <a:endParaRPr/>
          </a:p>
          <a:p>
            <a:pPr lvl="4" marL="2160000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en-US" sz="1800" spc="-1">
                <a:latin typeface="Arial"/>
              </a:rPr>
              <a:t>Fifth Outline Level</a:t>
            </a:r>
            <a:endParaRPr/>
          </a:p>
          <a:p>
            <a:pPr lvl="5" marL="2592000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en-US" sz="1800" spc="-1">
                <a:latin typeface="Arial"/>
              </a:rPr>
              <a:t>Sixth Outline Level</a:t>
            </a:r>
            <a:endParaRPr/>
          </a:p>
          <a:p>
            <a:pPr lvl="6" marL="3024000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en-US" sz="1800" spc="-1">
                <a:latin typeface="Arial"/>
              </a:rPr>
              <a:t>Seventh Outline Level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" descr=""/>
          <p:cNvPicPr/>
          <p:nvPr/>
        </p:nvPicPr>
        <p:blipFill>
          <a:blip r:embed="rId2"/>
          <a:stretch/>
        </p:blipFill>
        <p:spPr>
          <a:xfrm>
            <a:off x="-58320" y="81000"/>
            <a:ext cx="7793640" cy="1204920"/>
          </a:xfrm>
          <a:prstGeom prst="rect">
            <a:avLst/>
          </a:prstGeom>
          <a:ln>
            <a:noFill/>
          </a:ln>
        </p:spPr>
      </p:pic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en-US" sz="4400" spc="-1">
                <a:latin typeface="Arial"/>
              </a:rPr>
              <a:t>Click to edit the title text format</a:t>
            </a:r>
            <a:endParaRPr/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en-US" sz="3200" spc="-1">
                <a:latin typeface="Arial"/>
              </a:rPr>
              <a:t>Click to edit the outline text format</a:t>
            </a:r>
            <a:endParaRPr/>
          </a:p>
          <a:p>
            <a:pPr lvl="1" marL="864000" indent="-324000">
              <a:buClr>
                <a:srgbClr val="ffffff"/>
              </a:buClr>
              <a:buSzPct val="75000"/>
              <a:buFont typeface="StarSymbol"/>
              <a:buChar char=""/>
            </a:pPr>
            <a:r>
              <a:rPr lang="en-US" sz="2800" spc="-1">
                <a:latin typeface="Arial"/>
              </a:rPr>
              <a:t>Second Outline Level</a:t>
            </a:r>
            <a:endParaRPr/>
          </a:p>
          <a:p>
            <a:pPr lvl="2" marL="1296000" indent="-288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en-US" sz="2400" spc="-1">
                <a:latin typeface="Arial"/>
              </a:rPr>
              <a:t>Third Outline Level</a:t>
            </a:r>
            <a:endParaRPr/>
          </a:p>
          <a:p>
            <a:pPr lvl="3" marL="1728000" indent="-216000">
              <a:buClr>
                <a:srgbClr val="ffffff"/>
              </a:buClr>
              <a:buSzPct val="75000"/>
              <a:buFont typeface="StarSymbol"/>
              <a:buChar char=""/>
            </a:pPr>
            <a:r>
              <a:rPr lang="en-US" sz="2000" spc="-1">
                <a:latin typeface="Arial"/>
              </a:rPr>
              <a:t>Fourth Outline Level</a:t>
            </a:r>
            <a:endParaRPr/>
          </a:p>
          <a:p>
            <a:pPr lvl="4" marL="2160000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en-US" sz="2000" spc="-1">
                <a:latin typeface="Arial"/>
              </a:rPr>
              <a:t>Fifth Outline Level</a:t>
            </a:r>
            <a:endParaRPr/>
          </a:p>
          <a:p>
            <a:pPr lvl="5" marL="2592000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en-US" sz="2000" spc="-1">
                <a:latin typeface="Arial"/>
              </a:rPr>
              <a:t>Sixth Outline Level</a:t>
            </a:r>
            <a:endParaRPr/>
          </a:p>
          <a:p>
            <a:pPr lvl="6" marL="3024000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en-US" sz="2000" spc="-1">
                <a:latin typeface="Arial"/>
              </a:rPr>
              <a:t>Seventh Outline Level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CustomShape 1"/>
          <p:cNvSpPr/>
          <p:nvPr/>
        </p:nvSpPr>
        <p:spPr>
          <a:xfrm>
            <a:off x="504000" y="2880"/>
            <a:ext cx="7019280" cy="1361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r>
              <a:rPr b="1" lang="en-US" sz="4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7 Things Preachers Can't Do</a:t>
            </a:r>
            <a:endParaRPr/>
          </a:p>
        </p:txBody>
      </p:sp>
      <p:sp>
        <p:nvSpPr>
          <p:cNvPr id="75" name="CustomShape 2"/>
          <p:cNvSpPr/>
          <p:nvPr/>
        </p:nvSpPr>
        <p:spPr>
          <a:xfrm>
            <a:off x="504000" y="1368000"/>
            <a:ext cx="9071280" cy="3287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lang="en-US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Some think the preacher can solve all their problems, know all the answers, and have the Bible memorized.</a:t>
            </a:r>
            <a:endParaRPr/>
          </a:p>
        </p:txBody>
      </p:sp>
    </p:spTree>
  </p:cSld>
  <p:transition spd="med">
    <p:wipe dir="l"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CustomShape 1"/>
          <p:cNvSpPr/>
          <p:nvPr/>
        </p:nvSpPr>
        <p:spPr>
          <a:xfrm>
            <a:off x="595440" y="-10080"/>
            <a:ext cx="6993360" cy="1361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r>
              <a:rPr b="1" lang="en-US" sz="4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7 Make you go to heaven</a:t>
            </a:r>
            <a:endParaRPr/>
          </a:p>
        </p:txBody>
      </p:sp>
      <p:sp>
        <p:nvSpPr>
          <p:cNvPr id="93" name="CustomShape 2"/>
          <p:cNvSpPr/>
          <p:nvPr/>
        </p:nvSpPr>
        <p:spPr>
          <a:xfrm>
            <a:off x="274320" y="1368000"/>
            <a:ext cx="9600480" cy="4117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marL="432000" indent="-323280">
              <a:lnSpc>
                <a:spcPct val="100000"/>
              </a:lnSpc>
              <a:buClr>
                <a:srgbClr val="ffffff"/>
              </a:buClr>
              <a:buSzPct val="45000"/>
              <a:buFont typeface="StarSymbol"/>
              <a:buChar char="l"/>
            </a:pPr>
            <a:r>
              <a:rPr b="1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Romans 10:1-3</a:t>
            </a:r>
            <a:r>
              <a:rPr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 1 Brethren, my heart's desire and prayer to God for Israel is that they may be saved. 2 For I bear them witness that they have a zeal for God, but not according to knowledge. 3 For they being ignorant of God's righteousness, and seeking to establish their own righteousness, have not submitted to the righteousness of God.</a:t>
            </a:r>
            <a:endParaRPr/>
          </a:p>
          <a:p>
            <a:pPr marL="432000" indent="-323280">
              <a:lnSpc>
                <a:spcPct val="100000"/>
              </a:lnSpc>
              <a:buClr>
                <a:srgbClr val="ffffff"/>
              </a:buClr>
              <a:buSzPct val="45000"/>
              <a:buFont typeface="StarSymbol"/>
              <a:buChar char="l"/>
            </a:pPr>
            <a:r>
              <a:rPr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See also </a:t>
            </a:r>
            <a:r>
              <a:rPr b="1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Romans 9:1-3</a:t>
            </a:r>
            <a:endParaRPr/>
          </a:p>
        </p:txBody>
      </p:sp>
    </p:spTree>
  </p:cSld>
  <p:transition spd="med">
    <p:wipe dir="l"/>
  </p:transition>
  <p:timing>
    <p:tnLst>
      <p:par>
        <p:cTn id="19" dur="indefinite" restart="never" nodeType="tmRoot">
          <p:childTnLst>
            <p:seq>
              <p:cTn id="2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CustomShape 1"/>
          <p:cNvSpPr/>
          <p:nvPr/>
        </p:nvSpPr>
        <p:spPr>
          <a:xfrm>
            <a:off x="595440" y="-10080"/>
            <a:ext cx="6993360" cy="1361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r>
              <a:rPr b="1" lang="en-US" sz="4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What is your choice?</a:t>
            </a:r>
            <a:endParaRPr/>
          </a:p>
        </p:txBody>
      </p:sp>
      <p:sp>
        <p:nvSpPr>
          <p:cNvPr id="95" name="CustomShape 2"/>
          <p:cNvSpPr/>
          <p:nvPr/>
        </p:nvSpPr>
        <p:spPr>
          <a:xfrm>
            <a:off x="274320" y="1368000"/>
            <a:ext cx="9600480" cy="4117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marL="432000" indent="-323280">
              <a:lnSpc>
                <a:spcPct val="100000"/>
              </a:lnSpc>
              <a:buClr>
                <a:srgbClr val="ffffff"/>
              </a:buClr>
              <a:buSzPct val="45000"/>
              <a:buFont typeface="StarSymbol"/>
              <a:buChar char="l"/>
            </a:pPr>
            <a:r>
              <a:rPr b="1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The invitation song is a time to think about your life and your relationship with God.</a:t>
            </a:r>
            <a:endParaRPr/>
          </a:p>
          <a:p>
            <a:pPr marL="432000" indent="-323280">
              <a:lnSpc>
                <a:spcPct val="100000"/>
              </a:lnSpc>
              <a:buClr>
                <a:srgbClr val="ffffff"/>
              </a:buClr>
              <a:buSzPct val="45000"/>
              <a:buFont typeface="StarSymbol"/>
              <a:buChar char="l"/>
            </a:pPr>
            <a:r>
              <a:rPr b="1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It is an opportunity to be washed from your sins in baptism.</a:t>
            </a:r>
            <a:endParaRPr/>
          </a:p>
          <a:p>
            <a:pPr marL="432000" indent="-323280">
              <a:lnSpc>
                <a:spcPct val="100000"/>
              </a:lnSpc>
              <a:buClr>
                <a:srgbClr val="ffffff"/>
              </a:buClr>
              <a:buSzPct val="45000"/>
              <a:buFont typeface="StarSymbol"/>
              <a:buChar char="l"/>
            </a:pPr>
            <a:r>
              <a:rPr b="1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It is an opportunity for Christians to ask for prayer and forgiveness.</a:t>
            </a:r>
            <a:endParaRPr/>
          </a:p>
        </p:txBody>
      </p:sp>
    </p:spTree>
  </p:cSld>
  <p:transition spd="med">
    <p:wipe dir="l"/>
  </p:transition>
  <p:timing>
    <p:tnLst>
      <p:par>
        <p:cTn id="21" dur="indefinite" restart="never" nodeType="tmRoot">
          <p:childTnLst>
            <p:seq>
              <p:cTn id="2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CustomShape 1"/>
          <p:cNvSpPr/>
          <p:nvPr/>
        </p:nvSpPr>
        <p:spPr>
          <a:xfrm>
            <a:off x="504000" y="216000"/>
            <a:ext cx="7019280" cy="935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r>
              <a:rPr b="1" lang="en-US" sz="4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Do you remember?</a:t>
            </a:r>
            <a:endParaRPr/>
          </a:p>
        </p:txBody>
      </p:sp>
      <p:sp>
        <p:nvSpPr>
          <p:cNvPr id="77" name="CustomShape 2"/>
          <p:cNvSpPr/>
          <p:nvPr/>
        </p:nvSpPr>
        <p:spPr>
          <a:xfrm>
            <a:off x="504000" y="1368000"/>
            <a:ext cx="9071280" cy="3287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marL="432000" indent="-323280">
              <a:lnSpc>
                <a:spcPct val="100000"/>
              </a:lnSpc>
              <a:buClr>
                <a:srgbClr val="ffffff"/>
              </a:buClr>
              <a:buSzPct val="45000"/>
              <a:buFont typeface="StarSymbol"/>
              <a:buChar char="l"/>
            </a:pPr>
            <a:r>
              <a:rPr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When I have children they won't - - -</a:t>
            </a:r>
            <a:endParaRPr/>
          </a:p>
          <a:p>
            <a:pPr marL="432000" indent="-323280">
              <a:lnSpc>
                <a:spcPct val="100000"/>
              </a:lnSpc>
              <a:buClr>
                <a:srgbClr val="ffffff"/>
              </a:buClr>
              <a:buSzPct val="45000"/>
              <a:buFont typeface="StarSymbol"/>
              <a:buChar char="l"/>
            </a:pPr>
            <a:r>
              <a:rPr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When I get married my spouse will - - -</a:t>
            </a:r>
            <a:endParaRPr/>
          </a:p>
          <a:p>
            <a:pPr marL="432000" indent="-323280">
              <a:lnSpc>
                <a:spcPct val="100000"/>
              </a:lnSpc>
              <a:buClr>
                <a:srgbClr val="ffffff"/>
              </a:buClr>
              <a:buSzPct val="45000"/>
              <a:buFont typeface="StarSymbol"/>
              <a:buChar char="l"/>
            </a:pPr>
            <a:r>
              <a:rPr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My kids won't make noise in church.</a:t>
            </a:r>
            <a:endParaRPr/>
          </a:p>
          <a:p>
            <a:pPr marL="432000" indent="-323280">
              <a:lnSpc>
                <a:spcPct val="100000"/>
              </a:lnSpc>
              <a:buClr>
                <a:srgbClr val="ffffff"/>
              </a:buClr>
              <a:buSzPct val="45000"/>
              <a:buFont typeface="StarSymbol"/>
              <a:buChar char="l"/>
            </a:pPr>
            <a:r>
              <a:rPr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 will give my kids all the time they want.</a:t>
            </a:r>
            <a:endParaRPr/>
          </a:p>
          <a:p>
            <a:pPr marL="432000" indent="-323280">
              <a:lnSpc>
                <a:spcPct val="100000"/>
              </a:lnSpc>
              <a:buClr>
                <a:srgbClr val="ffffff"/>
              </a:buClr>
              <a:buSzPct val="45000"/>
              <a:buFont typeface="StarSymbol"/>
              <a:buChar char="l"/>
            </a:pPr>
            <a:r>
              <a:rPr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When I preach the church wont - - - </a:t>
            </a:r>
            <a:endParaRPr/>
          </a:p>
          <a:p>
            <a:pPr marL="432000" indent="-323280">
              <a:lnSpc>
                <a:spcPct val="100000"/>
              </a:lnSpc>
              <a:buClr>
                <a:srgbClr val="ffffff"/>
              </a:buClr>
              <a:buSzPct val="45000"/>
              <a:buFont typeface="StarSymbol"/>
              <a:buChar char="l"/>
            </a:pPr>
            <a:r>
              <a:rPr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If we had a better youth program - - - </a:t>
            </a:r>
            <a:endParaRPr/>
          </a:p>
        </p:txBody>
      </p:sp>
    </p:spTree>
  </p:cSld>
  <p:transition spd="med">
    <p:wipe dir="l"/>
  </p:transition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CustomShape 1"/>
          <p:cNvSpPr/>
          <p:nvPr/>
        </p:nvSpPr>
        <p:spPr>
          <a:xfrm>
            <a:off x="504000" y="216000"/>
            <a:ext cx="7019280" cy="935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r>
              <a:rPr b="1" lang="en-US" sz="4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Confession time</a:t>
            </a:r>
            <a:endParaRPr/>
          </a:p>
        </p:txBody>
      </p:sp>
      <p:sp>
        <p:nvSpPr>
          <p:cNvPr id="79" name="CustomShape 2"/>
          <p:cNvSpPr/>
          <p:nvPr/>
        </p:nvSpPr>
        <p:spPr>
          <a:xfrm>
            <a:off x="504000" y="1368000"/>
            <a:ext cx="9071280" cy="3287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marL="432000" indent="-323280">
              <a:lnSpc>
                <a:spcPct val="100000"/>
              </a:lnSpc>
              <a:buClr>
                <a:srgbClr val="ffffff"/>
              </a:buClr>
              <a:buSzPct val="45000"/>
              <a:buFont typeface="StarSymbol"/>
              <a:buChar char="l"/>
            </a:pPr>
            <a:r>
              <a:rPr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Before marriage, before children – we have our ideals and goals</a:t>
            </a:r>
            <a:endParaRPr/>
          </a:p>
          <a:p>
            <a:pPr marL="432000" indent="-323280">
              <a:lnSpc>
                <a:spcPct val="100000"/>
              </a:lnSpc>
              <a:buClr>
                <a:srgbClr val="ffffff"/>
              </a:buClr>
              <a:buSzPct val="45000"/>
              <a:buFont typeface="StarSymbol"/>
              <a:buChar char="l"/>
            </a:pPr>
            <a:r>
              <a:rPr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 Ph. D. in Psychology wrote a book with this preface – When I graduated I had no children and 3 theories. Now I have 3 children and no theories.</a:t>
            </a:r>
            <a:endParaRPr/>
          </a:p>
          <a:p>
            <a:pPr marL="432000" indent="-323280">
              <a:lnSpc>
                <a:spcPct val="100000"/>
              </a:lnSpc>
              <a:buClr>
                <a:srgbClr val="ffffff"/>
              </a:buClr>
              <a:buSzPct val="45000"/>
              <a:buFont typeface="StarSymbol"/>
              <a:buChar char="l"/>
            </a:pPr>
            <a:r>
              <a:rPr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 confess – there are things I can't do.</a:t>
            </a:r>
            <a:endParaRPr/>
          </a:p>
        </p:txBody>
      </p:sp>
    </p:spTree>
  </p:cSld>
  <p:transition spd="med">
    <p:wipe dir="l"/>
  </p:transition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CustomShape 1"/>
          <p:cNvSpPr/>
          <p:nvPr/>
        </p:nvSpPr>
        <p:spPr>
          <a:xfrm>
            <a:off x="504000" y="216000"/>
            <a:ext cx="7019280" cy="935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r>
              <a:rPr b="1" lang="en-US" sz="4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1 Love God for You</a:t>
            </a:r>
            <a:endParaRPr/>
          </a:p>
        </p:txBody>
      </p:sp>
      <p:sp>
        <p:nvSpPr>
          <p:cNvPr id="81" name="CustomShape 2"/>
          <p:cNvSpPr/>
          <p:nvPr/>
        </p:nvSpPr>
        <p:spPr>
          <a:xfrm>
            <a:off x="504000" y="1368000"/>
            <a:ext cx="9071280" cy="3287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marL="432000" indent="-323280">
              <a:lnSpc>
                <a:spcPct val="100000"/>
              </a:lnSpc>
              <a:buClr>
                <a:srgbClr val="ffffff"/>
              </a:buClr>
              <a:buSzPct val="45000"/>
              <a:buFont typeface="StarSymbol"/>
              <a:buChar char="l"/>
            </a:pPr>
            <a:r>
              <a:rPr b="1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1 John 5:3a</a:t>
            </a:r>
            <a:r>
              <a:rPr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 For this is the love of God, that we keep His commandments.</a:t>
            </a:r>
            <a:endParaRPr/>
          </a:p>
          <a:p>
            <a:pPr marL="432000" indent="-323280">
              <a:lnSpc>
                <a:spcPct val="100000"/>
              </a:lnSpc>
              <a:buClr>
                <a:srgbClr val="ffffff"/>
              </a:buClr>
              <a:buSzPct val="45000"/>
              <a:buFont typeface="StarSymbol"/>
              <a:buChar char="l"/>
            </a:pPr>
            <a:r>
              <a:rPr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Remember the Rich Young Ruler</a:t>
            </a:r>
            <a:endParaRPr/>
          </a:p>
          <a:p>
            <a:pPr marL="432000" indent="-323280">
              <a:lnSpc>
                <a:spcPct val="100000"/>
              </a:lnSpc>
              <a:buClr>
                <a:srgbClr val="ffffff"/>
              </a:buClr>
              <a:buSzPct val="45000"/>
              <a:buFont typeface="StarSymbol"/>
              <a:buChar char="l"/>
            </a:pPr>
            <a:r>
              <a:rPr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Jesus loved him – but could not make him love God and obey the commands.</a:t>
            </a:r>
            <a:endParaRPr/>
          </a:p>
        </p:txBody>
      </p:sp>
    </p:spTree>
  </p:cSld>
  <p:transition spd="med">
    <p:wipe dir="l"/>
  </p:transition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CustomShape 1"/>
          <p:cNvSpPr/>
          <p:nvPr/>
        </p:nvSpPr>
        <p:spPr>
          <a:xfrm>
            <a:off x="595440" y="-10080"/>
            <a:ext cx="6993360" cy="1361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r>
              <a:rPr b="1" lang="en-US" sz="4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2 Make you love the brethren</a:t>
            </a:r>
            <a:endParaRPr/>
          </a:p>
        </p:txBody>
      </p:sp>
      <p:sp>
        <p:nvSpPr>
          <p:cNvPr id="83" name="CustomShape 2"/>
          <p:cNvSpPr/>
          <p:nvPr/>
        </p:nvSpPr>
        <p:spPr>
          <a:xfrm>
            <a:off x="274320" y="1368000"/>
            <a:ext cx="9600480" cy="4117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marL="432000" indent="-323280">
              <a:lnSpc>
                <a:spcPct val="100000"/>
              </a:lnSpc>
              <a:buClr>
                <a:srgbClr val="ffffff"/>
              </a:buClr>
              <a:buSzPct val="45000"/>
              <a:buFont typeface="StarSymbol"/>
              <a:buChar char="l"/>
            </a:pPr>
            <a:r>
              <a:rPr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Just study 1 Corinthians – all of the fussing, arguing and division among them</a:t>
            </a:r>
            <a:endParaRPr/>
          </a:p>
          <a:p>
            <a:pPr marL="432000" indent="-323280">
              <a:lnSpc>
                <a:spcPct val="100000"/>
              </a:lnSpc>
              <a:buClr>
                <a:srgbClr val="ffffff"/>
              </a:buClr>
              <a:buSzPct val="45000"/>
              <a:buFont typeface="StarSymbol"/>
              <a:buChar char="l"/>
            </a:pPr>
            <a:r>
              <a:rPr b="1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1 Corinthians 13:4-7</a:t>
            </a:r>
            <a:r>
              <a:rPr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 4 Love suffers long and is kind; love does not envy; love does not parade itself, is not puffed up; 5 does not behave rudely, does not seek its own, is not provoked, thinks no evil; 6 does not rejoice in iniquity, but rejoices in the truth; 7 bears all things, believes all things, hopes all things, endures all things.</a:t>
            </a:r>
            <a:endParaRPr/>
          </a:p>
        </p:txBody>
      </p:sp>
    </p:spTree>
  </p:cSld>
  <p:transition spd="med">
    <p:wipe dir="l"/>
  </p:transition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CustomShape 1"/>
          <p:cNvSpPr/>
          <p:nvPr/>
        </p:nvSpPr>
        <p:spPr>
          <a:xfrm>
            <a:off x="595440" y="-10080"/>
            <a:ext cx="6993360" cy="1361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r>
              <a:rPr b="1" lang="en-US" sz="4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3 Worship for You</a:t>
            </a:r>
            <a:endParaRPr/>
          </a:p>
        </p:txBody>
      </p:sp>
      <p:sp>
        <p:nvSpPr>
          <p:cNvPr id="85" name="CustomShape 2"/>
          <p:cNvSpPr/>
          <p:nvPr/>
        </p:nvSpPr>
        <p:spPr>
          <a:xfrm>
            <a:off x="274320" y="1368000"/>
            <a:ext cx="9600480" cy="4117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marL="432000" indent="-323280">
              <a:lnSpc>
                <a:spcPct val="100000"/>
              </a:lnSpc>
              <a:buClr>
                <a:srgbClr val="ffffff"/>
              </a:buClr>
              <a:buSzPct val="45000"/>
              <a:buFont typeface="StarSymbol"/>
              <a:buChar char="l"/>
            </a:pPr>
            <a:r>
              <a:rPr b="1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Matthew 4:10b</a:t>
            </a:r>
            <a:r>
              <a:rPr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For it is written, You shall worship the Lord your God, and Him only you shall serve.</a:t>
            </a:r>
            <a:endParaRPr/>
          </a:p>
          <a:p>
            <a:pPr marL="432000" indent="-323280">
              <a:lnSpc>
                <a:spcPct val="100000"/>
              </a:lnSpc>
              <a:buClr>
                <a:srgbClr val="ffffff"/>
              </a:buClr>
              <a:buSzPct val="45000"/>
              <a:buFont typeface="StarSymbol"/>
              <a:buChar char="l"/>
            </a:pPr>
            <a:r>
              <a:rPr b="1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John 4:24</a:t>
            </a:r>
            <a:r>
              <a:rPr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 God is Spirit, and those who worship Him must worship in spirit and truth.</a:t>
            </a:r>
            <a:endParaRPr/>
          </a:p>
          <a:p>
            <a:pPr marL="432000" indent="-323280">
              <a:lnSpc>
                <a:spcPct val="100000"/>
              </a:lnSpc>
              <a:buClr>
                <a:srgbClr val="ffffff"/>
              </a:buClr>
              <a:buSzPct val="45000"/>
              <a:buFont typeface="StarSymbol"/>
              <a:buChar char="l"/>
            </a:pPr>
            <a:r>
              <a:rPr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Worship is both </a:t>
            </a:r>
            <a:r>
              <a:rPr b="1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corporate</a:t>
            </a:r>
            <a:r>
              <a:rPr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(all together) and </a:t>
            </a:r>
            <a:r>
              <a:rPr b="1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individual</a:t>
            </a:r>
            <a:r>
              <a:rPr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– pray, sing, study, parkake of communion, give</a:t>
            </a:r>
            <a:endParaRPr/>
          </a:p>
        </p:txBody>
      </p:sp>
    </p:spTree>
  </p:cSld>
  <p:transition spd="med">
    <p:wipe dir="l"/>
  </p:transition>
  <p:timing>
    <p:tnLst>
      <p:par>
        <p:cTn id="11" dur="indefinite" restart="never" nodeType="tmRoot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CustomShape 1"/>
          <p:cNvSpPr/>
          <p:nvPr/>
        </p:nvSpPr>
        <p:spPr>
          <a:xfrm>
            <a:off x="595440" y="-10080"/>
            <a:ext cx="6993360" cy="1361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r>
              <a:rPr b="1" lang="en-US" sz="4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4 Mediate for You</a:t>
            </a:r>
            <a:endParaRPr/>
          </a:p>
        </p:txBody>
      </p:sp>
      <p:sp>
        <p:nvSpPr>
          <p:cNvPr id="87" name="CustomShape 2"/>
          <p:cNvSpPr/>
          <p:nvPr/>
        </p:nvSpPr>
        <p:spPr>
          <a:xfrm>
            <a:off x="274320" y="1368000"/>
            <a:ext cx="9600480" cy="4117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marL="432000" indent="-323280">
              <a:lnSpc>
                <a:spcPct val="100000"/>
              </a:lnSpc>
              <a:buClr>
                <a:srgbClr val="ffffff"/>
              </a:buClr>
              <a:buSzPct val="45000"/>
              <a:buFont typeface="StarSymbol"/>
              <a:buChar char="l"/>
            </a:pPr>
            <a:r>
              <a:rPr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Many look on the preacher as a priest, a mediator, one with a special connection to God</a:t>
            </a:r>
            <a:endParaRPr/>
          </a:p>
          <a:p>
            <a:pPr marL="432000" indent="-323280">
              <a:lnSpc>
                <a:spcPct val="100000"/>
              </a:lnSpc>
              <a:buClr>
                <a:srgbClr val="ffffff"/>
              </a:buClr>
              <a:buSzPct val="45000"/>
              <a:buFont typeface="StarSymbol"/>
              <a:buChar char="l"/>
            </a:pPr>
            <a:r>
              <a:rPr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Each Christian is a priest of God </a:t>
            </a:r>
            <a:r>
              <a:rPr b="1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Revelation 1:6 </a:t>
            </a:r>
            <a:r>
              <a:rPr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and has made us kings and priests to His God and Father, to Him be glory and dominion forever and ever. Amen.</a:t>
            </a:r>
            <a:endParaRPr/>
          </a:p>
          <a:p>
            <a:pPr marL="432000" indent="-323280">
              <a:lnSpc>
                <a:spcPct val="100000"/>
              </a:lnSpc>
              <a:buClr>
                <a:srgbClr val="ffffff"/>
              </a:buClr>
              <a:buSzPct val="45000"/>
              <a:buFont typeface="StarSymbol"/>
              <a:buChar char="l"/>
            </a:pPr>
            <a:r>
              <a:rPr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See also 1 Peter 2:5 – a holy priesthood</a:t>
            </a:r>
            <a:endParaRPr/>
          </a:p>
          <a:p>
            <a:pPr marL="432000" indent="-323280">
              <a:lnSpc>
                <a:spcPct val="100000"/>
              </a:lnSpc>
              <a:buClr>
                <a:srgbClr val="ffffff"/>
              </a:buClr>
              <a:buSzPct val="45000"/>
              <a:buFont typeface="StarSymbol"/>
              <a:buChar char="l"/>
            </a:pPr>
            <a:r>
              <a:rPr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1 Peter 2:9 – a royal priesthood</a:t>
            </a:r>
            <a:endParaRPr/>
          </a:p>
        </p:txBody>
      </p:sp>
    </p:spTree>
  </p:cSld>
  <p:transition spd="med">
    <p:wipe dir="l"/>
  </p:transition>
  <p:timing>
    <p:tnLst>
      <p:par>
        <p:cTn id="13" dur="indefinite" restart="never" nodeType="tmRoot">
          <p:childTnLst>
            <p:seq>
              <p:cTn id="1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CustomShape 1"/>
          <p:cNvSpPr/>
          <p:nvPr/>
        </p:nvSpPr>
        <p:spPr>
          <a:xfrm>
            <a:off x="595440" y="-10080"/>
            <a:ext cx="6993360" cy="1361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r>
              <a:rPr b="1" lang="en-US" sz="4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5 Spread gospel for You</a:t>
            </a:r>
            <a:endParaRPr/>
          </a:p>
        </p:txBody>
      </p:sp>
      <p:sp>
        <p:nvSpPr>
          <p:cNvPr id="89" name="CustomShape 2"/>
          <p:cNvSpPr/>
          <p:nvPr/>
        </p:nvSpPr>
        <p:spPr>
          <a:xfrm>
            <a:off x="274320" y="1368000"/>
            <a:ext cx="9600480" cy="4117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marL="432000" indent="-323280">
              <a:lnSpc>
                <a:spcPct val="100000"/>
              </a:lnSpc>
              <a:buClr>
                <a:srgbClr val="ffffff"/>
              </a:buClr>
              <a:buSzPct val="45000"/>
              <a:buFont typeface="StarSymbol"/>
              <a:buChar char="l"/>
            </a:pPr>
            <a:r>
              <a:rPr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Great Commission is not just for preachers</a:t>
            </a:r>
            <a:endParaRPr/>
          </a:p>
          <a:p>
            <a:pPr marL="432000" indent="-323280">
              <a:lnSpc>
                <a:spcPct val="100000"/>
              </a:lnSpc>
              <a:buClr>
                <a:srgbClr val="ffffff"/>
              </a:buClr>
              <a:buSzPct val="45000"/>
              <a:buFont typeface="StarSymbol"/>
              <a:buChar char="l"/>
            </a:pPr>
            <a:r>
              <a:rPr b="1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Acts 8:4</a:t>
            </a:r>
            <a:r>
              <a:rPr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 Therefore those who were scattered went everywhere preaching the word.</a:t>
            </a:r>
            <a:endParaRPr/>
          </a:p>
          <a:p>
            <a:pPr marL="432000" indent="-323280">
              <a:lnSpc>
                <a:spcPct val="100000"/>
              </a:lnSpc>
              <a:buClr>
                <a:srgbClr val="ffffff"/>
              </a:buClr>
              <a:buSzPct val="45000"/>
              <a:buFont typeface="StarSymbol"/>
              <a:buChar char="l"/>
            </a:pPr>
            <a:r>
              <a:rPr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The gospel went to Rome – where no apostle had been.</a:t>
            </a:r>
            <a:endParaRPr/>
          </a:p>
        </p:txBody>
      </p:sp>
    </p:spTree>
  </p:cSld>
  <p:transition spd="med">
    <p:wipe dir="l"/>
  </p:transition>
  <p:timing>
    <p:tnLst>
      <p:par>
        <p:cTn id="15" dur="indefinite" restart="never" nodeType="tmRoot">
          <p:childTnLst>
            <p:seq>
              <p:cTn id="1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CustomShape 1"/>
          <p:cNvSpPr/>
          <p:nvPr/>
        </p:nvSpPr>
        <p:spPr>
          <a:xfrm>
            <a:off x="595440" y="-10080"/>
            <a:ext cx="6993360" cy="1361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r>
              <a:rPr b="1" lang="en-US" sz="4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6 Make your Choices</a:t>
            </a:r>
            <a:endParaRPr/>
          </a:p>
        </p:txBody>
      </p:sp>
      <p:sp>
        <p:nvSpPr>
          <p:cNvPr id="91" name="CustomShape 2"/>
          <p:cNvSpPr/>
          <p:nvPr/>
        </p:nvSpPr>
        <p:spPr>
          <a:xfrm>
            <a:off x="274320" y="1368000"/>
            <a:ext cx="9600480" cy="4117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marL="432000" indent="-323280">
              <a:lnSpc>
                <a:spcPct val="100000"/>
              </a:lnSpc>
              <a:buClr>
                <a:srgbClr val="ffffff"/>
              </a:buClr>
              <a:buSzPct val="45000"/>
              <a:buFont typeface="StarSymbol"/>
              <a:buChar char="l"/>
            </a:pPr>
            <a:r>
              <a:rPr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We face choices every day</a:t>
            </a:r>
            <a:endParaRPr/>
          </a:p>
          <a:p>
            <a:pPr marL="432000" indent="-323280">
              <a:lnSpc>
                <a:spcPct val="100000"/>
              </a:lnSpc>
              <a:buClr>
                <a:srgbClr val="ffffff"/>
              </a:buClr>
              <a:buSzPct val="45000"/>
              <a:buFont typeface="StarSymbol"/>
              <a:buChar char="l"/>
            </a:pPr>
            <a:r>
              <a:rPr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Some easy, simple – no consequences</a:t>
            </a:r>
            <a:endParaRPr/>
          </a:p>
          <a:p>
            <a:pPr marL="432000" indent="-323280">
              <a:lnSpc>
                <a:spcPct val="100000"/>
              </a:lnSpc>
              <a:buClr>
                <a:srgbClr val="ffffff"/>
              </a:buClr>
              <a:buSzPct val="45000"/>
              <a:buFont typeface="StarSymbol"/>
              <a:buChar char="l"/>
            </a:pPr>
            <a:r>
              <a:rPr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Some are moral or spiritual – and we must deal with the consequences</a:t>
            </a:r>
            <a:endParaRPr/>
          </a:p>
          <a:p>
            <a:pPr marL="432000" indent="-323280">
              <a:lnSpc>
                <a:spcPct val="100000"/>
              </a:lnSpc>
              <a:buClr>
                <a:srgbClr val="ffffff"/>
              </a:buClr>
              <a:buSzPct val="45000"/>
              <a:buFont typeface="StarSymbol"/>
              <a:buChar char="l"/>
            </a:pPr>
            <a:r>
              <a:rPr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Preacher can preach on morals – but he can not make the choices when you are facing it</a:t>
            </a:r>
            <a:endParaRPr/>
          </a:p>
        </p:txBody>
      </p:sp>
    </p:spTree>
  </p:cSld>
  <p:transition spd="med">
    <p:wipe dir="l"/>
  </p:transition>
  <p:timing>
    <p:tnLst>
      <p:par>
        <p:cTn id="17" dur="indefinite" restart="never" nodeType="tmRoot">
          <p:childTnLst>
            <p:seq>
              <p:cTn id="1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Bright Blue</Template>
  <TotalTime>1</TotalTime>
  <Application>LibreOffice/5.0.2.2$Windows_x86 LibreOffice_project/37b43f919e4de5eeaca9b9755ed688758a8251fe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2015-09-12T09:24:11Z</dcterms:created>
  <dc:language>en-US</dc:language>
  <cp:lastModifiedBy>Manly Luscombe</cp:lastModifiedBy>
  <dcterms:modified xsi:type="dcterms:W3CDTF">2015-10-11T19:02:18Z</dcterms:modified>
  <cp:revision>3</cp:revision>
  <dc:title>Bright Blue</dc:title>
</cp:coreProperties>
</file>