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EE6"/>
    <a:srgbClr val="132BDC"/>
    <a:srgbClr val="DCE0FC"/>
    <a:srgbClr val="FDF200"/>
    <a:srgbClr val="80FBE5"/>
    <a:srgbClr val="3CF3D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6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7" d="100"/>
          <a:sy n="137" d="100"/>
        </p:scale>
        <p:origin x="67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14A1CB-5452-AC70-7D60-1A44C62C56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6B759-0F79-F999-E975-D9DBEDB8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9E520-E069-0742-BD97-ED28BB08EC53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A7C7E-774B-6207-364F-BAC51DF08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ACE22-8537-7305-26E3-E0E0AF83D5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964BE-1CD1-1943-8CAA-B6D417321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0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85F30-A497-F84E-BC49-B57AB2B760AA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D3E5B-4BED-B24C-9674-6B6454D045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3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1EBC0340-3AAE-A39F-0BAF-0E7430611152}"/>
              </a:ext>
            </a:extLst>
          </p:cNvPr>
          <p:cNvSpPr/>
          <p:nvPr userDrawn="1"/>
        </p:nvSpPr>
        <p:spPr>
          <a:xfrm>
            <a:off x="3127386" y="1976768"/>
            <a:ext cx="6929120" cy="4877511"/>
          </a:xfrm>
          <a:custGeom>
            <a:avLst/>
            <a:gdLst>
              <a:gd name="connsiteX0" fmla="*/ 3464560 w 6929120"/>
              <a:gd name="connsiteY0" fmla="*/ 0 h 4877511"/>
              <a:gd name="connsiteX1" fmla="*/ 6929120 w 6929120"/>
              <a:gd name="connsiteY1" fmla="*/ 3464560 h 4877511"/>
              <a:gd name="connsiteX2" fmla="*/ 6656858 w 6929120"/>
              <a:gd name="connsiteY2" fmla="*/ 4813124 h 4877511"/>
              <a:gd name="connsiteX3" fmla="*/ 6625841 w 6929120"/>
              <a:gd name="connsiteY3" fmla="*/ 4877511 h 4877511"/>
              <a:gd name="connsiteX4" fmla="*/ 303280 w 6929120"/>
              <a:gd name="connsiteY4" fmla="*/ 4877511 h 4877511"/>
              <a:gd name="connsiteX5" fmla="*/ 272263 w 6929120"/>
              <a:gd name="connsiteY5" fmla="*/ 4813124 h 4877511"/>
              <a:gd name="connsiteX6" fmla="*/ 0 w 6929120"/>
              <a:gd name="connsiteY6" fmla="*/ 3464560 h 4877511"/>
              <a:gd name="connsiteX7" fmla="*/ 3464560 w 6929120"/>
              <a:gd name="connsiteY7" fmla="*/ 0 h 487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9120" h="4877511">
                <a:moveTo>
                  <a:pt x="3464560" y="0"/>
                </a:moveTo>
                <a:cubicBezTo>
                  <a:pt x="5377984" y="0"/>
                  <a:pt x="6929120" y="1551136"/>
                  <a:pt x="6929120" y="3464560"/>
                </a:cubicBezTo>
                <a:cubicBezTo>
                  <a:pt x="6929120" y="3942916"/>
                  <a:pt x="6832174" y="4398629"/>
                  <a:pt x="6656858" y="4813124"/>
                </a:cubicBezTo>
                <a:lnTo>
                  <a:pt x="6625841" y="4877511"/>
                </a:lnTo>
                <a:lnTo>
                  <a:pt x="303280" y="4877511"/>
                </a:lnTo>
                <a:lnTo>
                  <a:pt x="272263" y="4813124"/>
                </a:lnTo>
                <a:cubicBezTo>
                  <a:pt x="96946" y="4398629"/>
                  <a:pt x="0" y="3942916"/>
                  <a:pt x="0" y="3464560"/>
                </a:cubicBezTo>
                <a:cubicBezTo>
                  <a:pt x="0" y="1551136"/>
                  <a:pt x="1551136" y="0"/>
                  <a:pt x="3464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Picture 9" descr="Gap between two buildings against the blue sky">
            <a:extLst>
              <a:ext uri="{FF2B5EF4-FFF2-40B4-BE49-F238E27FC236}">
                <a16:creationId xmlns:a16="http://schemas.microsoft.com/office/drawing/2014/main" id="{C40F96A3-9DAF-4D22-64AD-CEC023D28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46"/>
                    </a14:imgEffect>
                    <a14:imgEffect>
                      <a14:saturation sat="0"/>
                    </a14:imgEffect>
                    <a14:imgEffect>
                      <a14:brightnessContrast bright="-3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50" b="8386"/>
          <a:stretch/>
        </p:blipFill>
        <p:spPr>
          <a:xfrm>
            <a:off x="760411" y="0"/>
            <a:ext cx="11431589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768" y="633753"/>
            <a:ext cx="7414940" cy="57832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768" y="1313284"/>
            <a:ext cx="6226593" cy="3427502"/>
          </a:xfrm>
        </p:spPr>
        <p:txBody>
          <a:bodyPr lIns="0" tIns="0" rIns="0" bIns="0" anchor="t">
            <a:noAutofit/>
          </a:bodyPr>
          <a:lstStyle>
            <a:lvl1pPr algn="l">
              <a:defRPr sz="45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D869122-E2BC-ED44-681B-43F70BEF8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255CBD6C-C281-8722-27D4-3D2CC5788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0665" y="1650517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1774C4E-7344-8232-3750-E424576E1D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81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1CE5D490-4727-FFF1-4BFF-A3DED42ECA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5312" y="3587657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53802057-01C6-8655-30FA-091AC2692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38242" y="1656748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9E47AF5-CB74-C3EB-76CA-1CA76678E2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362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890DFA6A-3356-DE98-022D-0DA202FBFD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34201" y="3589774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4EB02CDB-488A-8142-CAF9-8E37FFF7C0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5819" y="1662979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F3265D0-915B-E319-A154-B81C7A2C5B9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3813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id="{CC0A1957-087D-BAC8-2FD3-C7879A14D6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3090" y="3594007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7" name="Picture Placeholder 23">
            <a:extLst>
              <a:ext uri="{FF2B5EF4-FFF2-40B4-BE49-F238E27FC236}">
                <a16:creationId xmlns:a16="http://schemas.microsoft.com/office/drawing/2014/main" id="{C0FA0782-5A43-CA2A-3152-A02B9D5D74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33396" y="1669209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922E682-729B-97DE-1956-5B8FDDB7A7B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31390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8A2E2333-661F-499A-4099-13003D5327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31978" y="3591891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C2B0E64-6036-C50A-4B09-3307E136D0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0665" y="4221285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1360129-7F80-B48D-D46B-A111F17E47B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881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34A00EE2-7DE2-BF48-E0C1-81C2158B41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5312" y="6150401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90EE9725-A8CC-5A72-59F1-663EECC9FD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8242" y="4218973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874C74F1-405C-C6EE-A607-2236B9B08E0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362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F3B25311-1AE4-31EC-9514-AD4642A2B4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34201" y="6151618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EA14E23B-F3B1-C7A2-B03A-1CEABC2E4C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5819" y="4220129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3914135F-F251-D319-FE2A-787B519F907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3813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28">
            <a:extLst>
              <a:ext uri="{FF2B5EF4-FFF2-40B4-BE49-F238E27FC236}">
                <a16:creationId xmlns:a16="http://schemas.microsoft.com/office/drawing/2014/main" id="{A39619BE-B308-86FC-D02B-5B8AE1C8BF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83090" y="6149184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D44FC776-875A-9EAD-435C-F5D0F3DF3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33396" y="4222440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9DED069-060F-0176-B4A9-26120A147B7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1390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4AD10861-EBBA-146D-C4EC-C0252F808B5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1978" y="6152835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B2A1B4-8B38-9645-3655-35A4232B984C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D77F83-709B-A595-838B-A50CBBA8DB76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1">
            <a:extLst>
              <a:ext uri="{FF2B5EF4-FFF2-40B4-BE49-F238E27FC236}">
                <a16:creationId xmlns:a16="http://schemas.microsoft.com/office/drawing/2014/main" id="{3995F526-330B-DAB7-25A1-EFA47C9C8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</p:spPr>
        <p:txBody>
          <a:bodyPr lIns="0" tIns="0" rIns="0" bIns="0" anchor="t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93B8605C-A60E-DE47-5851-9BF04601C8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790" y="1864186"/>
            <a:ext cx="5753520" cy="63186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7B436DCE-21AD-38E2-5C66-1BA0938511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1805" y="2553205"/>
            <a:ext cx="5257800" cy="1311566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US" sz="1400" spc="0" baseline="0" dirty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3A8FAFF0-E023-1B32-CC58-E8ABA8632D2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2790" y="4057317"/>
            <a:ext cx="5753520" cy="63186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B73215FA-B8EB-7DD7-837F-F76B74F837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1805" y="4746336"/>
            <a:ext cx="5257800" cy="1311566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US" sz="1400" spc="0" baseline="0" dirty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ED9AA9-2FB1-B400-47C0-803090B07B01}"/>
              </a:ext>
            </a:extLst>
          </p:cNvPr>
          <p:cNvSpPr/>
          <p:nvPr userDrawn="1"/>
        </p:nvSpPr>
        <p:spPr>
          <a:xfrm>
            <a:off x="7793831" y="810843"/>
            <a:ext cx="3091172" cy="5597912"/>
          </a:xfrm>
          <a:prstGeom prst="rect">
            <a:avLst/>
          </a:prstGeom>
          <a:solidFill>
            <a:schemeClr val="accent1">
              <a:alpha val="9323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9E8D03-897F-C49F-D816-03B8BD630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4510" y="1066373"/>
            <a:ext cx="2243137" cy="492918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DE571619-8CCB-E378-472D-84C8ED7F8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91099" y="1066373"/>
            <a:ext cx="1672682" cy="227899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4A772672-1696-B0AC-34A7-37560F101D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1099" y="3716568"/>
            <a:ext cx="1672682" cy="227899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615220-DA65-3A8D-609D-95B6D86B192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2A57F-F2BF-F3B3-9D45-5DCD2608D80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21385B8-472C-422F-2A52-C71336190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DE7CA9C-8486-4EA1-8701-DB28FF478598}"/>
              </a:ext>
            </a:extLst>
          </p:cNvPr>
          <p:cNvSpPr/>
          <p:nvPr userDrawn="1"/>
        </p:nvSpPr>
        <p:spPr>
          <a:xfrm>
            <a:off x="2060160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5C378C59-971F-BF38-742D-D95B205A12C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540257" y="2001750"/>
            <a:ext cx="1159161" cy="1036101"/>
          </a:xfr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BAF3E19-6FBE-8CBB-4079-33F65C860D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4257" y="3029583"/>
            <a:ext cx="2940863" cy="1002007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0" cap="all" spc="300" baseline="0"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C42666-9F54-E92B-0327-85CCBAD21F0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4257" y="4053021"/>
            <a:ext cx="2944737" cy="2284667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FF2E1B-0868-370D-4DD5-C9FAA608FAF8}"/>
              </a:ext>
            </a:extLst>
          </p:cNvPr>
          <p:cNvSpPr/>
          <p:nvPr userDrawn="1"/>
        </p:nvSpPr>
        <p:spPr>
          <a:xfrm>
            <a:off x="5617535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B4A9B4F-A838-18BA-A205-674E6E13EB4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107541" y="2001750"/>
            <a:ext cx="1159161" cy="1036101"/>
          </a:xfr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35959781-AA1F-7789-57AC-F3583B408E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17227" y="3064120"/>
            <a:ext cx="2940864" cy="98890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3AFA26A-367B-C958-6FDA-30DC18B385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7226" y="4066126"/>
            <a:ext cx="2944737" cy="2284667"/>
          </a:xfrm>
        </p:spPr>
        <p:txBody>
          <a:bodyPr t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993317-B15E-4278-C4C8-D2C8F54AED79}"/>
              </a:ext>
            </a:extLst>
          </p:cNvPr>
          <p:cNvSpPr/>
          <p:nvPr userDrawn="1"/>
        </p:nvSpPr>
        <p:spPr>
          <a:xfrm>
            <a:off x="8836567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320E0A84-9337-4401-9D13-157978C607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33421" y="2004710"/>
            <a:ext cx="1159161" cy="1036101"/>
          </a:xfr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AC8F3009-6B00-DF9F-8517-05A8265566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03008" y="3029583"/>
            <a:ext cx="2940864" cy="98890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51E11FB-D524-5781-B4B3-F6E5484F19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98539" y="4031589"/>
            <a:ext cx="2944737" cy="2284667"/>
          </a:xfrm>
        </p:spPr>
        <p:txBody>
          <a:bodyPr t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6B1E6-E67B-3B07-B464-6C782D2D21E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3D2A3-D5E9-1D68-8AB2-1DB5C21E912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>
            <a:extLst>
              <a:ext uri="{FF2B5EF4-FFF2-40B4-BE49-F238E27FC236}">
                <a16:creationId xmlns:a16="http://schemas.microsoft.com/office/drawing/2014/main" id="{592F592C-CC3F-8FC0-DAF8-24019474C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</p:spPr>
        <p:txBody>
          <a:bodyPr lIns="0" tIns="0" rIns="0" bIns="0" anchor="t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5AF112-F5BD-9AA8-0E64-A6972333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915" y="2046038"/>
            <a:ext cx="4831207" cy="3568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9A5508-A146-4C36-FF14-5B78325C5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68966" y="1112838"/>
            <a:ext cx="3475649" cy="497522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4F5115-4987-5C8E-E191-E06A29A55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0733" y="2803273"/>
            <a:ext cx="2121408" cy="2121408"/>
          </a:xfrm>
          <a:prstGeom prst="ellipse">
            <a:avLst/>
          </a:prstGeom>
          <a:solidFill>
            <a:schemeClr val="accent1">
              <a:alpha val="89000"/>
            </a:schemeClr>
          </a:solidFill>
        </p:spPr>
        <p:txBody>
          <a:bodyPr/>
          <a:lstStyle>
            <a:lvl1pPr>
              <a:defRPr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A969D2-43E7-374C-2BD3-3ED94ADEA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58537" y="4711495"/>
            <a:ext cx="192024" cy="1033272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/>
          <a:lstStyle>
            <a:lvl1pPr>
              <a:defRPr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7E217-DB17-AA1B-8753-DBFDF42AB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FA3F1-16D7-20B8-B929-59317A57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ge walking intersection with one lone person">
            <a:extLst>
              <a:ext uri="{FF2B5EF4-FFF2-40B4-BE49-F238E27FC236}">
                <a16:creationId xmlns:a16="http://schemas.microsoft.com/office/drawing/2014/main" id="{09010683-ED2B-BF6C-90F9-AF09D38DB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1811000" cy="6858000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C7A66511-B85E-197E-52D6-398E0BABD4A3}"/>
              </a:ext>
            </a:extLst>
          </p:cNvPr>
          <p:cNvSpPr/>
          <p:nvPr userDrawn="1"/>
        </p:nvSpPr>
        <p:spPr>
          <a:xfrm>
            <a:off x="777819" y="0"/>
            <a:ext cx="8272488" cy="6858000"/>
          </a:xfrm>
          <a:custGeom>
            <a:avLst/>
            <a:gdLst>
              <a:gd name="connsiteX0" fmla="*/ 2449074 w 8272488"/>
              <a:gd name="connsiteY0" fmla="*/ 0 h 6858000"/>
              <a:gd name="connsiteX1" fmla="*/ 5823415 w 8272488"/>
              <a:gd name="connsiteY1" fmla="*/ 0 h 6858000"/>
              <a:gd name="connsiteX2" fmla="*/ 5929477 w 8272488"/>
              <a:gd name="connsiteY2" fmla="*/ 47950 h 6858000"/>
              <a:gd name="connsiteX3" fmla="*/ 8272488 w 8272488"/>
              <a:gd name="connsiteY3" fmla="*/ 3776315 h 6858000"/>
              <a:gd name="connsiteX4" fmla="*/ 7025715 w 8272488"/>
              <a:gd name="connsiteY4" fmla="*/ 6735959 h 6858000"/>
              <a:gd name="connsiteX5" fmla="*/ 6893036 w 8272488"/>
              <a:gd name="connsiteY5" fmla="*/ 6858000 h 6858000"/>
              <a:gd name="connsiteX6" fmla="*/ 1379452 w 8272488"/>
              <a:gd name="connsiteY6" fmla="*/ 6858000 h 6858000"/>
              <a:gd name="connsiteX7" fmla="*/ 1246773 w 8272488"/>
              <a:gd name="connsiteY7" fmla="*/ 6735959 h 6858000"/>
              <a:gd name="connsiteX8" fmla="*/ 0 w 8272488"/>
              <a:gd name="connsiteY8" fmla="*/ 3776315 h 6858000"/>
              <a:gd name="connsiteX9" fmla="*/ 2343012 w 8272488"/>
              <a:gd name="connsiteY9" fmla="*/ 47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488" h="6858000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>
              <a:alpha val="673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36714-0A6D-7D0D-3336-B8081C409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196" y="2188196"/>
            <a:ext cx="5985159" cy="1594507"/>
          </a:xfrm>
        </p:spPr>
        <p:txBody>
          <a:bodyPr lIns="0" tIns="0" rIns="0" bIns="0" anchor="b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A9DBC5-E4A8-5230-9CE1-902849869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196" y="3790988"/>
            <a:ext cx="5444517" cy="173189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F29DD-6F0C-B005-FD16-89C061AE31C9}"/>
              </a:ext>
            </a:extLst>
          </p:cNvPr>
          <p:cNvSpPr/>
          <p:nvPr userDrawn="1"/>
        </p:nvSpPr>
        <p:spPr>
          <a:xfrm>
            <a:off x="10408059" y="1151133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80795-C54D-B27A-60D2-8758CAF840E2}"/>
              </a:ext>
            </a:extLst>
          </p:cNvPr>
          <p:cNvSpPr/>
          <p:nvPr userDrawn="1"/>
        </p:nvSpPr>
        <p:spPr>
          <a:xfrm>
            <a:off x="10987993" y="114070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5DD54-AC6C-8FD6-3ABF-282F1F124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BBA03-8EAF-9651-6DC8-7316BA1F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222" y="654637"/>
            <a:ext cx="4834517" cy="2774361"/>
          </a:xfrm>
        </p:spPr>
        <p:txBody>
          <a:bodyPr lIns="0" tIns="0" rIns="0" bIns="0" anchor="b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6650F3-FE62-E3A1-C1F7-6A7E767D0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5412" y="653461"/>
            <a:ext cx="4597556" cy="55499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6221" y="3429000"/>
            <a:ext cx="4834517" cy="2774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DE39F4-E652-D021-FAC3-9A057954548D}"/>
              </a:ext>
            </a:extLst>
          </p:cNvPr>
          <p:cNvSpPr/>
          <p:nvPr userDrawn="1"/>
        </p:nvSpPr>
        <p:spPr>
          <a:xfrm>
            <a:off x="0" y="0"/>
            <a:ext cx="45334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93F1580-C478-6F3E-90EC-651483EF7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1"/>
            <a:ext cx="10506416" cy="1128519"/>
          </a:xfrm>
        </p:spPr>
        <p:txBody>
          <a:bodyPr lIns="0" tIns="0" rIns="0" bIns="0" anchor="t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63DD79-6EE3-B8D8-0CBF-2151E35159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6438" y="2090460"/>
            <a:ext cx="4729163" cy="3271838"/>
          </a:xfrm>
          <a:custGeom>
            <a:avLst/>
            <a:gdLst>
              <a:gd name="connsiteX0" fmla="*/ 0 w 4729163"/>
              <a:gd name="connsiteY0" fmla="*/ 0 h 3271838"/>
              <a:gd name="connsiteX1" fmla="*/ 4729163 w 4729163"/>
              <a:gd name="connsiteY1" fmla="*/ 0 h 3271838"/>
              <a:gd name="connsiteX2" fmla="*/ 4729163 w 4729163"/>
              <a:gd name="connsiteY2" fmla="*/ 1519113 h 3271838"/>
              <a:gd name="connsiteX3" fmla="*/ 4674888 w 4729163"/>
              <a:gd name="connsiteY3" fmla="*/ 1524585 h 3271838"/>
              <a:gd name="connsiteX4" fmla="*/ 4145679 w 4729163"/>
              <a:gd name="connsiteY4" fmla="*/ 2173901 h 3271838"/>
              <a:gd name="connsiteX5" fmla="*/ 4674888 w 4729163"/>
              <a:gd name="connsiteY5" fmla="*/ 2823218 h 3271838"/>
              <a:gd name="connsiteX6" fmla="*/ 4729163 w 4729163"/>
              <a:gd name="connsiteY6" fmla="*/ 2828689 h 3271838"/>
              <a:gd name="connsiteX7" fmla="*/ 4729163 w 4729163"/>
              <a:gd name="connsiteY7" fmla="*/ 3271838 h 3271838"/>
              <a:gd name="connsiteX8" fmla="*/ 0 w 4729163"/>
              <a:gd name="connsiteY8" fmla="*/ 3271838 h 32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163" h="3271838">
                <a:moveTo>
                  <a:pt x="0" y="0"/>
                </a:moveTo>
                <a:lnTo>
                  <a:pt x="4729163" y="0"/>
                </a:lnTo>
                <a:lnTo>
                  <a:pt x="4729163" y="1519113"/>
                </a:lnTo>
                <a:lnTo>
                  <a:pt x="4674888" y="1524585"/>
                </a:lnTo>
                <a:cubicBezTo>
                  <a:pt x="4372869" y="1586387"/>
                  <a:pt x="4145679" y="1853613"/>
                  <a:pt x="4145679" y="2173901"/>
                </a:cubicBezTo>
                <a:cubicBezTo>
                  <a:pt x="4145679" y="2494190"/>
                  <a:pt x="4372869" y="2761416"/>
                  <a:pt x="4674888" y="2823218"/>
                </a:cubicBezTo>
                <a:lnTo>
                  <a:pt x="4729163" y="2828689"/>
                </a:lnTo>
                <a:lnTo>
                  <a:pt x="4729163" y="3271838"/>
                </a:lnTo>
                <a:lnTo>
                  <a:pt x="0" y="32718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650" y="2087562"/>
            <a:ext cx="4375150" cy="38910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3A22C8-6F2C-1CDE-8309-91BEE025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92117" y="3601579"/>
            <a:ext cx="1325563" cy="1325563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D6503F-0A61-068C-55A7-DCFF406FB3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B612C-940F-4C41-D28D-9328F15241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36ADBF6-BB82-4096-70C0-7517A47A4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975" b="1533"/>
          <a:stretch>
            <a:fillRect/>
          </a:stretch>
        </p:blipFill>
        <p:spPr>
          <a:xfrm rot="8325578">
            <a:off x="-1775001" y="-1607470"/>
            <a:ext cx="10567962" cy="8905077"/>
          </a:xfrm>
          <a:custGeom>
            <a:avLst/>
            <a:gdLst>
              <a:gd name="connsiteX0" fmla="*/ 6047036 w 10567962"/>
              <a:gd name="connsiteY0" fmla="*/ 8905077 h 8905077"/>
              <a:gd name="connsiteX1" fmla="*/ 0 w 10567962"/>
              <a:gd name="connsiteY1" fmla="*/ 3603767 h 8905077"/>
              <a:gd name="connsiteX2" fmla="*/ 0 w 10567962"/>
              <a:gd name="connsiteY2" fmla="*/ 0 h 8905077"/>
              <a:gd name="connsiteX3" fmla="*/ 6292508 w 10567962"/>
              <a:gd name="connsiteY3" fmla="*/ 0 h 8905077"/>
              <a:gd name="connsiteX4" fmla="*/ 10567962 w 10567962"/>
              <a:gd name="connsiteY4" fmla="*/ 3748201 h 890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7962" h="8905077">
                <a:moveTo>
                  <a:pt x="6047036" y="8905077"/>
                </a:moveTo>
                <a:lnTo>
                  <a:pt x="0" y="3603767"/>
                </a:lnTo>
                <a:lnTo>
                  <a:pt x="0" y="0"/>
                </a:lnTo>
                <a:lnTo>
                  <a:pt x="6292508" y="0"/>
                </a:lnTo>
                <a:lnTo>
                  <a:pt x="10567962" y="3748201"/>
                </a:lnTo>
                <a:close/>
              </a:path>
            </a:pathLst>
          </a:cu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FA127B08-9EC5-3FDF-B7CC-DF3587255E18}"/>
              </a:ext>
            </a:extLst>
          </p:cNvPr>
          <p:cNvSpPr/>
          <p:nvPr userDrawn="1"/>
        </p:nvSpPr>
        <p:spPr>
          <a:xfrm>
            <a:off x="925160" y="4144752"/>
            <a:ext cx="4788322" cy="2713249"/>
          </a:xfrm>
          <a:custGeom>
            <a:avLst/>
            <a:gdLst>
              <a:gd name="connsiteX0" fmla="*/ 2394161 w 4788322"/>
              <a:gd name="connsiteY0" fmla="*/ 0 h 2713249"/>
              <a:gd name="connsiteX1" fmla="*/ 4788322 w 4788322"/>
              <a:gd name="connsiteY1" fmla="*/ 2394161 h 2713249"/>
              <a:gd name="connsiteX2" fmla="*/ 4775962 w 4788322"/>
              <a:gd name="connsiteY2" fmla="*/ 2638950 h 2713249"/>
              <a:gd name="connsiteX3" fmla="*/ 4764622 w 4788322"/>
              <a:gd name="connsiteY3" fmla="*/ 2713249 h 2713249"/>
              <a:gd name="connsiteX4" fmla="*/ 23700 w 4788322"/>
              <a:gd name="connsiteY4" fmla="*/ 2713249 h 2713249"/>
              <a:gd name="connsiteX5" fmla="*/ 12361 w 4788322"/>
              <a:gd name="connsiteY5" fmla="*/ 2638950 h 2713249"/>
              <a:gd name="connsiteX6" fmla="*/ 0 w 4788322"/>
              <a:gd name="connsiteY6" fmla="*/ 2394161 h 2713249"/>
              <a:gd name="connsiteX7" fmla="*/ 2394161 w 4788322"/>
              <a:gd name="connsiteY7" fmla="*/ 0 h 27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322" h="2713249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898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51D38D-DD64-4914-C669-30AA47A5A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445" y="2043946"/>
            <a:ext cx="6034216" cy="1439604"/>
          </a:xfrm>
        </p:spPr>
        <p:txBody>
          <a:bodyPr lIns="0" tIns="0" rIns="0" bIns="0" anchor="b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A8DA7F4-A65E-7F16-9966-719CC1CE28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3445" y="3469262"/>
            <a:ext cx="6034216" cy="108564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cap="all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1B6B04-886C-2862-3BD4-97071FCAD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F1657-AAC1-699F-C320-E5260E380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8" y="1828800"/>
            <a:ext cx="10126362" cy="4351338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879" y="884902"/>
            <a:ext cx="4567228" cy="1877976"/>
          </a:xfrm>
        </p:spPr>
        <p:txBody>
          <a:bodyPr lIns="0" tIns="0" rIns="0" bIns="0">
            <a:no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25" y="409576"/>
            <a:ext cx="5789913" cy="6067424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reeform 5" descr="Man looking up at skyscrapers">
            <a:extLst>
              <a:ext uri="{FF2B5EF4-FFF2-40B4-BE49-F238E27FC236}">
                <a16:creationId xmlns:a16="http://schemas.microsoft.com/office/drawing/2014/main" id="{7BCB4311-6C5C-4FCF-5824-E1C8254AC360}"/>
              </a:ext>
            </a:extLst>
          </p:cNvPr>
          <p:cNvSpPr/>
          <p:nvPr userDrawn="1"/>
        </p:nvSpPr>
        <p:spPr>
          <a:xfrm rot="2329651">
            <a:off x="-532604" y="2895950"/>
            <a:ext cx="5658498" cy="5088743"/>
          </a:xfrm>
          <a:custGeom>
            <a:avLst/>
            <a:gdLst>
              <a:gd name="connsiteX0" fmla="*/ 1041364 w 5658498"/>
              <a:gd name="connsiteY0" fmla="*/ 660618 h 5088743"/>
              <a:gd name="connsiteX1" fmla="*/ 2881574 w 5658498"/>
              <a:gd name="connsiteY1" fmla="*/ 0 h 5088743"/>
              <a:gd name="connsiteX2" fmla="*/ 5644500 w 5658498"/>
              <a:gd name="connsiteY2" fmla="*/ 2032703 h 5088743"/>
              <a:gd name="connsiteX3" fmla="*/ 5658498 w 5658498"/>
              <a:gd name="connsiteY3" fmla="*/ 2087143 h 5088743"/>
              <a:gd name="connsiteX4" fmla="*/ 1928931 w 5658498"/>
              <a:gd name="connsiteY4" fmla="*/ 5088743 h 5088743"/>
              <a:gd name="connsiteX5" fmla="*/ 0 w 5658498"/>
              <a:gd name="connsiteY5" fmla="*/ 2691993 h 5088743"/>
              <a:gd name="connsiteX6" fmla="*/ 7450 w 5658498"/>
              <a:gd name="connsiteY6" fmla="*/ 2560795 h 5088743"/>
              <a:gd name="connsiteX7" fmla="*/ 1041364 w 5658498"/>
              <a:gd name="connsiteY7" fmla="*/ 660618 h 508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8498" h="5088743">
                <a:moveTo>
                  <a:pt x="1041364" y="660618"/>
                </a:moveTo>
                <a:cubicBezTo>
                  <a:pt x="1541443" y="247916"/>
                  <a:pt x="2182557" y="0"/>
                  <a:pt x="2881574" y="0"/>
                </a:cubicBezTo>
                <a:cubicBezTo>
                  <a:pt x="4179749" y="0"/>
                  <a:pt x="5278215" y="855058"/>
                  <a:pt x="5644500" y="2032703"/>
                </a:cubicBezTo>
                <a:lnTo>
                  <a:pt x="5658498" y="2087143"/>
                </a:lnTo>
                <a:lnTo>
                  <a:pt x="1928931" y="5088743"/>
                </a:lnTo>
                <a:lnTo>
                  <a:pt x="0" y="2691993"/>
                </a:lnTo>
                <a:lnTo>
                  <a:pt x="7450" y="2560795"/>
                </a:lnTo>
                <a:cubicBezTo>
                  <a:pt x="94683" y="1797754"/>
                  <a:pt x="478776" y="1124908"/>
                  <a:pt x="1041364" y="660618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8000" contras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5704EA-7A65-5CC2-D428-F28396B06208}"/>
              </a:ext>
            </a:extLst>
          </p:cNvPr>
          <p:cNvSpPr/>
          <p:nvPr userDrawn="1"/>
        </p:nvSpPr>
        <p:spPr>
          <a:xfrm>
            <a:off x="356461" y="2238899"/>
            <a:ext cx="1411557" cy="1411557"/>
          </a:xfrm>
          <a:prstGeom prst="ellipse">
            <a:avLst/>
          </a:prstGeom>
          <a:solidFill>
            <a:schemeClr val="accent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80" y="1781357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880" y="2605269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2292" y="1781357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292" y="2605269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EB52FD-12DF-7F90-E06C-0C83CEB26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5B760E-02DF-5B11-D744-D98DE8A01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BFEC7-DD3B-F9AE-2192-83960534D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AB86DE8E-78DF-CA66-5AED-C7FF0CCF0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383" y="4010866"/>
            <a:ext cx="5056094" cy="2847135"/>
          </a:xfrm>
          <a:custGeom>
            <a:avLst/>
            <a:gdLst>
              <a:gd name="connsiteX0" fmla="*/ 2528047 w 5056094"/>
              <a:gd name="connsiteY0" fmla="*/ 0 h 2847135"/>
              <a:gd name="connsiteX1" fmla="*/ 5056094 w 5056094"/>
              <a:gd name="connsiteY1" fmla="*/ 2528047 h 2847135"/>
              <a:gd name="connsiteX2" fmla="*/ 5043042 w 5056094"/>
              <a:gd name="connsiteY2" fmla="*/ 2786525 h 2847135"/>
              <a:gd name="connsiteX3" fmla="*/ 5033792 w 5056094"/>
              <a:gd name="connsiteY3" fmla="*/ 2847135 h 2847135"/>
              <a:gd name="connsiteX4" fmla="*/ 22302 w 5056094"/>
              <a:gd name="connsiteY4" fmla="*/ 2847135 h 2847135"/>
              <a:gd name="connsiteX5" fmla="*/ 13052 w 5056094"/>
              <a:gd name="connsiteY5" fmla="*/ 2786525 h 2847135"/>
              <a:gd name="connsiteX6" fmla="*/ 0 w 5056094"/>
              <a:gd name="connsiteY6" fmla="*/ 2528047 h 2847135"/>
              <a:gd name="connsiteX7" fmla="*/ 2528047 w 5056094"/>
              <a:gd name="connsiteY7" fmla="*/ 0 h 28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094" h="2847135">
                <a:moveTo>
                  <a:pt x="2528047" y="0"/>
                </a:moveTo>
                <a:cubicBezTo>
                  <a:pt x="3924249" y="0"/>
                  <a:pt x="5056094" y="1131845"/>
                  <a:pt x="5056094" y="2528047"/>
                </a:cubicBezTo>
                <a:cubicBezTo>
                  <a:pt x="5056094" y="2615310"/>
                  <a:pt x="5051673" y="2701540"/>
                  <a:pt x="5043042" y="2786525"/>
                </a:cubicBezTo>
                <a:lnTo>
                  <a:pt x="5033792" y="2847135"/>
                </a:lnTo>
                <a:lnTo>
                  <a:pt x="22302" y="2847135"/>
                </a:lnTo>
                <a:lnTo>
                  <a:pt x="13052" y="2786525"/>
                </a:lnTo>
                <a:cubicBezTo>
                  <a:pt x="4422" y="2701540"/>
                  <a:pt x="0" y="2615310"/>
                  <a:pt x="0" y="2528047"/>
                </a:cubicBezTo>
                <a:cubicBezTo>
                  <a:pt x="0" y="1131845"/>
                  <a:pt x="1131845" y="0"/>
                  <a:pt x="2528047" y="0"/>
                </a:cubicBezTo>
                <a:close/>
              </a:path>
            </a:pathLst>
          </a:custGeom>
          <a:solidFill>
            <a:schemeClr val="accent1">
              <a:alpha val="896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Modern house with cubic design">
            <a:extLst>
              <a:ext uri="{FF2B5EF4-FFF2-40B4-BE49-F238E27FC236}">
                <a16:creationId xmlns:a16="http://schemas.microsoft.com/office/drawing/2014/main" id="{FE966628-FEAF-3BD3-2DC4-23A466ABB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2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3487"/>
          <a:stretch/>
        </p:blipFill>
        <p:spPr>
          <a:xfrm>
            <a:off x="2531165" y="2125402"/>
            <a:ext cx="9279835" cy="4732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8500" y="1155320"/>
            <a:ext cx="8244113" cy="970081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3000" b="0" i="0" spc="0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4A311B-BF0E-4ABD-250E-58093E12EC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8500" y="2229358"/>
            <a:ext cx="7044643" cy="5591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spc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10569-B083-466A-F24B-8C44360B4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B78C1-0CD8-FD34-E7BB-B8F6E296A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227E488-456A-A645-EEF4-38AAED9C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0327" y="1747520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825303-FCCD-E705-1213-BF7CF16DF7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326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524" y="5567730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A9E795C-FED0-FB6B-2D18-0BDABCA2C5B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89968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F18F814-0B06-5B49-EC7F-2FFDDB498F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996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518B0AC6-8555-9EC9-31D5-2D41E9278A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31421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1026B989-CBAD-BCCA-CE61-AC5ABC3F875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39567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A6E4A81-98BC-4A0B-637E-A8A4EF704A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9567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671F3A8D-7485-35BA-4D51-752E669CD5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0967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C3EE756-2FF0-64E0-D905-235B8973F7D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55158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5068E76-B8E5-A95C-FAAC-7F43B2481D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5515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5985B1DB-E488-ABA9-E8FB-18D2006DCE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90513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C1105-93C5-0E50-1656-271A54E5D97D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4F48D-1D23-34DB-1FB6-07EEB752692C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88C66-2A77-64CD-38B5-90492185CACE}"/>
              </a:ext>
            </a:extLst>
          </p:cNvPr>
          <p:cNvSpPr/>
          <p:nvPr userDrawn="1"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9035839-CD36-5568-9808-CCDD9953C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854442" y="2953511"/>
            <a:ext cx="6291068" cy="384048"/>
          </a:xfrm>
          <a:prstGeom prst="rect">
            <a:avLst/>
          </a:prstGeom>
          <a:noFill/>
        </p:spPr>
        <p:txBody>
          <a:bodyPr vert="horz" lIns="210312" tIns="45720" rIns="91440" bIns="45720" rtlCol="0" anchor="ctr"/>
          <a:lstStyle>
            <a:lvl1pPr algn="l">
              <a:defRPr sz="12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38" y="409576"/>
            <a:ext cx="109728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644" y="1825625"/>
            <a:ext cx="11098307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3E5E79-C396-3919-759D-5AD893CE4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716511" y="6382510"/>
            <a:ext cx="566928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2" r:id="rId5"/>
    <p:sldLayoutId id="2147483665" r:id="rId6"/>
    <p:sldLayoutId id="2147483653" r:id="rId7"/>
    <p:sldLayoutId id="2147483654" r:id="rId8"/>
    <p:sldLayoutId id="2147483658" r:id="rId9"/>
    <p:sldLayoutId id="2147483655" r:id="rId10"/>
    <p:sldLayoutId id="2147483656" r:id="rId11"/>
    <p:sldLayoutId id="2147483657" r:id="rId12"/>
    <p:sldLayoutId id="2147483664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600" baseline="0">
          <a:solidFill>
            <a:schemeClr val="tx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2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orient="horz" pos="1152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19" userDrawn="1">
          <p15:clr>
            <a:srgbClr val="547EBF"/>
          </p15:clr>
        </p15:guide>
        <p15:guide id="20" pos="7680" userDrawn="1">
          <p15:clr>
            <a:srgbClr val="547EBF"/>
          </p15:clr>
        </p15:guide>
        <p15:guide id="21" pos="528" userDrawn="1">
          <p15:clr>
            <a:srgbClr val="547EBF"/>
          </p15:clr>
        </p15:guide>
        <p15:guide id="22" pos="6912" userDrawn="1">
          <p15:clr>
            <a:srgbClr val="547EBF"/>
          </p15:clr>
        </p15:guide>
        <p15:guide id="23" orient="horz" pos="240" userDrawn="1">
          <p15:clr>
            <a:srgbClr val="547EBF"/>
          </p15:clr>
        </p15:guide>
        <p15:guide id="25" orient="horz" pos="55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228BAE-048B-681E-DD8D-BD96B2256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768" y="457200"/>
            <a:ext cx="6226593" cy="4283586"/>
          </a:xfrm>
        </p:spPr>
        <p:txBody>
          <a:bodyPr/>
          <a:lstStyle/>
          <a:p>
            <a:r>
              <a:rPr lang="en-US" dirty="0"/>
              <a:t>7 Traits of Christian character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C455-69AC-A498-DC3B-86B39A19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746E-9615-D6FD-0092-5F665FB111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b="1" dirty="0">
                <a:latin typeface="Verdana" panose="020B0604030504040204" pitchFamily="34" charset="0"/>
              </a:rPr>
              <a:t>(Eph. 5:1)  Therefore be imitators of God as dear children. (2)  And walk in love, as Christ also has loved us and given Himself for us, an offering and a sacrifice to God for a sweet-smelling aroma.  </a:t>
            </a:r>
          </a:p>
          <a:p>
            <a:endParaRPr lang="en-US" b="0" i="0" u="none" strike="noStrike" baseline="0" dirty="0">
              <a:latin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886F8-4DBD-D69B-F07E-B894889A9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A9043-7403-1091-B8AF-453EA944C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C455-69AC-A498-DC3B-86B39A19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746E-9615-D6FD-0092-5F665FB111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R="0" algn="l" rtl="0"/>
            <a:r>
              <a:rPr lang="en-US" sz="32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(John 13:34)  </a:t>
            </a:r>
            <a:r>
              <a:rPr lang="en-US" sz="3200" b="1" i="0" u="none" strike="noStrike" baseline="0" dirty="0">
                <a:solidFill>
                  <a:srgbClr val="DA3737"/>
                </a:solidFill>
                <a:latin typeface="Verdana" panose="020B0604030504040204" pitchFamily="34" charset="0"/>
              </a:rPr>
              <a:t>A new commandment I give to you, that you love one another; as I have loved you, that you also love one another. </a:t>
            </a:r>
            <a:r>
              <a:rPr lang="en-US" sz="3200" b="1" i="0" u="none" strike="noStrike" baseline="0" dirty="0">
                <a:solidFill>
                  <a:srgbClr val="218282"/>
                </a:solidFill>
                <a:latin typeface="Verdana" panose="020B0604030504040204" pitchFamily="34" charset="0"/>
              </a:rPr>
              <a:t>(35)  </a:t>
            </a:r>
            <a:r>
              <a:rPr lang="en-US" sz="3200" b="1" i="0" u="none" strike="noStrike" baseline="0" dirty="0">
                <a:solidFill>
                  <a:srgbClr val="DA3737"/>
                </a:solidFill>
                <a:latin typeface="Verdana" panose="020B0604030504040204" pitchFamily="34" charset="0"/>
              </a:rPr>
              <a:t>By this all will know that you are My disciples, if you have love for one another."</a:t>
            </a:r>
          </a:p>
          <a:p>
            <a:endParaRPr lang="en-US" b="0" i="0" u="none" strike="noStrike" baseline="0" dirty="0">
              <a:latin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886F8-4DBD-D69B-F07E-B894889A9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A9043-7403-1091-B8AF-453EA944C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C455-69AC-A498-DC3B-86B39A19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68" y="539496"/>
            <a:ext cx="10122632" cy="5751573"/>
          </a:xfrm>
        </p:spPr>
        <p:txBody>
          <a:bodyPr/>
          <a:lstStyle/>
          <a:p>
            <a:r>
              <a:rPr lang="en-US" u="sng" dirty="0"/>
              <a:t>Seven traits</a:t>
            </a:r>
            <a:br>
              <a:rPr lang="en-US" u="sng" dirty="0"/>
            </a:br>
            <a:r>
              <a:rPr lang="en-US" u="sng" dirty="0"/>
              <a:t>of a </a:t>
            </a:r>
            <a:r>
              <a:rPr lang="en-US" u="sng" dirty="0" err="1"/>
              <a:t>christian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integrity</a:t>
            </a:r>
            <a:br>
              <a:rPr lang="en-US" dirty="0"/>
            </a:br>
            <a:r>
              <a:rPr lang="en-US" dirty="0"/>
              <a:t>2. self-control</a:t>
            </a:r>
            <a:br>
              <a:rPr lang="en-US" dirty="0"/>
            </a:br>
            <a:r>
              <a:rPr lang="en-US" dirty="0"/>
              <a:t>3. honesty</a:t>
            </a:r>
            <a:br>
              <a:rPr lang="en-US" dirty="0"/>
            </a:br>
            <a:r>
              <a:rPr lang="en-US" dirty="0"/>
              <a:t>4. good speech</a:t>
            </a:r>
            <a:br>
              <a:rPr lang="en-US" dirty="0"/>
            </a:br>
            <a:r>
              <a:rPr lang="en-US" dirty="0"/>
              <a:t>5. spiritual sensitivity</a:t>
            </a:r>
            <a:br>
              <a:rPr lang="en-US" dirty="0"/>
            </a:br>
            <a:r>
              <a:rPr lang="en-US" dirty="0"/>
              <a:t>6. god’s will</a:t>
            </a:r>
            <a:br>
              <a:rPr lang="en-US" dirty="0"/>
            </a:br>
            <a:r>
              <a:rPr lang="en-US" dirty="0"/>
              <a:t>7. love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886F8-4DBD-D69B-F07E-B894889A9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A9043-7403-1091-B8AF-453EA944C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2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752655-72F7-26B4-5DA5-07E2346C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What must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we be?</a:t>
            </a:r>
          </a:p>
        </p:txBody>
      </p:sp>
      <p:pic>
        <p:nvPicPr>
          <p:cNvPr id="15" name="Picture Placeholder 14" descr="White modern architecture">
            <a:extLst>
              <a:ext uri="{FF2B5EF4-FFF2-40B4-BE49-F238E27FC236}">
                <a16:creationId xmlns:a16="http://schemas.microsoft.com/office/drawing/2014/main" id="{6D77A1A7-7876-7DF9-AF3A-C47588011C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FC01B0-7BC5-5869-A281-EF11B59BA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650" y="740664"/>
            <a:ext cx="4375150" cy="5687568"/>
          </a:xfrm>
        </p:spPr>
        <p:txBody>
          <a:bodyPr/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The world looks at Christians and decides if that is what they want to become, look like, act like or change their lifestyle.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What does God expect us to show to the world about being a Christian?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2E16497-4AD4-29BC-9602-2FDFDA688E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2D1EE3-10BA-7879-1DC3-ACF7D44361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C455-69AC-A498-DC3B-86B39A19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746E-9615-D6FD-0092-5F665FB111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i="0" u="none" strike="noStrike" baseline="0" dirty="0">
                <a:latin typeface="Verdana" panose="020B0604030504040204" pitchFamily="34" charset="0"/>
              </a:rPr>
              <a:t>(Eph. 4:25)  Therefore, putting away lying, "LET EACH ONE OF YOU SPEAK TRUTH WITH HIS NEIGHBOR," for we are members of one another.</a:t>
            </a:r>
          </a:p>
          <a:p>
            <a:r>
              <a:rPr lang="en-US" dirty="0">
                <a:latin typeface="Verdana" panose="020B0604030504040204" pitchFamily="34" charset="0"/>
              </a:rPr>
              <a:t>Our word should be our bond.</a:t>
            </a:r>
          </a:p>
          <a:p>
            <a:r>
              <a:rPr lang="en-US" i="0" u="none" strike="noStrike" baseline="0" dirty="0">
                <a:latin typeface="Verdana" panose="020B0604030504040204" pitchFamily="34" charset="0"/>
              </a:rPr>
              <a:t>Christians must mean what they say, keep what they promise.</a:t>
            </a:r>
          </a:p>
          <a:p>
            <a:r>
              <a:rPr lang="en-US" dirty="0">
                <a:latin typeface="Verdana" panose="020B0604030504040204" pitchFamily="34" charset="0"/>
              </a:rPr>
              <a:t>Do you know people that you can’t trust to keep their word? Don’t become one of them.</a:t>
            </a:r>
            <a:endParaRPr lang="en-US" i="0" u="none" strike="noStrike" baseline="0" dirty="0">
              <a:latin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886F8-4DBD-D69B-F07E-B894889A9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A9043-7403-1091-B8AF-453EA944C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9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C455-69AC-A498-DC3B-86B39A19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self-control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746E-9615-D6FD-0092-5F665FB111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R="0" algn="l" rtl="0"/>
            <a:r>
              <a:rPr lang="en-US" sz="2800" b="1" i="0" u="none" strike="noStrike" baseline="0" dirty="0">
                <a:latin typeface="Verdana" panose="020B0604030504040204" pitchFamily="34" charset="0"/>
              </a:rPr>
              <a:t>(Eph. 4:26)  "BE ANGRY, AND DO NOT SIN": do not let the sun go down on your wrath, (27)  nor give place to the devil.</a:t>
            </a:r>
          </a:p>
          <a:p>
            <a:pPr marR="0" algn="l" rtl="0"/>
            <a:r>
              <a:rPr lang="en-US" sz="2800" b="1" dirty="0">
                <a:latin typeface="Verdana" panose="020B0604030504040204" pitchFamily="34" charset="0"/>
              </a:rPr>
              <a:t>Temper / Anger </a:t>
            </a:r>
            <a:r>
              <a:rPr lang="en-US" sz="2800" dirty="0">
                <a:latin typeface="Verdana" panose="020B0604030504040204" pitchFamily="34" charset="0"/>
              </a:rPr>
              <a:t>- - - </a:t>
            </a:r>
            <a:r>
              <a:rPr lang="en-US" sz="2800" b="0" i="0" u="none" strike="noStrike" baseline="0" dirty="0">
                <a:latin typeface="Verdana" panose="020B0604030504040204" pitchFamily="34" charset="0"/>
              </a:rPr>
              <a:t>The sin is not anger. But – </a:t>
            </a:r>
          </a:p>
          <a:p>
            <a:pPr marR="0" algn="l" rtl="0"/>
            <a:r>
              <a:rPr lang="en-US" sz="2800" b="0" i="0" u="none" strike="noStrike" baseline="0" dirty="0">
                <a:latin typeface="Verdana" panose="020B0604030504040204" pitchFamily="34" charset="0"/>
              </a:rPr>
              <a:t>What we </a:t>
            </a:r>
            <a:r>
              <a:rPr lang="en-US" sz="2800" b="0" i="0" u="sng" strike="noStrike" baseline="0" dirty="0">
                <a:latin typeface="Verdana" panose="020B0604030504040204" pitchFamily="34" charset="0"/>
              </a:rPr>
              <a:t>do</a:t>
            </a:r>
            <a:r>
              <a:rPr lang="en-US" sz="2800" b="0" i="0" u="none" strike="noStrike" baseline="0" dirty="0">
                <a:latin typeface="Verdana" panose="020B0604030504040204" pitchFamily="34" charset="0"/>
              </a:rPr>
              <a:t> when angry. What we </a:t>
            </a:r>
            <a:r>
              <a:rPr lang="en-US" sz="2800" b="0" i="0" u="sng" strike="noStrike" baseline="0" dirty="0">
                <a:latin typeface="Verdana" panose="020B0604030504040204" pitchFamily="34" charset="0"/>
              </a:rPr>
              <a:t>say</a:t>
            </a:r>
            <a:r>
              <a:rPr lang="en-US" sz="2800" b="0" i="0" u="none" strike="noStrike" baseline="0" dirty="0">
                <a:latin typeface="Verdana" panose="020B0604030504040204" pitchFamily="34" charset="0"/>
              </a:rPr>
              <a:t>. </a:t>
            </a:r>
            <a:r>
              <a:rPr lang="en-US" sz="2800" dirty="0">
                <a:latin typeface="Verdana" panose="020B0604030504040204" pitchFamily="34" charset="0"/>
              </a:rPr>
              <a:t>How </a:t>
            </a:r>
            <a:r>
              <a:rPr lang="en-US" sz="2800" u="sng" dirty="0">
                <a:latin typeface="Verdana" panose="020B0604030504040204" pitchFamily="34" charset="0"/>
              </a:rPr>
              <a:t>long</a:t>
            </a:r>
            <a:r>
              <a:rPr lang="en-US" sz="2800" dirty="0">
                <a:latin typeface="Verdana" panose="020B0604030504040204" pitchFamily="34" charset="0"/>
              </a:rPr>
              <a:t> we remain angry. How we </a:t>
            </a:r>
            <a:r>
              <a:rPr lang="en-US" sz="2800" u="sng">
                <a:latin typeface="Verdana" panose="020B0604030504040204" pitchFamily="34" charset="0"/>
              </a:rPr>
              <a:t>display</a:t>
            </a:r>
            <a:r>
              <a:rPr lang="en-US" sz="2800">
                <a:latin typeface="Verdana" panose="020B0604030504040204" pitchFamily="34" charset="0"/>
              </a:rPr>
              <a:t> our </a:t>
            </a:r>
            <a:r>
              <a:rPr lang="en-US" sz="2800" dirty="0">
                <a:latin typeface="Verdana" panose="020B0604030504040204" pitchFamily="34" charset="0"/>
              </a:rPr>
              <a:t>anger.</a:t>
            </a:r>
            <a:endParaRPr lang="en-US" sz="2800" b="0" i="0" u="none" strike="noStrike" baseline="0" dirty="0">
              <a:latin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886F8-4DBD-D69B-F07E-B894889A9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A9043-7403-1091-B8AF-453EA944C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3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C455-69AC-A498-DC3B-86B39A19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honesty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746E-9615-D6FD-0092-5F665FB111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R="0" algn="l" rtl="0"/>
            <a:r>
              <a:rPr lang="en-US" sz="2800" b="1" i="0" u="none" strike="noStrike" baseline="0" dirty="0">
                <a:latin typeface="Verdana" panose="020B0604030504040204" pitchFamily="34" charset="0"/>
              </a:rPr>
              <a:t>(Eph. 4:28)  Let him who stole steal no longer, but rather let him labor, working with </a:t>
            </a:r>
            <a:r>
              <a:rPr lang="en-US" sz="2800" b="1" i="1" u="none" strike="noStrike" baseline="0" dirty="0">
                <a:latin typeface="Verdana" panose="020B0604030504040204" pitchFamily="34" charset="0"/>
              </a:rPr>
              <a:t>his</a:t>
            </a:r>
            <a:r>
              <a:rPr lang="en-US" sz="2800" b="1" i="0" u="none" strike="noStrike" baseline="0" dirty="0">
                <a:latin typeface="Verdana" panose="020B0604030504040204" pitchFamily="34" charset="0"/>
              </a:rPr>
              <a:t> hands what is good, that he may have something to give him who has need.</a:t>
            </a:r>
          </a:p>
          <a:p>
            <a:pPr marL="514350" marR="0" indent="-514350" algn="l" rtl="0">
              <a:buAutoNum type="alphaUcPeriod"/>
            </a:pPr>
            <a:r>
              <a:rPr lang="en-US" sz="2800" dirty="0">
                <a:latin typeface="Verdana" panose="020B0604030504040204" pitchFamily="34" charset="0"/>
              </a:rPr>
              <a:t>Stop stealing</a:t>
            </a:r>
          </a:p>
          <a:p>
            <a:pPr marL="514350" marR="0" indent="-514350" algn="l" rtl="0">
              <a:buAutoNum type="alphaUcPeriod"/>
            </a:pPr>
            <a:r>
              <a:rPr lang="en-US" sz="2800" b="0" i="0" u="none" strike="noStrike" baseline="0" dirty="0">
                <a:latin typeface="Verdana" panose="020B0604030504040204" pitchFamily="34" charset="0"/>
              </a:rPr>
              <a:t>Start giving, sharing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886F8-4DBD-D69B-F07E-B894889A9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A9043-7403-1091-B8AF-453EA944C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C455-69AC-A498-DC3B-86B39A19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Good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746E-9615-D6FD-0092-5F665FB111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R="0" algn="l" rtl="0"/>
            <a:r>
              <a:rPr lang="en-US" b="1" i="0" u="none" strike="noStrike" baseline="0" dirty="0">
                <a:latin typeface="Verdana" panose="020B0604030504040204" pitchFamily="34" charset="0"/>
              </a:rPr>
              <a:t>(Eph. 4:29)  Let no corrupt word proceed out of your mouth, but what is good for necessary edification, that it may impart grace to the hearers.</a:t>
            </a:r>
          </a:p>
          <a:p>
            <a:pPr marR="0" algn="l" rtl="0"/>
            <a:r>
              <a:rPr lang="en-US" dirty="0">
                <a:latin typeface="Verdana" panose="020B0604030504040204" pitchFamily="34" charset="0"/>
              </a:rPr>
              <a:t>Is your speech corrupt, vulgar, profanity laced?</a:t>
            </a:r>
            <a:endParaRPr lang="en-US" b="0" i="0" u="none" strike="noStrike" baseline="0" dirty="0">
              <a:latin typeface="Verdana" panose="020B0604030504040204" pitchFamily="34" charset="0"/>
            </a:endParaRPr>
          </a:p>
          <a:p>
            <a:pPr marR="0" algn="l" rtl="0"/>
            <a:r>
              <a:rPr lang="en-US" dirty="0">
                <a:latin typeface="Verdana" panose="020B0604030504040204" pitchFamily="34" charset="0"/>
              </a:rPr>
              <a:t>Is your speech good, constructive, helpful?</a:t>
            </a:r>
          </a:p>
          <a:p>
            <a:pPr marR="0" algn="l" rtl="0"/>
            <a:r>
              <a:rPr lang="en-US" b="0" i="0" u="none" strike="noStrike" baseline="0" dirty="0">
                <a:latin typeface="Verdana" panose="020B0604030504040204" pitchFamily="34" charset="0"/>
              </a:rPr>
              <a:t>Does you</a:t>
            </a:r>
            <a:r>
              <a:rPr lang="en-US" dirty="0">
                <a:latin typeface="Verdana" panose="020B0604030504040204" pitchFamily="34" charset="0"/>
              </a:rPr>
              <a:t>r speech “impart grace” to others?</a:t>
            </a:r>
          </a:p>
          <a:p>
            <a:pPr marR="0" algn="l" rtl="0"/>
            <a:r>
              <a:rPr lang="en-US" b="0" i="0" u="none" strike="noStrike" baseline="0" dirty="0">
                <a:latin typeface="Verdana" panose="020B0604030504040204" pitchFamily="34" charset="0"/>
              </a:rPr>
              <a:t>Do you use put downs, sarcasm, sneers, taunts?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886F8-4DBD-D69B-F07E-B894889A9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A9043-7403-1091-B8AF-453EA944C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C455-69AC-A498-DC3B-86B39A19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Spiritual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746E-9615-D6FD-0092-5F665FB111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R="0" algn="l" rtl="0"/>
            <a:r>
              <a:rPr lang="en-US" sz="2800" b="1" i="0" u="none" strike="noStrike" baseline="0" dirty="0">
                <a:latin typeface="Verdana" panose="020B0604030504040204" pitchFamily="34" charset="0"/>
              </a:rPr>
              <a:t>(Eph 4:30)  And do not grieve the Holy Spirit of God, by whom you were sealed for the day of redemption.</a:t>
            </a:r>
          </a:p>
          <a:p>
            <a:r>
              <a:rPr lang="en-US" dirty="0"/>
              <a:t>The Godhead is grieved by our sinful actions and thoughts.</a:t>
            </a:r>
          </a:p>
          <a:p>
            <a:r>
              <a:rPr lang="en-US" dirty="0"/>
              <a:t>The Father adopted us to be His children.</a:t>
            </a:r>
          </a:p>
          <a:p>
            <a:r>
              <a:rPr lang="en-US" dirty="0"/>
              <a:t>The Son died in our place to pardon our sins.</a:t>
            </a:r>
          </a:p>
          <a:p>
            <a:r>
              <a:rPr lang="en-US" dirty="0"/>
              <a:t>The Spirit revealed to us what is best for us.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886F8-4DBD-D69B-F07E-B894889A9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A9043-7403-1091-B8AF-453EA944C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C455-69AC-A498-DC3B-86B39A19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god’s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746E-9615-D6FD-0092-5F665FB111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R="0" algn="l" rtl="0"/>
            <a:r>
              <a:rPr lang="en-US" sz="2800" b="1" i="0" u="none" strike="noStrike" baseline="0" dirty="0">
                <a:latin typeface="Verdana" panose="020B0604030504040204" pitchFamily="34" charset="0"/>
              </a:rPr>
              <a:t>(Eph. 4:31)  Let all bitterness, wrath, anger, clamor, and evil speaking be put away from you, with all malice. </a:t>
            </a:r>
          </a:p>
          <a:p>
            <a:pPr marR="0" algn="l" rtl="0"/>
            <a:endParaRPr lang="en-US" sz="2800" b="0" i="0" u="none" strike="noStrike" baseline="0" dirty="0">
              <a:latin typeface="Verdana" panose="020B0604030504040204" pitchFamily="34" charset="0"/>
            </a:endParaRPr>
          </a:p>
          <a:p>
            <a:pPr marR="0" algn="l" rtl="0"/>
            <a:r>
              <a:rPr lang="en-US" sz="2800" b="0" i="0" u="none" strike="noStrike" baseline="0" dirty="0">
                <a:latin typeface="Verdana" panose="020B0604030504040204" pitchFamily="34" charset="0"/>
              </a:rPr>
              <a:t>Are you living like verse 31? </a:t>
            </a:r>
          </a:p>
          <a:p>
            <a:pPr marR="0" algn="l" rtl="0"/>
            <a:r>
              <a:rPr lang="en-US" sz="2800" b="0" i="0" u="none" strike="noStrike" baseline="0" dirty="0">
                <a:latin typeface="Verdana" panose="020B0604030504040204" pitchFamily="34" charset="0"/>
              </a:rPr>
              <a:t>Bitter, anger, evil speaking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886F8-4DBD-D69B-F07E-B894889A9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A9043-7403-1091-B8AF-453EA944C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9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C455-69AC-A498-DC3B-86B39A19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god’s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746E-9615-D6FD-0092-5F665FB111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R="0" algn="l" rtl="0"/>
            <a:r>
              <a:rPr lang="en-US" sz="2800" b="1" i="0" u="none" strike="noStrike" baseline="0" dirty="0">
                <a:latin typeface="Verdana" panose="020B0604030504040204" pitchFamily="34" charset="0"/>
              </a:rPr>
              <a:t>(Eph. 4:32)  And be kind to one another, tenderhearted, forgiving one another, even as God in Christ forgave you.</a:t>
            </a:r>
          </a:p>
          <a:p>
            <a:pPr marR="0" algn="l" rtl="0"/>
            <a:endParaRPr lang="en-US" sz="2800" b="0" i="0" u="none" strike="noStrike" baseline="0" dirty="0">
              <a:latin typeface="Verdana" panose="020B0604030504040204" pitchFamily="34" charset="0"/>
            </a:endParaRPr>
          </a:p>
          <a:p>
            <a:pPr marR="0" algn="l" rtl="0"/>
            <a:r>
              <a:rPr lang="en-US" sz="2800" dirty="0">
                <a:latin typeface="Verdana" panose="020B0604030504040204" pitchFamily="34" charset="0"/>
              </a:rPr>
              <a:t>Are you living like verse 32? </a:t>
            </a:r>
          </a:p>
          <a:p>
            <a:pPr marR="0" algn="l" rtl="0"/>
            <a:r>
              <a:rPr lang="en-US" sz="2800" dirty="0">
                <a:latin typeface="Verdana" panose="020B0604030504040204" pitchFamily="34" charset="0"/>
              </a:rPr>
              <a:t>Kind, tender, forgiving</a:t>
            </a:r>
            <a:endParaRPr lang="en-US" sz="2800" b="0" i="0" u="none" strike="noStrike" baseline="0" dirty="0">
              <a:latin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886F8-4DBD-D69B-F07E-B894889A9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A9043-7403-1091-B8AF-453EA944C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1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9">
      <a:dk1>
        <a:srgbClr val="36393B"/>
      </a:dk1>
      <a:lt1>
        <a:srgbClr val="FFFFFF"/>
      </a:lt1>
      <a:dk2>
        <a:srgbClr val="3AEFCC"/>
      </a:dk2>
      <a:lt2>
        <a:srgbClr val="E7E4E6"/>
      </a:lt2>
      <a:accent1>
        <a:srgbClr val="4A5EE6"/>
      </a:accent1>
      <a:accent2>
        <a:srgbClr val="62D382"/>
      </a:accent2>
      <a:accent3>
        <a:srgbClr val="FDED60"/>
      </a:accent3>
      <a:accent4>
        <a:srgbClr val="FD4C00"/>
      </a:accent4>
      <a:accent5>
        <a:srgbClr val="FE2701"/>
      </a:accent5>
      <a:accent6>
        <a:srgbClr val="CA54FB"/>
      </a:accent6>
      <a:hlink>
        <a:srgbClr val="4E62F0"/>
      </a:hlink>
      <a:folHlink>
        <a:srgbClr val="FC4C00"/>
      </a:folHlink>
    </a:clrScheme>
    <a:fontScheme name="Custom 9">
      <a:majorFont>
        <a:latin typeface="Arial Black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357351_Win32.potx" id="{80F03410-3B38-45A0-935B-4BE6FE1E6CFD}" vid="{B74EBAAB-C1F2-42E7-A669-BC3A21FA62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Dark modernist presentation</Template>
  <TotalTime>51</TotalTime>
  <Words>658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Avenir Next LT Pro</vt:lpstr>
      <vt:lpstr>Calibri</vt:lpstr>
      <vt:lpstr>Verdana</vt:lpstr>
      <vt:lpstr>Office Theme</vt:lpstr>
      <vt:lpstr>7 Traits of Christian character</vt:lpstr>
      <vt:lpstr>What must we be?</vt:lpstr>
      <vt:lpstr>1. integrity</vt:lpstr>
      <vt:lpstr>2. self-control</vt:lpstr>
      <vt:lpstr>3. honesty</vt:lpstr>
      <vt:lpstr>4. Good speech</vt:lpstr>
      <vt:lpstr>5. Spiritual sensitivity</vt:lpstr>
      <vt:lpstr>6. god’s will</vt:lpstr>
      <vt:lpstr>6. god’s will</vt:lpstr>
      <vt:lpstr>7. love</vt:lpstr>
      <vt:lpstr>7. love</vt:lpstr>
      <vt:lpstr>Seven traits of a christian  1. integrity 2. self-control 3. honesty 4. good speech 5. spiritual sensitivity 6. god’s will 7. love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Manly Luscombe</dc:creator>
  <cp:lastModifiedBy>Manly Luscombe</cp:lastModifiedBy>
  <cp:revision>4</cp:revision>
  <dcterms:created xsi:type="dcterms:W3CDTF">2024-07-26T15:11:30Z</dcterms:created>
  <dcterms:modified xsi:type="dcterms:W3CDTF">2024-09-02T19:29:19Z</dcterms:modified>
</cp:coreProperties>
</file>