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0" r:id="rId16"/>
    <p:sldId id="272" r:id="rId17"/>
    <p:sldId id="273" r:id="rId18"/>
    <p:sldId id="274" r:id="rId19"/>
    <p:sldId id="275" r:id="rId20"/>
    <p:sldId id="276" r:id="rId2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094" autoAdjust="0"/>
    <p:restoredTop sz="94652" autoAdjust="0"/>
  </p:normalViewPr>
  <p:slideViewPr>
    <p:cSldViewPr>
      <p:cViewPr varScale="1">
        <p:scale>
          <a:sx n="60" d="100"/>
          <a:sy n="60" d="100"/>
        </p:scale>
        <p:origin x="-869"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E3FD8424-011F-42CA-A367-9DD01E2F3CB2}" type="slidenum">
              <a:rPr lang="es-ES"/>
              <a:pPr/>
              <a:t>‹#›</a:t>
            </a:fld>
            <a:endParaRPr lang="es-ES"/>
          </a:p>
        </p:txBody>
      </p:sp>
    </p:spTree>
  </p:cSld>
  <p:clrMapOvr>
    <a:masterClrMapping/>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71B6082-D9E9-479B-814C-69CD4C3095CD}" type="slidenum">
              <a:rPr lang="es-ES"/>
              <a:pPr/>
              <a:t>‹#›</a:t>
            </a:fld>
            <a:endParaRPr lang="es-ES"/>
          </a:p>
        </p:txBody>
      </p:sp>
    </p:spTree>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80BF41E-7F61-4395-9CE1-984FC0BAB6CE}" type="slidenum">
              <a:rPr lang="es-ES"/>
              <a:pPr/>
              <a:t>‹#›</a:t>
            </a:fld>
            <a:endParaRPr lang="es-ES"/>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2881508-72A4-4F2D-A957-D5D0D66E1966}" type="slidenum">
              <a:rPr lang="es-ES"/>
              <a:pPr/>
              <a:t>‹#›</a:t>
            </a:fld>
            <a:endParaRPr lang="es-ES"/>
          </a:p>
        </p:txBody>
      </p:sp>
    </p:spTree>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0C80BB2E-85AC-4CDE-8DA1-F39CC0B4F17E}" type="slidenum">
              <a:rPr lang="es-ES"/>
              <a:pPr/>
              <a:t>‹#›</a:t>
            </a:fld>
            <a:endParaRPr lang="es-ES"/>
          </a:p>
        </p:txBody>
      </p:sp>
    </p:spTree>
  </p:cSld>
  <p:clrMapOvr>
    <a:masterClrMapping/>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EA0F9E50-0B0B-4CDF-A8CD-BB87E88B4D32}" type="slidenum">
              <a:rPr lang="es-ES"/>
              <a:pPr/>
              <a:t>‹#›</a:t>
            </a:fld>
            <a:endParaRPr lang="es-ES"/>
          </a:p>
        </p:txBody>
      </p:sp>
    </p:spTree>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CCDE829F-D675-483B-AE9F-A40F0DA33FE3}" type="slidenum">
              <a:rPr lang="es-ES"/>
              <a:pPr/>
              <a:t>‹#›</a:t>
            </a:fld>
            <a:endParaRPr lang="es-ES"/>
          </a:p>
        </p:txBody>
      </p:sp>
    </p:spTree>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1FD21C3E-9750-493E-B176-383A78D53ED8}" type="slidenum">
              <a:rPr lang="es-ES"/>
              <a:pPr/>
              <a:t>‹#›</a:t>
            </a:fld>
            <a:endParaRPr lang="es-ES"/>
          </a:p>
        </p:txBody>
      </p:sp>
    </p:spTree>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9F999F-E4FA-4DAF-8F76-EE5EC36260F4}" type="slidenum">
              <a:rPr lang="es-ES"/>
              <a:pPr/>
              <a:t>‹#›</a:t>
            </a:fld>
            <a:endParaRPr lang="es-ES"/>
          </a:p>
        </p:txBody>
      </p:sp>
    </p:spTree>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C1AAF811-323E-4E62-99A7-B9C884AC1ED7}" type="slidenum">
              <a:rPr lang="es-ES"/>
              <a:pPr/>
              <a:t>‹#›</a:t>
            </a:fld>
            <a:endParaRPr lang="es-ES"/>
          </a:p>
        </p:txBody>
      </p:sp>
    </p:spTree>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9E094E57-C7E3-4809-A6F9-7455046F2E52}" type="slidenum">
              <a:rPr lang="es-ES"/>
              <a:pPr/>
              <a:t>‹#›</a:t>
            </a:fld>
            <a:endParaRPr lang="es-ES"/>
          </a:p>
        </p:txBody>
      </p:sp>
    </p:spTree>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35F062E-695B-43F1-877B-CA5D97C3F595}"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orient="vert"/>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Rectangle 9"/>
          <p:cNvSpPr>
            <a:spLocks noGrp="1" noChangeArrowheads="1"/>
          </p:cNvSpPr>
          <p:nvPr>
            <p:ph type="ctrTitle"/>
          </p:nvPr>
        </p:nvSpPr>
        <p:spPr/>
        <p:txBody>
          <a:bodyPr/>
          <a:lstStyle/>
          <a:p>
            <a:r>
              <a:rPr lang="es-UY" dirty="0" smtClean="0">
                <a:solidFill>
                  <a:schemeClr val="bg1"/>
                </a:solidFill>
              </a:rPr>
              <a:t>5 </a:t>
            </a:r>
            <a:r>
              <a:rPr lang="es-UY" dirty="0" err="1" smtClean="0">
                <a:solidFill>
                  <a:schemeClr val="bg1"/>
                </a:solidFill>
              </a:rPr>
              <a:t>Sins</a:t>
            </a:r>
            <a:r>
              <a:rPr lang="es-UY" dirty="0" smtClean="0">
                <a:solidFill>
                  <a:schemeClr val="bg1"/>
                </a:solidFill>
              </a:rPr>
              <a:t> of </a:t>
            </a:r>
            <a:r>
              <a:rPr lang="es-UY" dirty="0" err="1" smtClean="0">
                <a:solidFill>
                  <a:schemeClr val="bg1"/>
                </a:solidFill>
              </a:rPr>
              <a:t>Sodom</a:t>
            </a:r>
            <a:endParaRPr lang="es-ES" dirty="0">
              <a:solidFill>
                <a:schemeClr val="bg1"/>
              </a:solidFill>
            </a:endParaRPr>
          </a:p>
        </p:txBody>
      </p:sp>
      <p:sp>
        <p:nvSpPr>
          <p:cNvPr id="2066" name="Rectangle 18"/>
          <p:cNvSpPr>
            <a:spLocks noGrp="1" noChangeArrowheads="1"/>
          </p:cNvSpPr>
          <p:nvPr>
            <p:ph type="subTitle" idx="1"/>
          </p:nvPr>
        </p:nvSpPr>
        <p:spPr/>
        <p:txBody>
          <a:bodyPr/>
          <a:lstStyle/>
          <a:p>
            <a:r>
              <a:rPr lang="en-US" dirty="0" smtClean="0">
                <a:solidFill>
                  <a:schemeClr val="bg1"/>
                </a:solidFill>
              </a:rPr>
              <a:t>Ezekiel 16:49-50</a:t>
            </a:r>
            <a:endParaRPr lang="en-US" dirty="0">
              <a:solidFill>
                <a:schemeClr val="bg1"/>
              </a:solidFill>
            </a:endParaRPr>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3. Fleshly Indulgence</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dirty="0" smtClean="0">
                <a:solidFill>
                  <a:schemeClr val="bg1"/>
                </a:solidFill>
              </a:rPr>
              <a:t>She and her daughter had pride, </a:t>
            </a:r>
            <a:r>
              <a:rPr lang="en-US" b="1" u="sng" dirty="0" smtClean="0">
                <a:solidFill>
                  <a:schemeClr val="bg1"/>
                </a:solidFill>
              </a:rPr>
              <a:t>fullness of food </a:t>
            </a:r>
          </a:p>
          <a:p>
            <a:r>
              <a:rPr lang="en-US" dirty="0" smtClean="0">
                <a:solidFill>
                  <a:schemeClr val="bg1"/>
                </a:solidFill>
              </a:rPr>
              <a:t>I have everything I need – satisfied</a:t>
            </a:r>
          </a:p>
          <a:p>
            <a:r>
              <a:rPr lang="en-US" b="1" dirty="0" smtClean="0">
                <a:solidFill>
                  <a:schemeClr val="bg1"/>
                </a:solidFill>
              </a:rPr>
              <a:t>NOT</a:t>
            </a:r>
            <a:r>
              <a:rPr lang="en-US" dirty="0" smtClean="0">
                <a:solidFill>
                  <a:schemeClr val="bg1"/>
                </a:solidFill>
              </a:rPr>
              <a:t>: lack of hunger – no sin in being full</a:t>
            </a:r>
          </a:p>
          <a:p>
            <a:r>
              <a:rPr lang="en-US" b="1" dirty="0" smtClean="0">
                <a:solidFill>
                  <a:schemeClr val="bg1"/>
                </a:solidFill>
              </a:rPr>
              <a:t>SIN IS</a:t>
            </a:r>
            <a:r>
              <a:rPr lang="en-US" dirty="0" smtClean="0">
                <a:solidFill>
                  <a:schemeClr val="bg1"/>
                </a:solidFill>
              </a:rPr>
              <a:t>: Focus on material rather than spiritual – flesh rather than soul</a:t>
            </a:r>
          </a:p>
        </p:txBody>
      </p:sp>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3. Fleshly Indulgence</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dirty="0" smtClean="0">
                <a:solidFill>
                  <a:schemeClr val="bg1"/>
                </a:solidFill>
              </a:rPr>
              <a:t>She and her daughter had pride, </a:t>
            </a:r>
            <a:r>
              <a:rPr lang="en-US" b="1" u="sng" dirty="0" smtClean="0">
                <a:solidFill>
                  <a:schemeClr val="bg1"/>
                </a:solidFill>
              </a:rPr>
              <a:t>fullness of food </a:t>
            </a:r>
          </a:p>
          <a:p>
            <a:r>
              <a:rPr lang="en-US" dirty="0" smtClean="0">
                <a:solidFill>
                  <a:schemeClr val="bg1"/>
                </a:solidFill>
              </a:rPr>
              <a:t>And my God shall supply all your need according to His riches in glory by Christ Jesus. </a:t>
            </a:r>
            <a:r>
              <a:rPr lang="en-US" b="1" dirty="0" smtClean="0">
                <a:solidFill>
                  <a:schemeClr val="bg1"/>
                </a:solidFill>
              </a:rPr>
              <a:t>Philippians 4:19</a:t>
            </a:r>
          </a:p>
          <a:p>
            <a:r>
              <a:rPr lang="en-US" dirty="0" smtClean="0">
                <a:solidFill>
                  <a:schemeClr val="bg1"/>
                </a:solidFill>
              </a:rPr>
              <a:t>Purpose of fasting – focus on spiritual</a:t>
            </a:r>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3. Fleshly Indulgence</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dirty="0" smtClean="0">
                <a:solidFill>
                  <a:schemeClr val="bg1"/>
                </a:solidFill>
              </a:rPr>
              <a:t>She and her daughter had pride, </a:t>
            </a:r>
            <a:r>
              <a:rPr lang="en-US" b="1" u="sng" dirty="0" smtClean="0">
                <a:solidFill>
                  <a:schemeClr val="bg1"/>
                </a:solidFill>
              </a:rPr>
              <a:t>fullness of food </a:t>
            </a:r>
          </a:p>
          <a:p>
            <a:r>
              <a:rPr lang="en-US" dirty="0" smtClean="0">
                <a:solidFill>
                  <a:schemeClr val="bg1"/>
                </a:solidFill>
              </a:rPr>
              <a:t>Think about the rich man in Luke 16</a:t>
            </a:r>
          </a:p>
          <a:p>
            <a:r>
              <a:rPr lang="en-US" dirty="0" smtClean="0">
                <a:solidFill>
                  <a:schemeClr val="bg1"/>
                </a:solidFill>
              </a:rPr>
              <a:t>He was not lost because he had plenty</a:t>
            </a:r>
          </a:p>
          <a:p>
            <a:r>
              <a:rPr lang="en-US" dirty="0" smtClean="0">
                <a:solidFill>
                  <a:schemeClr val="bg1"/>
                </a:solidFill>
              </a:rPr>
              <a:t>He was lost because he was not willing to share with the beggar</a:t>
            </a:r>
          </a:p>
        </p:txBody>
      </p:sp>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4. Abundance of Idleness</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and abundance of idleness </a:t>
            </a:r>
          </a:p>
          <a:p>
            <a:r>
              <a:rPr lang="en-US" dirty="0" smtClean="0">
                <a:solidFill>
                  <a:schemeClr val="bg1"/>
                </a:solidFill>
              </a:rPr>
              <a:t>For we hear that there are some who walk among you in a disorderly manner, </a:t>
            </a:r>
            <a:r>
              <a:rPr lang="en-US" u="sng" dirty="0" smtClean="0">
                <a:solidFill>
                  <a:schemeClr val="bg1"/>
                </a:solidFill>
              </a:rPr>
              <a:t>not working at all</a:t>
            </a:r>
            <a:r>
              <a:rPr lang="en-US" dirty="0" smtClean="0">
                <a:solidFill>
                  <a:schemeClr val="bg1"/>
                </a:solidFill>
              </a:rPr>
              <a:t>, but are busybodies. </a:t>
            </a:r>
            <a:br>
              <a:rPr lang="en-US" dirty="0" smtClean="0">
                <a:solidFill>
                  <a:schemeClr val="bg1"/>
                </a:solidFill>
              </a:rPr>
            </a:br>
            <a:r>
              <a:rPr lang="en-US" b="1" dirty="0" smtClean="0">
                <a:solidFill>
                  <a:schemeClr val="bg1"/>
                </a:solidFill>
              </a:rPr>
              <a:t>2 Thessalonians 3:11</a:t>
            </a:r>
          </a:p>
          <a:p>
            <a:r>
              <a:rPr lang="en-US" dirty="0" smtClean="0">
                <a:solidFill>
                  <a:schemeClr val="bg1"/>
                </a:solidFill>
              </a:rPr>
              <a:t>But if anyone does </a:t>
            </a:r>
            <a:r>
              <a:rPr lang="en-US" u="sng" dirty="0" smtClean="0">
                <a:solidFill>
                  <a:schemeClr val="bg1"/>
                </a:solidFill>
              </a:rPr>
              <a:t>not provide for his own</a:t>
            </a:r>
            <a:r>
              <a:rPr lang="en-US" dirty="0" smtClean="0">
                <a:solidFill>
                  <a:schemeClr val="bg1"/>
                </a:solidFill>
              </a:rPr>
              <a:t>, and especially for those of his household, he has denied the faith and is worse than an unbeliever. </a:t>
            </a:r>
            <a:r>
              <a:rPr lang="en-US" b="1" dirty="0" smtClean="0">
                <a:solidFill>
                  <a:schemeClr val="bg1"/>
                </a:solidFill>
              </a:rPr>
              <a:t>1 Timothy 5:8</a:t>
            </a:r>
          </a:p>
        </p:txBody>
      </p:sp>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4. Abundance of Idleness</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and abundance of idleness </a:t>
            </a:r>
          </a:p>
          <a:p>
            <a:r>
              <a:rPr lang="en-US" dirty="0" smtClean="0">
                <a:solidFill>
                  <a:schemeClr val="bg1"/>
                </a:solidFill>
              </a:rPr>
              <a:t>If anyone will not work, neither shall he eat. </a:t>
            </a:r>
            <a:r>
              <a:rPr lang="en-US" b="1" dirty="0" smtClean="0">
                <a:solidFill>
                  <a:schemeClr val="bg1"/>
                </a:solidFill>
              </a:rPr>
              <a:t>2 Thessalonians 3:10b</a:t>
            </a:r>
          </a:p>
          <a:p>
            <a:r>
              <a:rPr lang="en-US" dirty="0" smtClean="0">
                <a:solidFill>
                  <a:schemeClr val="bg1"/>
                </a:solidFill>
              </a:rPr>
              <a:t>Many are “bored” with life – Get out!</a:t>
            </a:r>
          </a:p>
          <a:p>
            <a:r>
              <a:rPr lang="en-US" b="1" u="sng" dirty="0" smtClean="0">
                <a:solidFill>
                  <a:schemeClr val="bg1"/>
                </a:solidFill>
              </a:rPr>
              <a:t>Volunteer</a:t>
            </a:r>
            <a:r>
              <a:rPr lang="en-US" dirty="0" smtClean="0">
                <a:solidFill>
                  <a:schemeClr val="bg1"/>
                </a:solidFill>
              </a:rPr>
              <a:t> – soup kitchen, hospital, nursing home, run errands for elderly, visit the lonely, comfort the afflicted</a:t>
            </a:r>
          </a:p>
        </p:txBody>
      </p:sp>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5. Neglect of the Needy</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neither did she strengthen the hand of the poor and needy</a:t>
            </a:r>
          </a:p>
          <a:p>
            <a:r>
              <a:rPr lang="en-US" dirty="0" smtClean="0">
                <a:solidFill>
                  <a:schemeClr val="bg1"/>
                </a:solidFill>
              </a:rPr>
              <a:t>Do you care?</a:t>
            </a:r>
          </a:p>
          <a:p>
            <a:r>
              <a:rPr lang="en-US" dirty="0" smtClean="0">
                <a:solidFill>
                  <a:schemeClr val="bg1"/>
                </a:solidFill>
              </a:rPr>
              <a:t>But whoever has this world's goods, and sees his brother in need, and shuts up his heart from him, how does the love of God abide in him? </a:t>
            </a:r>
            <a:r>
              <a:rPr lang="en-US" b="1" dirty="0" smtClean="0">
                <a:solidFill>
                  <a:schemeClr val="bg1"/>
                </a:solidFill>
              </a:rPr>
              <a:t>1 John 3:17</a:t>
            </a:r>
          </a:p>
        </p:txBody>
      </p:sp>
    </p:spTree>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AND - Moral Abomination</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and committed abomination before Me</a:t>
            </a:r>
          </a:p>
          <a:p>
            <a:r>
              <a:rPr lang="en-US" dirty="0" smtClean="0">
                <a:solidFill>
                  <a:schemeClr val="bg1"/>
                </a:solidFill>
              </a:rPr>
              <a:t>Homosexuality is wrong – OT and NT</a:t>
            </a:r>
          </a:p>
          <a:p>
            <a:r>
              <a:rPr lang="en-US" dirty="0" smtClean="0">
                <a:solidFill>
                  <a:schemeClr val="bg1"/>
                </a:solidFill>
              </a:rPr>
              <a:t>It is an abomination God will not tolerate</a:t>
            </a:r>
          </a:p>
          <a:p>
            <a:r>
              <a:rPr lang="en-US" b="1" dirty="0" smtClean="0">
                <a:solidFill>
                  <a:schemeClr val="bg1"/>
                </a:solidFill>
              </a:rPr>
              <a:t>CAUTION</a:t>
            </a:r>
            <a:r>
              <a:rPr lang="en-US" dirty="0" smtClean="0">
                <a:solidFill>
                  <a:schemeClr val="bg1"/>
                </a:solidFill>
              </a:rPr>
              <a:t>: Speak against the SIN, not against the </a:t>
            </a:r>
            <a:r>
              <a:rPr lang="en-US" dirty="0" smtClean="0">
                <a:solidFill>
                  <a:schemeClr val="bg1"/>
                </a:solidFill>
              </a:rPr>
              <a:t>SINNER.</a:t>
            </a:r>
            <a:endParaRPr lang="en-US" dirty="0" smtClean="0">
              <a:solidFill>
                <a:schemeClr val="bg1"/>
              </a:solidFill>
            </a:endParaRPr>
          </a:p>
          <a:p>
            <a:r>
              <a:rPr lang="en-US" dirty="0" smtClean="0">
                <a:solidFill>
                  <a:schemeClr val="bg1"/>
                </a:solidFill>
              </a:rPr>
              <a:t>This is what Lot </a:t>
            </a:r>
            <a:r>
              <a:rPr lang="en-US" dirty="0" smtClean="0">
                <a:solidFill>
                  <a:schemeClr val="bg1"/>
                </a:solidFill>
              </a:rPr>
              <a:t>did.</a:t>
            </a:r>
            <a:endParaRPr lang="en-US" dirty="0" smtClean="0">
              <a:solidFill>
                <a:schemeClr val="bg1"/>
              </a:solidFill>
            </a:endParaRPr>
          </a:p>
        </p:txBody>
      </p:sp>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AND - Moral Abomination</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and committed abomination before Me</a:t>
            </a:r>
          </a:p>
          <a:p>
            <a:r>
              <a:rPr lang="en-US" b="1" baseline="30000" dirty="0" smtClean="0">
                <a:solidFill>
                  <a:schemeClr val="bg1"/>
                </a:solidFill>
              </a:rPr>
              <a:t>7</a:t>
            </a:r>
            <a:r>
              <a:rPr lang="en-US" dirty="0" smtClean="0">
                <a:solidFill>
                  <a:schemeClr val="bg1"/>
                </a:solidFill>
              </a:rPr>
              <a:t> and delivered righteous Lot, </a:t>
            </a:r>
            <a:r>
              <a:rPr lang="en-US" i="1" dirty="0" smtClean="0">
                <a:solidFill>
                  <a:schemeClr val="bg1"/>
                </a:solidFill>
              </a:rPr>
              <a:t>who was</a:t>
            </a:r>
            <a:r>
              <a:rPr lang="en-US" dirty="0" smtClean="0">
                <a:solidFill>
                  <a:schemeClr val="bg1"/>
                </a:solidFill>
              </a:rPr>
              <a:t> oppressed by the filthy conduct of the wicked </a:t>
            </a:r>
            <a:r>
              <a:rPr lang="en-US" b="1" baseline="30000" dirty="0" smtClean="0">
                <a:solidFill>
                  <a:schemeClr val="bg1"/>
                </a:solidFill>
              </a:rPr>
              <a:t>8</a:t>
            </a:r>
            <a:r>
              <a:rPr lang="en-US" dirty="0" smtClean="0">
                <a:solidFill>
                  <a:schemeClr val="bg1"/>
                </a:solidFill>
              </a:rPr>
              <a:t> (for that righteous man, dwelling among them, tormented </a:t>
            </a:r>
            <a:r>
              <a:rPr lang="en-US" i="1" dirty="0" smtClean="0">
                <a:solidFill>
                  <a:schemeClr val="bg1"/>
                </a:solidFill>
              </a:rPr>
              <a:t>his</a:t>
            </a:r>
            <a:r>
              <a:rPr lang="en-US" dirty="0" smtClean="0">
                <a:solidFill>
                  <a:schemeClr val="bg1"/>
                </a:solidFill>
              </a:rPr>
              <a:t> righteous soul from day to day by seeing and hearing </a:t>
            </a:r>
            <a:r>
              <a:rPr lang="en-US" i="1" dirty="0" smtClean="0">
                <a:solidFill>
                  <a:schemeClr val="bg1"/>
                </a:solidFill>
              </a:rPr>
              <a:t>their</a:t>
            </a:r>
            <a:r>
              <a:rPr lang="en-US" dirty="0" smtClean="0">
                <a:solidFill>
                  <a:schemeClr val="bg1"/>
                </a:solidFill>
              </a:rPr>
              <a:t> lawless deeds)– </a:t>
            </a:r>
            <a:br>
              <a:rPr lang="en-US" dirty="0" smtClean="0">
                <a:solidFill>
                  <a:schemeClr val="bg1"/>
                </a:solidFill>
              </a:rPr>
            </a:br>
            <a:r>
              <a:rPr lang="en-US" b="1" dirty="0" smtClean="0">
                <a:solidFill>
                  <a:schemeClr val="bg1"/>
                </a:solidFill>
              </a:rPr>
              <a:t>2 Peter 2:7-8</a:t>
            </a:r>
            <a:endParaRPr lang="en-US" b="1" dirty="0">
              <a:solidFill>
                <a:schemeClr val="bg1"/>
              </a:solidFill>
            </a:endParaRPr>
          </a:p>
        </p:txBody>
      </p:sp>
    </p:spTree>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Conclusion:</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therefore I took them away as I saw </a:t>
            </a:r>
            <a:r>
              <a:rPr lang="en-US" b="1" i="1" u="sng" dirty="0" smtClean="0">
                <a:solidFill>
                  <a:schemeClr val="bg1"/>
                </a:solidFill>
              </a:rPr>
              <a:t>fit </a:t>
            </a:r>
          </a:p>
          <a:p>
            <a:r>
              <a:rPr lang="en-US" dirty="0" smtClean="0">
                <a:solidFill>
                  <a:schemeClr val="bg1"/>
                </a:solidFill>
              </a:rPr>
              <a:t>as Sodom and Gomorrah, and the cities around them in a similar manner to these, having given themselves over to sexual immorality and gone after strange flesh, are set forth as an example, suffering the vengeance of eternal fire. </a:t>
            </a:r>
            <a:r>
              <a:rPr lang="en-US" b="1" dirty="0" smtClean="0">
                <a:solidFill>
                  <a:schemeClr val="bg1"/>
                </a:solidFill>
              </a:rPr>
              <a:t>Jude 1:7</a:t>
            </a:r>
          </a:p>
        </p:txBody>
      </p:sp>
    </p:spTree>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Conclusion:</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therefore I took them away as I saw </a:t>
            </a:r>
            <a:r>
              <a:rPr lang="en-US" b="1" i="1" u="sng" dirty="0" smtClean="0">
                <a:solidFill>
                  <a:schemeClr val="bg1"/>
                </a:solidFill>
              </a:rPr>
              <a:t>fit </a:t>
            </a:r>
          </a:p>
          <a:p>
            <a:r>
              <a:rPr lang="en-US" dirty="0" smtClean="0">
                <a:solidFill>
                  <a:schemeClr val="bg1"/>
                </a:solidFill>
              </a:rPr>
              <a:t>and turning the cities of Sodom and Gomorrah into ashes, condemned </a:t>
            </a:r>
            <a:r>
              <a:rPr lang="en-US" i="1" dirty="0" smtClean="0">
                <a:solidFill>
                  <a:schemeClr val="bg1"/>
                </a:solidFill>
              </a:rPr>
              <a:t>them</a:t>
            </a:r>
            <a:r>
              <a:rPr lang="en-US" dirty="0" smtClean="0">
                <a:solidFill>
                  <a:schemeClr val="bg1"/>
                </a:solidFill>
              </a:rPr>
              <a:t> to destruction, making </a:t>
            </a:r>
            <a:r>
              <a:rPr lang="en-US" i="1" dirty="0" smtClean="0">
                <a:solidFill>
                  <a:schemeClr val="bg1"/>
                </a:solidFill>
              </a:rPr>
              <a:t>them</a:t>
            </a:r>
            <a:r>
              <a:rPr lang="en-US" dirty="0" smtClean="0">
                <a:solidFill>
                  <a:schemeClr val="bg1"/>
                </a:solidFill>
              </a:rPr>
              <a:t> an example to those who afterward would live ungodly; </a:t>
            </a:r>
            <a:br>
              <a:rPr lang="en-US" dirty="0" smtClean="0">
                <a:solidFill>
                  <a:schemeClr val="bg1"/>
                </a:solidFill>
              </a:rPr>
            </a:br>
            <a:r>
              <a:rPr lang="en-US" b="1" dirty="0" smtClean="0">
                <a:solidFill>
                  <a:schemeClr val="bg1"/>
                </a:solidFill>
              </a:rPr>
              <a:t>2 Peter 2:6</a:t>
            </a:r>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Sodom = Homosexuality</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Sodomy is a term used to refer to the act of homosexual activity</a:t>
            </a:r>
          </a:p>
          <a:p>
            <a:r>
              <a:rPr lang="en-US" dirty="0" smtClean="0">
                <a:solidFill>
                  <a:schemeClr val="bg1"/>
                </a:solidFill>
              </a:rPr>
              <a:t>When we think about the destruction of Sodom and the cities around it – we connect it with this deviant behavior.</a:t>
            </a:r>
          </a:p>
          <a:p>
            <a:r>
              <a:rPr lang="en-US" dirty="0" smtClean="0">
                <a:solidFill>
                  <a:schemeClr val="bg1"/>
                </a:solidFill>
              </a:rPr>
              <a:t>There were other sins that led to their downfall and destruction.</a:t>
            </a:r>
          </a:p>
          <a:p>
            <a:r>
              <a:rPr lang="en-US" dirty="0" smtClean="0">
                <a:solidFill>
                  <a:schemeClr val="bg1"/>
                </a:solidFill>
              </a:rPr>
              <a:t>First, some background</a:t>
            </a:r>
            <a:endParaRPr lang="en-US" dirty="0">
              <a:solidFill>
                <a:schemeClr val="bg1"/>
              </a:solidFill>
            </a:endParaRPr>
          </a:p>
        </p:txBody>
      </p:sp>
    </p:spTree>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Conclusion:</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therefore I took them away as I saw </a:t>
            </a:r>
            <a:r>
              <a:rPr lang="en-US" b="1" i="1" u="sng" dirty="0" smtClean="0">
                <a:solidFill>
                  <a:schemeClr val="bg1"/>
                </a:solidFill>
              </a:rPr>
              <a:t>fit </a:t>
            </a:r>
          </a:p>
          <a:p>
            <a:r>
              <a:rPr lang="en-US" dirty="0" smtClean="0">
                <a:solidFill>
                  <a:schemeClr val="bg1"/>
                </a:solidFill>
              </a:rPr>
              <a:t>Many Christians think:</a:t>
            </a:r>
          </a:p>
          <a:p>
            <a:pPr lvl="1"/>
            <a:r>
              <a:rPr lang="en-US" dirty="0" smtClean="0">
                <a:solidFill>
                  <a:schemeClr val="bg1"/>
                </a:solidFill>
              </a:rPr>
              <a:t>I am not involved in that abomination</a:t>
            </a:r>
          </a:p>
          <a:p>
            <a:pPr lvl="1"/>
            <a:r>
              <a:rPr lang="en-US" dirty="0" smtClean="0">
                <a:solidFill>
                  <a:schemeClr val="bg1"/>
                </a:solidFill>
              </a:rPr>
              <a:t>So God will not destroy me</a:t>
            </a:r>
            <a:br>
              <a:rPr lang="en-US" dirty="0" smtClean="0">
                <a:solidFill>
                  <a:schemeClr val="bg1"/>
                </a:solidFill>
              </a:rPr>
            </a:br>
            <a:endParaRPr lang="en-US" dirty="0" smtClean="0">
              <a:solidFill>
                <a:schemeClr val="bg1"/>
              </a:solidFill>
            </a:endParaRPr>
          </a:p>
          <a:p>
            <a:r>
              <a:rPr lang="en-US" dirty="0" smtClean="0">
                <a:solidFill>
                  <a:schemeClr val="bg1"/>
                </a:solidFill>
              </a:rPr>
              <a:t>Look again at the OTHER sins of Sodom</a:t>
            </a:r>
          </a:p>
        </p:txBody>
      </p:sp>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Sodom = Homosexuality</a:t>
            </a:r>
            <a:endParaRPr lang="en-US" dirty="0">
              <a:solidFill>
                <a:schemeClr val="bg1"/>
              </a:solidFill>
            </a:endParaRPr>
          </a:p>
        </p:txBody>
      </p:sp>
      <p:sp>
        <p:nvSpPr>
          <p:cNvPr id="3" name="Content Placeholder 2"/>
          <p:cNvSpPr>
            <a:spLocks noGrp="1"/>
          </p:cNvSpPr>
          <p:nvPr>
            <p:ph idx="1"/>
          </p:nvPr>
        </p:nvSpPr>
        <p:spPr>
          <a:xfrm>
            <a:off x="457200" y="1600200"/>
            <a:ext cx="3276600" cy="4525963"/>
          </a:xfrm>
        </p:spPr>
        <p:txBody>
          <a:bodyPr/>
          <a:lstStyle/>
          <a:p>
            <a:r>
              <a:rPr lang="en-US" dirty="0" smtClean="0">
                <a:solidFill>
                  <a:schemeClr val="bg1"/>
                </a:solidFill>
              </a:rPr>
              <a:t>The map shows that all the cities destroyed were at the end of the Dead Sea.</a:t>
            </a:r>
          </a:p>
        </p:txBody>
      </p:sp>
      <p:pic>
        <p:nvPicPr>
          <p:cNvPr id="1026" name="Picture 2"/>
          <p:cNvPicPr>
            <a:picLocks noChangeAspect="1" noChangeArrowheads="1"/>
          </p:cNvPicPr>
          <p:nvPr/>
        </p:nvPicPr>
        <p:blipFill>
          <a:blip r:embed="rId2"/>
          <a:srcRect/>
          <a:stretch>
            <a:fillRect/>
          </a:stretch>
        </p:blipFill>
        <p:spPr bwMode="auto">
          <a:xfrm>
            <a:off x="3843504" y="1600200"/>
            <a:ext cx="4948071" cy="39624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Sodom = Homosexuality</a:t>
            </a:r>
            <a:endParaRPr lang="en-US" dirty="0">
              <a:solidFill>
                <a:schemeClr val="bg1"/>
              </a:solidFill>
            </a:endParaRPr>
          </a:p>
        </p:txBody>
      </p:sp>
      <p:sp>
        <p:nvSpPr>
          <p:cNvPr id="3" name="Content Placeholder 2"/>
          <p:cNvSpPr>
            <a:spLocks noGrp="1"/>
          </p:cNvSpPr>
          <p:nvPr>
            <p:ph idx="1"/>
          </p:nvPr>
        </p:nvSpPr>
        <p:spPr>
          <a:xfrm>
            <a:off x="0" y="1600200"/>
            <a:ext cx="5715000" cy="4525963"/>
          </a:xfrm>
        </p:spPr>
        <p:txBody>
          <a:bodyPr/>
          <a:lstStyle/>
          <a:p>
            <a:r>
              <a:rPr lang="en-US" dirty="0" smtClean="0">
                <a:solidFill>
                  <a:schemeClr val="bg1"/>
                </a:solidFill>
              </a:rPr>
              <a:t>The story is in Genesis 18, 19</a:t>
            </a:r>
          </a:p>
          <a:p>
            <a:r>
              <a:rPr lang="en-US" dirty="0" smtClean="0">
                <a:solidFill>
                  <a:schemeClr val="bg1"/>
                </a:solidFill>
              </a:rPr>
              <a:t>Questions raised:</a:t>
            </a:r>
          </a:p>
          <a:p>
            <a:pPr lvl="1"/>
            <a:r>
              <a:rPr lang="en-US" dirty="0" smtClean="0">
                <a:solidFill>
                  <a:schemeClr val="bg1"/>
                </a:solidFill>
              </a:rPr>
              <a:t>Was EVERYONE doing this?</a:t>
            </a:r>
          </a:p>
          <a:p>
            <a:pPr lvl="1"/>
            <a:r>
              <a:rPr lang="en-US" dirty="0" smtClean="0">
                <a:solidFill>
                  <a:schemeClr val="bg1"/>
                </a:solidFill>
              </a:rPr>
              <a:t>What about the cities around Sodom?</a:t>
            </a:r>
          </a:p>
          <a:p>
            <a:pPr lvl="1"/>
            <a:r>
              <a:rPr lang="en-US" dirty="0" smtClean="0">
                <a:solidFill>
                  <a:schemeClr val="bg1"/>
                </a:solidFill>
              </a:rPr>
              <a:t>Why were 5 cities destroyed?</a:t>
            </a:r>
          </a:p>
          <a:p>
            <a:r>
              <a:rPr lang="en-US" dirty="0" smtClean="0">
                <a:solidFill>
                  <a:schemeClr val="bg1"/>
                </a:solidFill>
              </a:rPr>
              <a:t>Some of the background is from Ezekiel</a:t>
            </a:r>
          </a:p>
          <a:p>
            <a:endParaRPr lang="en-US" dirty="0" smtClean="0">
              <a:solidFill>
                <a:schemeClr val="bg1"/>
              </a:solidFill>
            </a:endParaRPr>
          </a:p>
        </p:txBody>
      </p:sp>
      <p:pic>
        <p:nvPicPr>
          <p:cNvPr id="2050" name="Picture 2"/>
          <p:cNvPicPr>
            <a:picLocks noChangeAspect="1" noChangeArrowheads="1"/>
          </p:cNvPicPr>
          <p:nvPr/>
        </p:nvPicPr>
        <p:blipFill>
          <a:blip r:embed="rId2"/>
          <a:srcRect/>
          <a:stretch>
            <a:fillRect/>
          </a:stretch>
        </p:blipFill>
        <p:spPr bwMode="auto">
          <a:xfrm>
            <a:off x="5558893" y="4419600"/>
            <a:ext cx="3585107" cy="243840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Sodom = Homosexuality</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baseline="30000" dirty="0" smtClean="0">
                <a:solidFill>
                  <a:schemeClr val="bg1"/>
                </a:solidFill>
              </a:rPr>
              <a:t>49</a:t>
            </a:r>
            <a:r>
              <a:rPr lang="en-US" dirty="0" smtClean="0">
                <a:solidFill>
                  <a:schemeClr val="bg1"/>
                </a:solidFill>
              </a:rPr>
              <a:t> Look, this was the iniquity of your sister Sodom: She and her daughter had pride, fullness of food, and abundance of idleness; neither did she strengthen the hand of the poor and needy. </a:t>
            </a:r>
            <a:r>
              <a:rPr lang="en-US" b="1" baseline="30000" dirty="0" smtClean="0">
                <a:solidFill>
                  <a:schemeClr val="bg1"/>
                </a:solidFill>
              </a:rPr>
              <a:t>50</a:t>
            </a:r>
            <a:r>
              <a:rPr lang="en-US" dirty="0" smtClean="0">
                <a:solidFill>
                  <a:schemeClr val="bg1"/>
                </a:solidFill>
              </a:rPr>
              <a:t> And they were haughty and committed abomination before Me; therefore I took them away as I saw </a:t>
            </a:r>
            <a:r>
              <a:rPr lang="en-US" i="1" dirty="0" smtClean="0">
                <a:solidFill>
                  <a:schemeClr val="bg1"/>
                </a:solidFill>
              </a:rPr>
              <a:t>fit.</a:t>
            </a:r>
            <a:r>
              <a:rPr lang="en-US" dirty="0" smtClean="0">
                <a:solidFill>
                  <a:schemeClr val="bg1"/>
                </a:solidFill>
              </a:rPr>
              <a:t> </a:t>
            </a:r>
            <a:r>
              <a:rPr lang="en-US" b="1" dirty="0" smtClean="0">
                <a:solidFill>
                  <a:schemeClr val="bg1"/>
                </a:solidFill>
              </a:rPr>
              <a:t>Ezekiel 16:49-50</a:t>
            </a:r>
          </a:p>
          <a:p>
            <a:endParaRPr lang="en-US" dirty="0" smtClean="0">
              <a:solidFill>
                <a:schemeClr val="bg1"/>
              </a:solidFill>
            </a:endParaRPr>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1. Pride - Arrogance</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sz="4000" b="1" u="sng" dirty="0" smtClean="0">
                <a:solidFill>
                  <a:schemeClr val="bg1"/>
                </a:solidFill>
              </a:rPr>
              <a:t>She and her daughter had pride</a:t>
            </a:r>
          </a:p>
          <a:p>
            <a:r>
              <a:rPr lang="en-US" sz="4000" dirty="0" smtClean="0">
                <a:solidFill>
                  <a:schemeClr val="bg1"/>
                </a:solidFill>
              </a:rPr>
              <a:t>They had a “know-it-all” attitude</a:t>
            </a:r>
          </a:p>
          <a:p>
            <a:r>
              <a:rPr lang="en-US" sz="4000" dirty="0" smtClean="0">
                <a:solidFill>
                  <a:schemeClr val="bg1"/>
                </a:solidFill>
              </a:rPr>
              <a:t>They would not heed the teaching or advice from Lot</a:t>
            </a:r>
          </a:p>
        </p:txBody>
      </p:sp>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1. Pride - Arrogance</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She and her daughter had pride</a:t>
            </a:r>
          </a:p>
          <a:p>
            <a:r>
              <a:rPr lang="en-US" dirty="0" smtClean="0">
                <a:solidFill>
                  <a:schemeClr val="bg1"/>
                </a:solidFill>
              </a:rPr>
              <a:t>Now the man who acts presumptuously and will not heed the priest who stands to minister there before the </a:t>
            </a:r>
            <a:r>
              <a:rPr lang="en-US" cap="small" dirty="0" smtClean="0">
                <a:solidFill>
                  <a:schemeClr val="bg1"/>
                </a:solidFill>
              </a:rPr>
              <a:t>Lord</a:t>
            </a:r>
            <a:r>
              <a:rPr lang="en-US" dirty="0" smtClean="0">
                <a:solidFill>
                  <a:schemeClr val="bg1"/>
                </a:solidFill>
              </a:rPr>
              <a:t> your God, or the judge, that man shall die. So you shall put away the evil from Israel. And all the people shall hear and fear, and no longer act presumptuously.</a:t>
            </a:r>
            <a:br>
              <a:rPr lang="en-US" dirty="0" smtClean="0">
                <a:solidFill>
                  <a:schemeClr val="bg1"/>
                </a:solidFill>
              </a:rPr>
            </a:br>
            <a:r>
              <a:rPr lang="en-US" b="1" dirty="0" smtClean="0">
                <a:solidFill>
                  <a:schemeClr val="bg1"/>
                </a:solidFill>
              </a:rPr>
              <a:t>Deuteronomy 17:12-13</a:t>
            </a:r>
            <a:endParaRPr lang="en-US" b="1" dirty="0">
              <a:solidFill>
                <a:schemeClr val="bg1"/>
              </a:solidFill>
            </a:endParaRPr>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1. Pride - Arrogance</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She and her daughter had pride</a:t>
            </a:r>
          </a:p>
          <a:p>
            <a:r>
              <a:rPr lang="en-US" b="1" baseline="30000" dirty="0" smtClean="0">
                <a:solidFill>
                  <a:schemeClr val="bg1"/>
                </a:solidFill>
              </a:rPr>
              <a:t>3</a:t>
            </a:r>
            <a:r>
              <a:rPr lang="en-US" dirty="0" smtClean="0">
                <a:solidFill>
                  <a:schemeClr val="bg1"/>
                </a:solidFill>
              </a:rPr>
              <a:t> </a:t>
            </a:r>
            <a:r>
              <a:rPr lang="en-US" i="1" dirty="0" smtClean="0">
                <a:solidFill>
                  <a:schemeClr val="bg1"/>
                </a:solidFill>
              </a:rPr>
              <a:t>Let</a:t>
            </a:r>
            <a:r>
              <a:rPr lang="en-US" dirty="0" smtClean="0">
                <a:solidFill>
                  <a:schemeClr val="bg1"/>
                </a:solidFill>
              </a:rPr>
              <a:t> nothing </a:t>
            </a:r>
            <a:r>
              <a:rPr lang="en-US" i="1" dirty="0" smtClean="0">
                <a:solidFill>
                  <a:schemeClr val="bg1"/>
                </a:solidFill>
              </a:rPr>
              <a:t>be done</a:t>
            </a:r>
            <a:r>
              <a:rPr lang="en-US" dirty="0" smtClean="0">
                <a:solidFill>
                  <a:schemeClr val="bg1"/>
                </a:solidFill>
              </a:rPr>
              <a:t> through selfish ambition or conceit, but in lowliness of mind let each esteem others better than himself. </a:t>
            </a:r>
            <a:r>
              <a:rPr lang="en-US" b="1" baseline="30000" dirty="0" smtClean="0">
                <a:solidFill>
                  <a:schemeClr val="bg1"/>
                </a:solidFill>
              </a:rPr>
              <a:t>4</a:t>
            </a:r>
            <a:r>
              <a:rPr lang="en-US" dirty="0" smtClean="0">
                <a:solidFill>
                  <a:schemeClr val="bg1"/>
                </a:solidFill>
              </a:rPr>
              <a:t> Let each of you look out not only for his own interests, but also for the interests of others. </a:t>
            </a:r>
            <a:br>
              <a:rPr lang="en-US" dirty="0" smtClean="0">
                <a:solidFill>
                  <a:schemeClr val="bg1"/>
                </a:solidFill>
              </a:rPr>
            </a:br>
            <a:r>
              <a:rPr lang="en-US" b="1" dirty="0" smtClean="0">
                <a:solidFill>
                  <a:schemeClr val="bg1"/>
                </a:solidFill>
              </a:rPr>
              <a:t>Philippians 2:3-4</a:t>
            </a:r>
            <a:endParaRPr lang="en-US" b="1" dirty="0">
              <a:solidFill>
                <a:schemeClr val="bg1"/>
              </a:solidFill>
            </a:endParaRPr>
          </a:p>
        </p:txBody>
      </p:sp>
    </p:spTree>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2. Haughty - Boasting</a:t>
            </a:r>
            <a:endParaRPr lang="en-US" dirty="0">
              <a:solidFill>
                <a:schemeClr val="bg1"/>
              </a:solidFill>
            </a:endParaRPr>
          </a:p>
        </p:txBody>
      </p:sp>
      <p:sp>
        <p:nvSpPr>
          <p:cNvPr id="3" name="Content Placeholder 2"/>
          <p:cNvSpPr>
            <a:spLocks noGrp="1"/>
          </p:cNvSpPr>
          <p:nvPr>
            <p:ph idx="1"/>
          </p:nvPr>
        </p:nvSpPr>
        <p:spPr>
          <a:xfrm>
            <a:off x="457200" y="1600200"/>
            <a:ext cx="8001000" cy="4525963"/>
          </a:xfrm>
        </p:spPr>
        <p:txBody>
          <a:bodyPr/>
          <a:lstStyle/>
          <a:p>
            <a:r>
              <a:rPr lang="en-US" b="1" u="sng" dirty="0" smtClean="0">
                <a:solidFill>
                  <a:schemeClr val="bg1"/>
                </a:solidFill>
              </a:rPr>
              <a:t>And they were haughty</a:t>
            </a:r>
          </a:p>
          <a:p>
            <a:r>
              <a:rPr lang="en-US" dirty="0" smtClean="0">
                <a:solidFill>
                  <a:schemeClr val="bg1"/>
                </a:solidFill>
              </a:rPr>
              <a:t>Pride is internal mindset</a:t>
            </a:r>
          </a:p>
          <a:p>
            <a:r>
              <a:rPr lang="en-US" dirty="0" smtClean="0">
                <a:solidFill>
                  <a:schemeClr val="bg1"/>
                </a:solidFill>
              </a:rPr>
              <a:t>Haughty is the external sign</a:t>
            </a:r>
          </a:p>
          <a:p>
            <a:r>
              <a:rPr lang="en-US" dirty="0" smtClean="0">
                <a:solidFill>
                  <a:schemeClr val="bg1"/>
                </a:solidFill>
              </a:rPr>
              <a:t>Boasting, bragging – claiming credit for the work of others</a:t>
            </a:r>
          </a:p>
          <a:p>
            <a:r>
              <a:rPr lang="en-US" dirty="0" smtClean="0">
                <a:solidFill>
                  <a:schemeClr val="bg1"/>
                </a:solidFill>
              </a:rPr>
              <a:t>Love “is </a:t>
            </a:r>
            <a:r>
              <a:rPr lang="en-US" b="1" u="sng" dirty="0" smtClean="0">
                <a:solidFill>
                  <a:schemeClr val="bg1"/>
                </a:solidFill>
              </a:rPr>
              <a:t>not puffed up</a:t>
            </a:r>
            <a:r>
              <a:rPr lang="en-US" b="1" dirty="0" smtClean="0">
                <a:solidFill>
                  <a:schemeClr val="bg1"/>
                </a:solidFill>
              </a:rPr>
              <a:t>”</a:t>
            </a:r>
            <a:r>
              <a:rPr lang="en-US" dirty="0" smtClean="0">
                <a:solidFill>
                  <a:schemeClr val="bg1"/>
                </a:solidFill>
              </a:rPr>
              <a:t> </a:t>
            </a:r>
            <a:br>
              <a:rPr lang="en-US" dirty="0" smtClean="0">
                <a:solidFill>
                  <a:schemeClr val="bg1"/>
                </a:solidFill>
              </a:rPr>
            </a:br>
            <a:r>
              <a:rPr lang="en-US" b="1" dirty="0" smtClean="0">
                <a:solidFill>
                  <a:schemeClr val="bg1"/>
                </a:solidFill>
              </a:rPr>
              <a:t>1 Corinthians 13:4</a:t>
            </a:r>
            <a:endParaRPr lang="en-US" b="1" dirty="0">
              <a:solidFill>
                <a:schemeClr val="bg1"/>
              </a:solidFill>
            </a:endParaRPr>
          </a:p>
        </p:txBody>
      </p:sp>
    </p:spTree>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Dark Effect">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Dark Effect</Template>
  <TotalTime>77</TotalTime>
  <Words>719</Words>
  <Application>Microsoft Office PowerPoint</Application>
  <PresentationFormat>On-screen Show (4:3)</PresentationFormat>
  <Paragraphs>82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Dark Effect</vt:lpstr>
      <vt:lpstr>5 Sins of Sodom</vt:lpstr>
      <vt:lpstr>Sodom = Homosexuality</vt:lpstr>
      <vt:lpstr>Sodom = Homosexuality</vt:lpstr>
      <vt:lpstr>Sodom = Homosexuality</vt:lpstr>
      <vt:lpstr>Sodom = Homosexuality</vt:lpstr>
      <vt:lpstr>1. Pride - Arrogance</vt:lpstr>
      <vt:lpstr>1. Pride - Arrogance</vt:lpstr>
      <vt:lpstr>1. Pride - Arrogance</vt:lpstr>
      <vt:lpstr>2. Haughty - Boasting</vt:lpstr>
      <vt:lpstr>3. Fleshly Indulgence</vt:lpstr>
      <vt:lpstr>3. Fleshly Indulgence</vt:lpstr>
      <vt:lpstr>3. Fleshly Indulgence</vt:lpstr>
      <vt:lpstr>4. Abundance of Idleness</vt:lpstr>
      <vt:lpstr>4. Abundance of Idleness</vt:lpstr>
      <vt:lpstr>5. Neglect of the Needy</vt:lpstr>
      <vt:lpstr>AND - Moral Abomination</vt:lpstr>
      <vt:lpstr>AND - Moral Abomination</vt:lpstr>
      <vt:lpstr>Conclusion:</vt:lpstr>
      <vt:lpstr>Conclusion:</vt:lpstr>
      <vt:lpstr>Conclusion: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5 Sins of Sodom</dc:title>
  <dc:creator>Manly Luscombe</dc:creator>
  <cp:lastModifiedBy>Manly Luscombe</cp:lastModifiedBy>
  <cp:revision>10</cp:revision>
  <dcterms:created xsi:type="dcterms:W3CDTF">2011-01-07T14:28:43Z</dcterms:created>
  <dcterms:modified xsi:type="dcterms:W3CDTF">2011-01-07T20:09:46Z</dcterms:modified>
</cp:coreProperties>
</file>