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80" r:id="rId5"/>
    <p:sldId id="282" r:id="rId6"/>
    <p:sldId id="283" r:id="rId7"/>
    <p:sldId id="284" r:id="rId8"/>
    <p:sldId id="287" r:id="rId9"/>
    <p:sldId id="285" r:id="rId10"/>
    <p:sldId id="286" r:id="rId11"/>
    <p:sldId id="288" r:id="rId12"/>
    <p:sldId id="289" r:id="rId13"/>
    <p:sldId id="290" r:id="rId14"/>
    <p:sldId id="291" r:id="rId15"/>
    <p:sldId id="293" r:id="rId16"/>
    <p:sldId id="292" r:id="rId17"/>
    <p:sldId id="29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19" autoAdjust="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7/27/2024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0298197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7/27/2024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1980980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7/27/2024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68192715"/>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7/27/2024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52098097"/>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7/27/2024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06324394"/>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7/27/2024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79758629"/>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7/27/2024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254552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7/27/2024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0627717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7/27/2024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6420516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7/27/2024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577410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7/27/2024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2031529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7/27/2024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3433490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7/27/2024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5158514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7/27/2024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5814915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7/27/2024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251269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7/27/2024</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0127440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spd="slow">
    <p:push dir="u"/>
  </p:transition>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descr="A picture containing large, sitting, white, numbers">
            <a:extLst>
              <a:ext uri="{FF2B5EF4-FFF2-40B4-BE49-F238E27FC236}">
                <a16:creationId xmlns:a16="http://schemas.microsoft.com/office/drawing/2014/main" id="{9A5D9ED1-DFCC-4799-89E2-D118451B98D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2" y="0"/>
            <a:ext cx="12191356" cy="6858000"/>
          </a:xfrm>
          <a:prstGeom prst="rect">
            <a:avLst/>
          </a:prstGeom>
        </p:spPr>
      </p:pic>
      <p:sp useBgFill="1">
        <p:nvSpPr>
          <p:cNvPr id="96"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ova"/>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2420504"/>
          </a:xfrm>
        </p:spPr>
        <p:txBody>
          <a:bodyPr>
            <a:normAutofit/>
          </a:bodyPr>
          <a:lstStyle/>
          <a:p>
            <a:pPr algn="l"/>
            <a:r>
              <a:rPr lang="en-US" sz="4000" dirty="0"/>
              <a:t>4 Stewards</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3485072" cy="1026544"/>
          </a:xfrm>
        </p:spPr>
        <p:txBody>
          <a:bodyPr>
            <a:normAutofit/>
          </a:bodyPr>
          <a:lstStyle/>
          <a:p>
            <a:pPr algn="l"/>
            <a:r>
              <a:rPr lang="en-US" sz="2300" dirty="0">
                <a:solidFill>
                  <a:srgbClr val="5792BA"/>
                </a:solidFill>
              </a:rPr>
              <a:t>1 Timothy 6:17-19</a:t>
            </a:r>
          </a:p>
        </p:txBody>
      </p:sp>
    </p:spTree>
    <p:extLst>
      <p:ext uri="{BB962C8B-B14F-4D97-AF65-F5344CB8AC3E}">
        <p14:creationId xmlns:p14="http://schemas.microsoft.com/office/powerpoint/2010/main" val="158312012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7509E-EC34-B72A-E551-DAE8124F3DBA}"/>
              </a:ext>
            </a:extLst>
          </p:cNvPr>
          <p:cNvSpPr>
            <a:spLocks noGrp="1"/>
          </p:cNvSpPr>
          <p:nvPr>
            <p:ph type="title"/>
          </p:nvPr>
        </p:nvSpPr>
        <p:spPr/>
        <p:txBody>
          <a:bodyPr/>
          <a:lstStyle/>
          <a:p>
            <a:r>
              <a:rPr lang="en-US" dirty="0">
                <a:effectLst>
                  <a:outerShdw blurRad="38100" dist="38100" dir="2700000" algn="tl">
                    <a:srgbClr val="000000">
                      <a:alpha val="43137"/>
                    </a:srgbClr>
                  </a:outerShdw>
                </a:effectLst>
                <a:latin typeface="Algerian" panose="04020705040A02060702" pitchFamily="82" charset="0"/>
              </a:rPr>
              <a:t>2. Some do much with little.</a:t>
            </a:r>
          </a:p>
        </p:txBody>
      </p:sp>
      <p:sp>
        <p:nvSpPr>
          <p:cNvPr id="3" name="Content Placeholder 2">
            <a:extLst>
              <a:ext uri="{FF2B5EF4-FFF2-40B4-BE49-F238E27FC236}">
                <a16:creationId xmlns:a16="http://schemas.microsoft.com/office/drawing/2014/main" id="{0285909A-DDAD-7971-D722-6C4857A421E8}"/>
              </a:ext>
            </a:extLst>
          </p:cNvPr>
          <p:cNvSpPr>
            <a:spLocks noGrp="1"/>
          </p:cNvSpPr>
          <p:nvPr>
            <p:ph idx="1"/>
          </p:nvPr>
        </p:nvSpPr>
        <p:spPr/>
        <p:txBody>
          <a:bodyPr>
            <a:noAutofit/>
          </a:bodyPr>
          <a:lstStyle/>
          <a:p>
            <a:pPr marR="0" algn="l" rtl="0"/>
            <a:r>
              <a:rPr lang="en-US" sz="2800" b="1" i="0" u="none" strike="noStrike" baseline="0" dirty="0">
                <a:solidFill>
                  <a:schemeClr val="tx1"/>
                </a:solidFill>
                <a:latin typeface="Verdana" panose="020B0604030504040204" pitchFamily="34" charset="0"/>
              </a:rPr>
              <a:t>Peter and John – Acts 3:6-8</a:t>
            </a:r>
          </a:p>
          <a:p>
            <a:pPr marR="0" algn="l" rtl="0"/>
            <a:r>
              <a:rPr lang="en-US" sz="2400" b="0" i="0" u="none" strike="noStrike" baseline="0" dirty="0">
                <a:solidFill>
                  <a:schemeClr val="tx1"/>
                </a:solidFill>
                <a:latin typeface="Verdana" panose="020B0604030504040204" pitchFamily="34" charset="0"/>
              </a:rPr>
              <a:t>(6)  Then Peter said, "Silver and gold I do not have, but what I do have I give you: In the name of Jesus Christ of Nazareth, rise up and walk.“  (7)  And he took him by the right hand and lifted </a:t>
            </a:r>
            <a:r>
              <a:rPr lang="en-US" sz="2400" b="0" i="1" u="none" strike="noStrike" baseline="0" dirty="0">
                <a:solidFill>
                  <a:schemeClr val="tx1"/>
                </a:solidFill>
                <a:latin typeface="Verdana" panose="020B0604030504040204" pitchFamily="34" charset="0"/>
              </a:rPr>
              <a:t>him</a:t>
            </a:r>
            <a:r>
              <a:rPr lang="en-US" sz="2400" b="0" i="0" u="none" strike="noStrike" baseline="0" dirty="0">
                <a:solidFill>
                  <a:schemeClr val="tx1"/>
                </a:solidFill>
                <a:latin typeface="Verdana" panose="020B0604030504040204" pitchFamily="34" charset="0"/>
              </a:rPr>
              <a:t> up, and immediately his feet and ankle bones received strength.  (8)  So he, leaping up, stood and walked and entered the temple with them—walking, leaping, and praising God.</a:t>
            </a:r>
          </a:p>
          <a:p>
            <a:pPr marR="0" algn="l" rtl="0"/>
            <a:endParaRPr lang="en-US" sz="2800" b="1"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397752407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7509E-EC34-B72A-E551-DAE8124F3DBA}"/>
              </a:ext>
            </a:extLst>
          </p:cNvPr>
          <p:cNvSpPr>
            <a:spLocks noGrp="1"/>
          </p:cNvSpPr>
          <p:nvPr>
            <p:ph type="title"/>
          </p:nvPr>
        </p:nvSpPr>
        <p:spPr/>
        <p:txBody>
          <a:bodyPr/>
          <a:lstStyle/>
          <a:p>
            <a:r>
              <a:rPr lang="en-US" dirty="0">
                <a:effectLst>
                  <a:outerShdw blurRad="38100" dist="38100" dir="2700000" algn="tl">
                    <a:srgbClr val="000000">
                      <a:alpha val="43137"/>
                    </a:srgbClr>
                  </a:outerShdw>
                </a:effectLst>
                <a:latin typeface="Algerian" panose="04020705040A02060702" pitchFamily="82" charset="0"/>
              </a:rPr>
              <a:t>3. Some do little with little.</a:t>
            </a:r>
          </a:p>
        </p:txBody>
      </p:sp>
      <p:sp>
        <p:nvSpPr>
          <p:cNvPr id="3" name="Content Placeholder 2">
            <a:extLst>
              <a:ext uri="{FF2B5EF4-FFF2-40B4-BE49-F238E27FC236}">
                <a16:creationId xmlns:a16="http://schemas.microsoft.com/office/drawing/2014/main" id="{0285909A-DDAD-7971-D722-6C4857A421E8}"/>
              </a:ext>
            </a:extLst>
          </p:cNvPr>
          <p:cNvSpPr>
            <a:spLocks noGrp="1"/>
          </p:cNvSpPr>
          <p:nvPr>
            <p:ph idx="1"/>
          </p:nvPr>
        </p:nvSpPr>
        <p:spPr/>
        <p:txBody>
          <a:bodyPr>
            <a:noAutofit/>
          </a:bodyPr>
          <a:lstStyle/>
          <a:p>
            <a:pPr marR="0" algn="l" rtl="0"/>
            <a:r>
              <a:rPr lang="en-US" sz="2800" b="1" i="0" u="none" strike="noStrike" baseline="0" dirty="0">
                <a:solidFill>
                  <a:schemeClr val="tx1"/>
                </a:solidFill>
                <a:latin typeface="Verdana" panose="020B0604030504040204" pitchFamily="34" charset="0"/>
              </a:rPr>
              <a:t>One Talent Man – Matthew 25:24-25</a:t>
            </a:r>
          </a:p>
          <a:p>
            <a:pPr marR="0" algn="l" rtl="0"/>
            <a:r>
              <a:rPr lang="en-US" sz="2400" b="0" i="0" u="none" strike="noStrike" baseline="0" dirty="0">
                <a:solidFill>
                  <a:schemeClr val="tx1"/>
                </a:solidFill>
                <a:latin typeface="Verdana" panose="020B0604030504040204" pitchFamily="34" charset="0"/>
              </a:rPr>
              <a:t>(24)  "Then he who had received the one talent came and said, 'Lord, I knew you to be a hard man, reaping where you have not sown, and gathering where you have not scattered seed. </a:t>
            </a:r>
          </a:p>
          <a:p>
            <a:pPr marR="0" algn="l" rtl="0"/>
            <a:r>
              <a:rPr lang="en-US" sz="2400" b="0" i="0" u="none" strike="noStrike" baseline="0" dirty="0">
                <a:solidFill>
                  <a:schemeClr val="tx1"/>
                </a:solidFill>
                <a:latin typeface="Verdana" panose="020B0604030504040204" pitchFamily="34" charset="0"/>
              </a:rPr>
              <a:t> (25)  And I was afraid, and went and hid your talent in the ground. Look, </a:t>
            </a:r>
            <a:r>
              <a:rPr lang="en-US" sz="2400" b="0" i="1" u="none" strike="noStrike" baseline="0" dirty="0">
                <a:solidFill>
                  <a:schemeClr val="tx1"/>
                </a:solidFill>
                <a:latin typeface="Verdana" panose="020B0604030504040204" pitchFamily="34" charset="0"/>
              </a:rPr>
              <a:t>there</a:t>
            </a:r>
            <a:r>
              <a:rPr lang="en-US" sz="2400" b="0" i="0" u="none" strike="noStrike" baseline="0" dirty="0">
                <a:solidFill>
                  <a:schemeClr val="tx1"/>
                </a:solidFill>
                <a:latin typeface="Verdana" panose="020B0604030504040204" pitchFamily="34" charset="0"/>
              </a:rPr>
              <a:t> you have </a:t>
            </a:r>
            <a:r>
              <a:rPr lang="en-US" sz="2400" b="0" i="1" u="none" strike="noStrike" baseline="0" dirty="0">
                <a:solidFill>
                  <a:schemeClr val="tx1"/>
                </a:solidFill>
                <a:latin typeface="Verdana" panose="020B0604030504040204" pitchFamily="34" charset="0"/>
              </a:rPr>
              <a:t>what is</a:t>
            </a:r>
            <a:r>
              <a:rPr lang="en-US" sz="2400" b="0" i="0" u="none" strike="noStrike" baseline="0" dirty="0">
                <a:solidFill>
                  <a:schemeClr val="tx1"/>
                </a:solidFill>
                <a:latin typeface="Verdana" panose="020B0604030504040204" pitchFamily="34" charset="0"/>
              </a:rPr>
              <a:t> yours.’ </a:t>
            </a:r>
            <a:endParaRPr lang="en-US" sz="2800" b="1"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239384218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7509E-EC34-B72A-E551-DAE8124F3DBA}"/>
              </a:ext>
            </a:extLst>
          </p:cNvPr>
          <p:cNvSpPr>
            <a:spLocks noGrp="1"/>
          </p:cNvSpPr>
          <p:nvPr>
            <p:ph type="title"/>
          </p:nvPr>
        </p:nvSpPr>
        <p:spPr/>
        <p:txBody>
          <a:bodyPr/>
          <a:lstStyle/>
          <a:p>
            <a:r>
              <a:rPr lang="en-US" dirty="0">
                <a:effectLst>
                  <a:outerShdw blurRad="38100" dist="38100" dir="2700000" algn="tl">
                    <a:srgbClr val="000000">
                      <a:alpha val="43137"/>
                    </a:srgbClr>
                  </a:outerShdw>
                </a:effectLst>
                <a:latin typeface="Algerian" panose="04020705040A02060702" pitchFamily="82" charset="0"/>
              </a:rPr>
              <a:t>3. Some do little with little.</a:t>
            </a:r>
          </a:p>
        </p:txBody>
      </p:sp>
      <p:sp>
        <p:nvSpPr>
          <p:cNvPr id="3" name="Content Placeholder 2">
            <a:extLst>
              <a:ext uri="{FF2B5EF4-FFF2-40B4-BE49-F238E27FC236}">
                <a16:creationId xmlns:a16="http://schemas.microsoft.com/office/drawing/2014/main" id="{0285909A-DDAD-7971-D722-6C4857A421E8}"/>
              </a:ext>
            </a:extLst>
          </p:cNvPr>
          <p:cNvSpPr>
            <a:spLocks noGrp="1"/>
          </p:cNvSpPr>
          <p:nvPr>
            <p:ph idx="1"/>
          </p:nvPr>
        </p:nvSpPr>
        <p:spPr/>
        <p:txBody>
          <a:bodyPr>
            <a:noAutofit/>
          </a:bodyPr>
          <a:lstStyle/>
          <a:p>
            <a:r>
              <a:rPr lang="en-US" sz="2400" b="1" i="0" u="none" strike="noStrike" baseline="0" dirty="0">
                <a:solidFill>
                  <a:schemeClr val="tx1"/>
                </a:solidFill>
                <a:latin typeface="Verdana" panose="020B0604030504040204" pitchFamily="34" charset="0"/>
              </a:rPr>
              <a:t>(Luke 16:10)  He who </a:t>
            </a:r>
            <a:r>
              <a:rPr lang="en-US" sz="2400" b="1" i="1" u="none" strike="noStrike" baseline="0" dirty="0">
                <a:solidFill>
                  <a:schemeClr val="tx1"/>
                </a:solidFill>
                <a:latin typeface="Verdana" panose="020B0604030504040204" pitchFamily="34" charset="0"/>
              </a:rPr>
              <a:t>is</a:t>
            </a:r>
            <a:r>
              <a:rPr lang="en-US" sz="2400" b="1" i="0" u="none" strike="noStrike" baseline="0" dirty="0">
                <a:solidFill>
                  <a:schemeClr val="tx1"/>
                </a:solidFill>
                <a:latin typeface="Verdana" panose="020B0604030504040204" pitchFamily="34" charset="0"/>
              </a:rPr>
              <a:t> faithful in </a:t>
            </a:r>
            <a:r>
              <a:rPr lang="en-US" sz="2400" b="1" i="1" u="none" strike="noStrike" baseline="0" dirty="0">
                <a:solidFill>
                  <a:schemeClr val="tx1"/>
                </a:solidFill>
                <a:latin typeface="Verdana" panose="020B0604030504040204" pitchFamily="34" charset="0"/>
              </a:rPr>
              <a:t>what is</a:t>
            </a:r>
            <a:r>
              <a:rPr lang="en-US" sz="2400" b="1" i="0" u="none" strike="noStrike" baseline="0" dirty="0">
                <a:solidFill>
                  <a:schemeClr val="tx1"/>
                </a:solidFill>
                <a:latin typeface="Verdana" panose="020B0604030504040204" pitchFamily="34" charset="0"/>
              </a:rPr>
              <a:t> least is faithful also in much; and he who is unjust in </a:t>
            </a:r>
            <a:r>
              <a:rPr lang="en-US" sz="2400" b="1" i="1" u="none" strike="noStrike" baseline="0" dirty="0">
                <a:solidFill>
                  <a:schemeClr val="tx1"/>
                </a:solidFill>
                <a:latin typeface="Verdana" panose="020B0604030504040204" pitchFamily="34" charset="0"/>
              </a:rPr>
              <a:t>what is</a:t>
            </a:r>
            <a:r>
              <a:rPr lang="en-US" sz="2400" b="1" i="0" u="none" strike="noStrike" baseline="0" dirty="0">
                <a:solidFill>
                  <a:schemeClr val="tx1"/>
                </a:solidFill>
                <a:latin typeface="Verdana" panose="020B0604030504040204" pitchFamily="34" charset="0"/>
              </a:rPr>
              <a:t> least is unjust also in much.</a:t>
            </a:r>
          </a:p>
          <a:p>
            <a:r>
              <a:rPr lang="en-US" sz="2800" dirty="0">
                <a:solidFill>
                  <a:schemeClr val="tx1"/>
                </a:solidFill>
                <a:latin typeface="Verdana" panose="020B0604030504040204" pitchFamily="34" charset="0"/>
              </a:rPr>
              <a:t>A farmer said, “If I had a million dollars, I would give half to the church.” Elder asked him, “What if you had 2 hogs?” The farmer said, “That’s not fair. You know I got 2 hogs.”</a:t>
            </a:r>
            <a:endParaRPr lang="en-US" sz="2800" i="0" u="none" strike="noStrike" baseline="0" dirty="0">
              <a:solidFill>
                <a:schemeClr val="tx1"/>
              </a:solidFill>
              <a:latin typeface="Verdana" panose="020B0604030504040204" pitchFamily="34" charset="0"/>
            </a:endParaRPr>
          </a:p>
          <a:p>
            <a:endParaRPr lang="en-US" sz="3200" b="1" i="0" u="none" strike="noStrike" baseline="0" dirty="0">
              <a:solidFill>
                <a:schemeClr val="tx1"/>
              </a:solidFill>
              <a:latin typeface="Verdana" panose="020B0604030504040204" pitchFamily="34" charset="0"/>
            </a:endParaRPr>
          </a:p>
          <a:p>
            <a:endParaRPr lang="en-US" sz="2400" b="0" i="0" u="none" strike="noStrike" baseline="0" dirty="0">
              <a:solidFill>
                <a:schemeClr val="tx1"/>
              </a:solidFill>
              <a:latin typeface="Verdana" panose="020B0604030504040204" pitchFamily="34" charset="0"/>
            </a:endParaRPr>
          </a:p>
          <a:p>
            <a:pPr marR="0" algn="l" rtl="0"/>
            <a:endParaRPr lang="en-US" sz="2800" b="1"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262231193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7509E-EC34-B72A-E551-DAE8124F3DBA}"/>
              </a:ext>
            </a:extLst>
          </p:cNvPr>
          <p:cNvSpPr>
            <a:spLocks noGrp="1"/>
          </p:cNvSpPr>
          <p:nvPr>
            <p:ph type="title"/>
          </p:nvPr>
        </p:nvSpPr>
        <p:spPr/>
        <p:txBody>
          <a:bodyPr/>
          <a:lstStyle/>
          <a:p>
            <a:r>
              <a:rPr lang="en-US" dirty="0">
                <a:effectLst>
                  <a:outerShdw blurRad="38100" dist="38100" dir="2700000" algn="tl">
                    <a:srgbClr val="000000">
                      <a:alpha val="43137"/>
                    </a:srgbClr>
                  </a:outerShdw>
                </a:effectLst>
                <a:latin typeface="Algerian" panose="04020705040A02060702" pitchFamily="82" charset="0"/>
              </a:rPr>
              <a:t>4. Some do much with much.</a:t>
            </a:r>
          </a:p>
        </p:txBody>
      </p:sp>
      <p:sp>
        <p:nvSpPr>
          <p:cNvPr id="3" name="Content Placeholder 2">
            <a:extLst>
              <a:ext uri="{FF2B5EF4-FFF2-40B4-BE49-F238E27FC236}">
                <a16:creationId xmlns:a16="http://schemas.microsoft.com/office/drawing/2014/main" id="{0285909A-DDAD-7971-D722-6C4857A421E8}"/>
              </a:ext>
            </a:extLst>
          </p:cNvPr>
          <p:cNvSpPr>
            <a:spLocks noGrp="1"/>
          </p:cNvSpPr>
          <p:nvPr>
            <p:ph idx="1"/>
          </p:nvPr>
        </p:nvSpPr>
        <p:spPr/>
        <p:txBody>
          <a:bodyPr>
            <a:noAutofit/>
          </a:bodyPr>
          <a:lstStyle/>
          <a:p>
            <a:r>
              <a:rPr lang="en-US" sz="2800" b="1" dirty="0">
                <a:solidFill>
                  <a:schemeClr val="tx1"/>
                </a:solidFill>
                <a:latin typeface="Verdana" panose="020B0604030504040204" pitchFamily="34" charset="0"/>
              </a:rPr>
              <a:t>5 Talent man – Matthew 25:20-21</a:t>
            </a:r>
          </a:p>
          <a:p>
            <a:pPr marR="0" algn="l" rtl="0"/>
            <a:r>
              <a:rPr lang="en-US" sz="2800" b="0" i="0" u="none" strike="noStrike" baseline="0" dirty="0">
                <a:solidFill>
                  <a:schemeClr val="tx1"/>
                </a:solidFill>
                <a:latin typeface="Verdana" panose="020B0604030504040204" pitchFamily="34" charset="0"/>
              </a:rPr>
              <a:t>(20)  "So he who had received five talents came and brought five other talents, saying, 'Lord, you delivered to me five talents; look, I have gained five more talents besides them.’  (21)  His lord said to him, 'Well </a:t>
            </a:r>
            <a:r>
              <a:rPr lang="en-US" sz="2800" b="0" i="1" u="none" strike="noStrike" baseline="0" dirty="0">
                <a:solidFill>
                  <a:schemeClr val="tx1"/>
                </a:solidFill>
                <a:latin typeface="Verdana" panose="020B0604030504040204" pitchFamily="34" charset="0"/>
              </a:rPr>
              <a:t>done,</a:t>
            </a:r>
            <a:r>
              <a:rPr lang="en-US" sz="2800" b="0" i="0" u="none" strike="noStrike" baseline="0" dirty="0">
                <a:solidFill>
                  <a:schemeClr val="tx1"/>
                </a:solidFill>
                <a:latin typeface="Verdana" panose="020B0604030504040204" pitchFamily="34" charset="0"/>
              </a:rPr>
              <a:t> good and faithful servant; you were faithful over a few things, I will make you ruler over many things. Enter into the joy of your lord.'</a:t>
            </a:r>
          </a:p>
          <a:p>
            <a:endParaRPr lang="en-US" sz="2400" i="0" u="none" strike="noStrike" baseline="0" dirty="0">
              <a:solidFill>
                <a:schemeClr val="tx1"/>
              </a:solidFill>
              <a:latin typeface="Verdana" panose="020B0604030504040204" pitchFamily="34" charset="0"/>
            </a:endParaRPr>
          </a:p>
          <a:p>
            <a:endParaRPr lang="en-US" sz="2400" i="0" u="none" strike="noStrike" baseline="0" dirty="0">
              <a:solidFill>
                <a:schemeClr val="tx1"/>
              </a:solidFill>
              <a:latin typeface="Verdana" panose="020B0604030504040204" pitchFamily="34" charset="0"/>
            </a:endParaRPr>
          </a:p>
          <a:p>
            <a:endParaRPr lang="en-US" sz="2400" b="0" i="0" u="none" strike="noStrike" baseline="0" dirty="0">
              <a:solidFill>
                <a:schemeClr val="tx1"/>
              </a:solidFill>
              <a:latin typeface="Verdana" panose="020B0604030504040204" pitchFamily="34" charset="0"/>
            </a:endParaRPr>
          </a:p>
          <a:p>
            <a:pPr marR="0" algn="l" rtl="0"/>
            <a:endParaRPr lang="en-US" sz="2800" b="1"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65780139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7509E-EC34-B72A-E551-DAE8124F3DBA}"/>
              </a:ext>
            </a:extLst>
          </p:cNvPr>
          <p:cNvSpPr>
            <a:spLocks noGrp="1"/>
          </p:cNvSpPr>
          <p:nvPr>
            <p:ph type="title"/>
          </p:nvPr>
        </p:nvSpPr>
        <p:spPr/>
        <p:txBody>
          <a:bodyPr/>
          <a:lstStyle/>
          <a:p>
            <a:r>
              <a:rPr lang="en-US" dirty="0">
                <a:effectLst>
                  <a:outerShdw blurRad="38100" dist="38100" dir="2700000" algn="tl">
                    <a:srgbClr val="000000">
                      <a:alpha val="43137"/>
                    </a:srgbClr>
                  </a:outerShdw>
                </a:effectLst>
                <a:latin typeface="Algerian" panose="04020705040A02060702" pitchFamily="82" charset="0"/>
              </a:rPr>
              <a:t>Where is </a:t>
            </a:r>
            <a:r>
              <a:rPr lang="en-US" u="sng" dirty="0">
                <a:effectLst>
                  <a:outerShdw blurRad="38100" dist="38100" dir="2700000" algn="tl">
                    <a:srgbClr val="000000">
                      <a:alpha val="43137"/>
                    </a:srgbClr>
                  </a:outerShdw>
                </a:effectLst>
                <a:latin typeface="Algerian" panose="04020705040A02060702" pitchFamily="82" charset="0"/>
              </a:rPr>
              <a:t>your</a:t>
            </a:r>
            <a:r>
              <a:rPr lang="en-US" dirty="0">
                <a:effectLst>
                  <a:outerShdw blurRad="38100" dist="38100" dir="2700000" algn="tl">
                    <a:srgbClr val="000000">
                      <a:alpha val="43137"/>
                    </a:srgbClr>
                  </a:outerShdw>
                </a:effectLst>
                <a:latin typeface="Algerian" panose="04020705040A02060702" pitchFamily="82" charset="0"/>
              </a:rPr>
              <a:t> trust?</a:t>
            </a:r>
          </a:p>
        </p:txBody>
      </p:sp>
      <p:sp>
        <p:nvSpPr>
          <p:cNvPr id="3" name="Content Placeholder 2">
            <a:extLst>
              <a:ext uri="{FF2B5EF4-FFF2-40B4-BE49-F238E27FC236}">
                <a16:creationId xmlns:a16="http://schemas.microsoft.com/office/drawing/2014/main" id="{0285909A-DDAD-7971-D722-6C4857A421E8}"/>
              </a:ext>
            </a:extLst>
          </p:cNvPr>
          <p:cNvSpPr>
            <a:spLocks noGrp="1"/>
          </p:cNvSpPr>
          <p:nvPr>
            <p:ph idx="1"/>
          </p:nvPr>
        </p:nvSpPr>
        <p:spPr/>
        <p:txBody>
          <a:bodyPr>
            <a:noAutofit/>
          </a:bodyPr>
          <a:lstStyle/>
          <a:p>
            <a:pPr marR="0" algn="l" rtl="0"/>
            <a:r>
              <a:rPr lang="en-US" sz="2800" b="0" i="0" u="none" strike="noStrike" baseline="0" dirty="0">
                <a:solidFill>
                  <a:schemeClr val="tx1"/>
                </a:solidFill>
                <a:latin typeface="Verdana" panose="020B0604030504040204" pitchFamily="34" charset="0"/>
              </a:rPr>
              <a:t>(1 Timothy 6:17)  Command those who are rich in this present age not to be haughty, </a:t>
            </a:r>
            <a:r>
              <a:rPr lang="en-US" sz="2800" b="0" i="0" u="sng" strike="noStrike" baseline="0" dirty="0">
                <a:solidFill>
                  <a:schemeClr val="tx1"/>
                </a:solidFill>
                <a:latin typeface="Verdana" panose="020B0604030504040204" pitchFamily="34" charset="0"/>
              </a:rPr>
              <a:t>nor to trust in uncertain riches but in the living God</a:t>
            </a:r>
            <a:r>
              <a:rPr lang="en-US" sz="2800" b="0" i="0" u="none" strike="noStrike" baseline="0" dirty="0">
                <a:solidFill>
                  <a:schemeClr val="tx1"/>
                </a:solidFill>
                <a:latin typeface="Verdana" panose="020B0604030504040204" pitchFamily="34" charset="0"/>
              </a:rPr>
              <a:t>, who gives us richly all things to enjoy.  (18)  Let them do good, that they be rich in good works, ready to give, willing to share,  (19)  storing up for themselves a good foundation for the time to come, that they may lay hold on eternal life.</a:t>
            </a:r>
          </a:p>
          <a:p>
            <a:endParaRPr lang="en-US" sz="2400" i="0" u="none" strike="noStrike" baseline="0" dirty="0">
              <a:solidFill>
                <a:schemeClr val="tx1"/>
              </a:solidFill>
              <a:latin typeface="Verdana" panose="020B0604030504040204" pitchFamily="34" charset="0"/>
            </a:endParaRPr>
          </a:p>
          <a:p>
            <a:endParaRPr lang="en-US" sz="2400" i="0" u="none" strike="noStrike" baseline="0" dirty="0">
              <a:solidFill>
                <a:schemeClr val="tx1"/>
              </a:solidFill>
              <a:latin typeface="Verdana" panose="020B0604030504040204" pitchFamily="34" charset="0"/>
            </a:endParaRPr>
          </a:p>
          <a:p>
            <a:endParaRPr lang="en-US" sz="2400" b="0" i="0" u="none" strike="noStrike" baseline="0" dirty="0">
              <a:solidFill>
                <a:schemeClr val="tx1"/>
              </a:solidFill>
              <a:latin typeface="Verdana" panose="020B0604030504040204" pitchFamily="34" charset="0"/>
            </a:endParaRPr>
          </a:p>
          <a:p>
            <a:pPr marR="0" algn="l" rtl="0"/>
            <a:endParaRPr lang="en-US" sz="2800" b="1"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74567913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7509E-EC34-B72A-E551-DAE8124F3DBA}"/>
              </a:ext>
            </a:extLst>
          </p:cNvPr>
          <p:cNvSpPr>
            <a:spLocks noGrp="1"/>
          </p:cNvSpPr>
          <p:nvPr>
            <p:ph type="title"/>
          </p:nvPr>
        </p:nvSpPr>
        <p:spPr/>
        <p:txBody>
          <a:bodyPr/>
          <a:lstStyle/>
          <a:p>
            <a:r>
              <a:rPr lang="en-US" dirty="0"/>
              <a:t>1 Timothy 6:17-19</a:t>
            </a:r>
          </a:p>
        </p:txBody>
      </p:sp>
      <p:sp>
        <p:nvSpPr>
          <p:cNvPr id="3" name="Content Placeholder 2">
            <a:extLst>
              <a:ext uri="{FF2B5EF4-FFF2-40B4-BE49-F238E27FC236}">
                <a16:creationId xmlns:a16="http://schemas.microsoft.com/office/drawing/2014/main" id="{0285909A-DDAD-7971-D722-6C4857A421E8}"/>
              </a:ext>
            </a:extLst>
          </p:cNvPr>
          <p:cNvSpPr>
            <a:spLocks noGrp="1"/>
          </p:cNvSpPr>
          <p:nvPr>
            <p:ph idx="1"/>
          </p:nvPr>
        </p:nvSpPr>
        <p:spPr/>
        <p:txBody>
          <a:bodyPr>
            <a:noAutofit/>
          </a:bodyPr>
          <a:lstStyle/>
          <a:p>
            <a:pPr marR="0" algn="l" rtl="0"/>
            <a:r>
              <a:rPr lang="en-US" sz="2800" b="0" i="0" u="none" strike="noStrike" baseline="0" dirty="0">
                <a:solidFill>
                  <a:schemeClr val="tx1"/>
                </a:solidFill>
                <a:latin typeface="Verdana" panose="020B0604030504040204" pitchFamily="34" charset="0"/>
              </a:rPr>
              <a:t>(17)  Command those who are rich in this present age not to be haughty, nor to trust in uncertain riches but in the living God, who gives us richly all things to enjoy. (18)  Let them do good, that they be rich in good works, ready to give, willing to share, (19)  storing up for themselves a good foundation for the time to come, that they may lay hold on eternal life.</a:t>
            </a:r>
          </a:p>
        </p:txBody>
      </p:sp>
    </p:spTree>
    <p:extLst>
      <p:ext uri="{BB962C8B-B14F-4D97-AF65-F5344CB8AC3E}">
        <p14:creationId xmlns:p14="http://schemas.microsoft.com/office/powerpoint/2010/main" val="409421727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7509E-EC34-B72A-E551-DAE8124F3DBA}"/>
              </a:ext>
            </a:extLst>
          </p:cNvPr>
          <p:cNvSpPr>
            <a:spLocks noGrp="1"/>
          </p:cNvSpPr>
          <p:nvPr>
            <p:ph type="title"/>
          </p:nvPr>
        </p:nvSpPr>
        <p:spPr/>
        <p:txBody>
          <a:bodyPr/>
          <a:lstStyle/>
          <a:p>
            <a:r>
              <a:rPr lang="en-US" dirty="0"/>
              <a:t>Who is a Steward?</a:t>
            </a:r>
          </a:p>
        </p:txBody>
      </p:sp>
      <p:sp>
        <p:nvSpPr>
          <p:cNvPr id="3" name="Content Placeholder 2">
            <a:extLst>
              <a:ext uri="{FF2B5EF4-FFF2-40B4-BE49-F238E27FC236}">
                <a16:creationId xmlns:a16="http://schemas.microsoft.com/office/drawing/2014/main" id="{0285909A-DDAD-7971-D722-6C4857A421E8}"/>
              </a:ext>
            </a:extLst>
          </p:cNvPr>
          <p:cNvSpPr>
            <a:spLocks noGrp="1"/>
          </p:cNvSpPr>
          <p:nvPr>
            <p:ph idx="1"/>
          </p:nvPr>
        </p:nvSpPr>
        <p:spPr/>
        <p:txBody>
          <a:bodyPr>
            <a:noAutofit/>
          </a:bodyPr>
          <a:lstStyle/>
          <a:p>
            <a:pPr marR="0" algn="l" rtl="0"/>
            <a:r>
              <a:rPr lang="en-US" sz="2800" b="0" i="0" u="none" strike="noStrike" baseline="0" dirty="0">
                <a:solidFill>
                  <a:schemeClr val="tx1"/>
                </a:solidFill>
                <a:latin typeface="Verdana" panose="020B0604030504040204" pitchFamily="34" charset="0"/>
              </a:rPr>
              <a:t>Dictionary – Steward – One who manages the affairs, finances, or property for another.</a:t>
            </a:r>
          </a:p>
          <a:p>
            <a:pPr marR="0" algn="l" rtl="0"/>
            <a:r>
              <a:rPr lang="en-US" sz="2800" b="0" i="0" u="none" strike="noStrike" baseline="0" dirty="0">
                <a:solidFill>
                  <a:schemeClr val="tx1"/>
                </a:solidFill>
                <a:latin typeface="Verdana" panose="020B0604030504040204" pitchFamily="34" charset="0"/>
              </a:rPr>
              <a:t>We are stewards of God’s property.</a:t>
            </a:r>
          </a:p>
          <a:p>
            <a:pPr lvl="1"/>
            <a:r>
              <a:rPr lang="en-US" sz="2600" dirty="0">
                <a:solidFill>
                  <a:schemeClr val="tx1"/>
                </a:solidFill>
                <a:latin typeface="Verdana" panose="020B0604030504040204" pitchFamily="34" charset="0"/>
              </a:rPr>
              <a:t>We must be faithful.</a:t>
            </a:r>
          </a:p>
          <a:p>
            <a:pPr lvl="1"/>
            <a:r>
              <a:rPr lang="en-US" sz="2600" b="0" i="0" u="none" strike="noStrike" baseline="0" dirty="0">
                <a:solidFill>
                  <a:schemeClr val="tx1"/>
                </a:solidFill>
                <a:latin typeface="Verdana" panose="020B0604030504040204" pitchFamily="34" charset="0"/>
              </a:rPr>
              <a:t>We must be honest.</a:t>
            </a:r>
          </a:p>
          <a:p>
            <a:pPr algn="ctr"/>
            <a:r>
              <a:rPr lang="en-US" sz="2800" b="1" dirty="0">
                <a:solidFill>
                  <a:schemeClr val="tx1"/>
                </a:solidFill>
                <a:latin typeface="Verdana" panose="020B0604030504040204" pitchFamily="34" charset="0"/>
              </a:rPr>
              <a:t>Which of the 4 stewards are you?</a:t>
            </a:r>
            <a:endParaRPr lang="en-US" sz="2800" b="1"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59205894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7509E-EC34-B72A-E551-DAE8124F3DBA}"/>
              </a:ext>
            </a:extLst>
          </p:cNvPr>
          <p:cNvSpPr>
            <a:spLocks noGrp="1"/>
          </p:cNvSpPr>
          <p:nvPr>
            <p:ph type="title"/>
          </p:nvPr>
        </p:nvSpPr>
        <p:spPr/>
        <p:txBody>
          <a:bodyPr/>
          <a:lstStyle/>
          <a:p>
            <a:r>
              <a:rPr lang="en-US" dirty="0">
                <a:effectLst>
                  <a:outerShdw blurRad="38100" dist="38100" dir="2700000" algn="tl">
                    <a:srgbClr val="000000">
                      <a:alpha val="43137"/>
                    </a:srgbClr>
                  </a:outerShdw>
                </a:effectLst>
                <a:latin typeface="Algerian" panose="04020705040A02060702" pitchFamily="82" charset="0"/>
              </a:rPr>
              <a:t>1. Some do little with much.</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285909A-DDAD-7971-D722-6C4857A421E8}"/>
              </a:ext>
            </a:extLst>
          </p:cNvPr>
          <p:cNvSpPr>
            <a:spLocks noGrp="1"/>
          </p:cNvSpPr>
          <p:nvPr>
            <p:ph idx="1"/>
          </p:nvPr>
        </p:nvSpPr>
        <p:spPr/>
        <p:txBody>
          <a:bodyPr>
            <a:noAutofit/>
          </a:bodyPr>
          <a:lstStyle/>
          <a:p>
            <a:pPr marR="0" algn="l" rtl="0"/>
            <a:r>
              <a:rPr lang="en-US" sz="2400" b="1" i="0" u="none" strike="noStrike" baseline="0" dirty="0">
                <a:solidFill>
                  <a:schemeClr val="tx1"/>
                </a:solidFill>
                <a:latin typeface="Verdana" panose="020B0604030504040204" pitchFamily="34" charset="0"/>
              </a:rPr>
              <a:t>Rich farmer – Luke 12:</a:t>
            </a:r>
            <a:r>
              <a:rPr lang="en-US" sz="2400" b="1" dirty="0">
                <a:solidFill>
                  <a:schemeClr val="tx1"/>
                </a:solidFill>
                <a:latin typeface="Verdana" panose="020B0604030504040204" pitchFamily="34" charset="0"/>
              </a:rPr>
              <a:t>16-18</a:t>
            </a:r>
            <a:endParaRPr lang="en-US" sz="2400" b="1" i="0" u="none" strike="noStrike" baseline="0" dirty="0">
              <a:solidFill>
                <a:schemeClr val="tx1"/>
              </a:solidFill>
              <a:latin typeface="Verdana" panose="020B0604030504040204" pitchFamily="34" charset="0"/>
            </a:endParaRPr>
          </a:p>
          <a:p>
            <a:pPr marR="0" algn="l" rtl="0"/>
            <a:r>
              <a:rPr lang="en-US" sz="2400" b="0" i="0" u="none" strike="noStrike" baseline="0" dirty="0">
                <a:solidFill>
                  <a:schemeClr val="tx1"/>
                </a:solidFill>
                <a:latin typeface="Verdana" panose="020B0604030504040204" pitchFamily="34" charset="0"/>
              </a:rPr>
              <a:t>(16)  Then He spoke a parable to them, saying: "The ground of a certain rich man yielded plentifully.  (17)  And he thought within himself, saying, 'What shall I do, since I have no room to store my crops?’  (18)  So he said, 'I will do this: I will pull down my barns and build greater, and there I will store all my crops and my goods.</a:t>
            </a:r>
          </a:p>
        </p:txBody>
      </p:sp>
    </p:spTree>
    <p:extLst>
      <p:ext uri="{BB962C8B-B14F-4D97-AF65-F5344CB8AC3E}">
        <p14:creationId xmlns:p14="http://schemas.microsoft.com/office/powerpoint/2010/main" val="130653420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7509E-EC34-B72A-E551-DAE8124F3DBA}"/>
              </a:ext>
            </a:extLst>
          </p:cNvPr>
          <p:cNvSpPr>
            <a:spLocks noGrp="1"/>
          </p:cNvSpPr>
          <p:nvPr>
            <p:ph type="title"/>
          </p:nvPr>
        </p:nvSpPr>
        <p:spPr/>
        <p:txBody>
          <a:bodyPr/>
          <a:lstStyle/>
          <a:p>
            <a:r>
              <a:rPr lang="en-US" dirty="0">
                <a:effectLst>
                  <a:outerShdw blurRad="38100" dist="38100" dir="2700000" algn="tl">
                    <a:srgbClr val="000000">
                      <a:alpha val="43137"/>
                    </a:srgbClr>
                  </a:outerShdw>
                </a:effectLst>
                <a:latin typeface="Algerian" panose="04020705040A02060702" pitchFamily="82" charset="0"/>
              </a:rPr>
              <a:t>1. Some do little with much.</a:t>
            </a:r>
          </a:p>
        </p:txBody>
      </p:sp>
      <p:sp>
        <p:nvSpPr>
          <p:cNvPr id="3" name="Content Placeholder 2">
            <a:extLst>
              <a:ext uri="{FF2B5EF4-FFF2-40B4-BE49-F238E27FC236}">
                <a16:creationId xmlns:a16="http://schemas.microsoft.com/office/drawing/2014/main" id="{0285909A-DDAD-7971-D722-6C4857A421E8}"/>
              </a:ext>
            </a:extLst>
          </p:cNvPr>
          <p:cNvSpPr>
            <a:spLocks noGrp="1"/>
          </p:cNvSpPr>
          <p:nvPr>
            <p:ph idx="1"/>
          </p:nvPr>
        </p:nvSpPr>
        <p:spPr/>
        <p:txBody>
          <a:bodyPr>
            <a:noAutofit/>
          </a:bodyPr>
          <a:lstStyle/>
          <a:p>
            <a:pPr marR="0" algn="l" rtl="0"/>
            <a:r>
              <a:rPr lang="en-US" sz="2800" b="1" i="0" u="none" strike="noStrike" baseline="0" dirty="0">
                <a:solidFill>
                  <a:schemeClr val="tx1"/>
                </a:solidFill>
                <a:latin typeface="Verdana" panose="020B0604030504040204" pitchFamily="34" charset="0"/>
              </a:rPr>
              <a:t>Rich farmer – Luke 12:</a:t>
            </a:r>
            <a:r>
              <a:rPr lang="en-US" sz="2800" b="1" dirty="0">
                <a:solidFill>
                  <a:schemeClr val="tx1"/>
                </a:solidFill>
                <a:latin typeface="Verdana" panose="020B0604030504040204" pitchFamily="34" charset="0"/>
              </a:rPr>
              <a:t>19-21</a:t>
            </a:r>
            <a:endParaRPr lang="en-US" sz="2800" b="1" i="0" u="none" strike="noStrike" baseline="0" dirty="0">
              <a:solidFill>
                <a:schemeClr val="tx1"/>
              </a:solidFill>
              <a:latin typeface="Verdana" panose="020B0604030504040204" pitchFamily="34" charset="0"/>
            </a:endParaRPr>
          </a:p>
          <a:p>
            <a:pPr marR="0" algn="l" rtl="0"/>
            <a:r>
              <a:rPr lang="en-US" sz="2400" b="0" i="0" u="none" strike="noStrike" baseline="0" dirty="0">
                <a:solidFill>
                  <a:schemeClr val="tx1"/>
                </a:solidFill>
                <a:latin typeface="Verdana" panose="020B0604030504040204" pitchFamily="34" charset="0"/>
              </a:rPr>
              <a:t>(19)  And I will say to my soul, "Soul, you have many goods laid up for many years; take your ease; eat, drink, </a:t>
            </a:r>
            <a:r>
              <a:rPr lang="en-US" sz="2400" b="0" i="1" u="none" strike="noStrike" baseline="0" dirty="0">
                <a:solidFill>
                  <a:schemeClr val="tx1"/>
                </a:solidFill>
                <a:latin typeface="Verdana" panose="020B0604030504040204" pitchFamily="34" charset="0"/>
              </a:rPr>
              <a:t>and</a:t>
            </a:r>
            <a:r>
              <a:rPr lang="en-US" sz="2400" b="0" i="0" u="none" strike="noStrike" baseline="0" dirty="0">
                <a:solidFill>
                  <a:schemeClr val="tx1"/>
                </a:solidFill>
                <a:latin typeface="Verdana" panose="020B0604030504040204" pitchFamily="34" charset="0"/>
              </a:rPr>
              <a:t> be merry." ‘  (20)  But God said to him, 'Fool! This night your soul will be required of you; then whose will those things be which you have provided?’  (21)  "So </a:t>
            </a:r>
            <a:r>
              <a:rPr lang="en-US" sz="2400" b="0" i="1" u="none" strike="noStrike" baseline="0" dirty="0">
                <a:solidFill>
                  <a:schemeClr val="tx1"/>
                </a:solidFill>
                <a:latin typeface="Verdana" panose="020B0604030504040204" pitchFamily="34" charset="0"/>
              </a:rPr>
              <a:t>is</a:t>
            </a:r>
            <a:r>
              <a:rPr lang="en-US" sz="2400" b="0" i="0" u="none" strike="noStrike" baseline="0" dirty="0">
                <a:solidFill>
                  <a:schemeClr val="tx1"/>
                </a:solidFill>
                <a:latin typeface="Verdana" panose="020B0604030504040204" pitchFamily="34" charset="0"/>
              </a:rPr>
              <a:t> he who lays up treasure for himself, and is not rich toward God."</a:t>
            </a:r>
          </a:p>
          <a:p>
            <a:pPr marR="0" algn="l" rtl="0"/>
            <a:endParaRPr lang="en-US" sz="2800" dirty="0">
              <a:solidFill>
                <a:schemeClr val="tx1"/>
              </a:solidFill>
              <a:latin typeface="Verdana" panose="020B0604030504040204" pitchFamily="34" charset="0"/>
            </a:endParaRPr>
          </a:p>
        </p:txBody>
      </p:sp>
    </p:spTree>
    <p:extLst>
      <p:ext uri="{BB962C8B-B14F-4D97-AF65-F5344CB8AC3E}">
        <p14:creationId xmlns:p14="http://schemas.microsoft.com/office/powerpoint/2010/main" val="177750941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7509E-EC34-B72A-E551-DAE8124F3DBA}"/>
              </a:ext>
            </a:extLst>
          </p:cNvPr>
          <p:cNvSpPr>
            <a:spLocks noGrp="1"/>
          </p:cNvSpPr>
          <p:nvPr>
            <p:ph type="title"/>
          </p:nvPr>
        </p:nvSpPr>
        <p:spPr/>
        <p:txBody>
          <a:bodyPr/>
          <a:lstStyle/>
          <a:p>
            <a:r>
              <a:rPr lang="en-US" dirty="0">
                <a:effectLst>
                  <a:outerShdw blurRad="38100" dist="38100" dir="2700000" algn="tl">
                    <a:srgbClr val="000000">
                      <a:alpha val="43137"/>
                    </a:srgbClr>
                  </a:outerShdw>
                </a:effectLst>
                <a:latin typeface="Algerian" panose="04020705040A02060702" pitchFamily="82" charset="0"/>
              </a:rPr>
              <a:t>1. Some do little with much.</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285909A-DDAD-7971-D722-6C4857A421E8}"/>
              </a:ext>
            </a:extLst>
          </p:cNvPr>
          <p:cNvSpPr>
            <a:spLocks noGrp="1"/>
          </p:cNvSpPr>
          <p:nvPr>
            <p:ph idx="1"/>
          </p:nvPr>
        </p:nvSpPr>
        <p:spPr/>
        <p:txBody>
          <a:bodyPr>
            <a:noAutofit/>
          </a:bodyPr>
          <a:lstStyle/>
          <a:p>
            <a:pPr marR="0" algn="l" rtl="0"/>
            <a:r>
              <a:rPr lang="en-US" sz="2800" b="1" i="0" u="none" strike="noStrike" baseline="0" dirty="0">
                <a:solidFill>
                  <a:schemeClr val="tx1"/>
                </a:solidFill>
                <a:latin typeface="Verdana" panose="020B0604030504040204" pitchFamily="34" charset="0"/>
              </a:rPr>
              <a:t>Rich man – Luke 16:19-23   </a:t>
            </a:r>
            <a:r>
              <a:rPr lang="en-US" sz="2400" b="0" i="0" u="none" strike="noStrike" baseline="0" dirty="0">
                <a:solidFill>
                  <a:schemeClr val="tx1"/>
                </a:solidFill>
                <a:latin typeface="Verdana" panose="020B0604030504040204" pitchFamily="34" charset="0"/>
              </a:rPr>
              <a:t>(19)  "There was a certain rich man who was clothed in purple and fine linen and fared sumptuously every day.  (20)  But there was a certain beggar named Lazarus, full of sores, who was laid at his gate,  (21)  desiring to be fed with the crumbs which fell from the rich man's table. Moreover the dogs came and licked his sores.  (22)  So it was that the beggar died, and was carried by the angels to Abraham's bosom. The rich man also died and was buried.  (23)  And being in torments in Hades, he lifted up his eyes and saw Abraham afar off, and Lazarus in his bosom.</a:t>
            </a:r>
          </a:p>
          <a:p>
            <a:pPr marR="0" algn="l" rtl="0"/>
            <a:endParaRPr lang="en-US" sz="2800" b="1" dirty="0">
              <a:solidFill>
                <a:schemeClr val="tx1"/>
              </a:solidFill>
              <a:latin typeface="Verdana" panose="020B0604030504040204" pitchFamily="34" charset="0"/>
            </a:endParaRPr>
          </a:p>
        </p:txBody>
      </p:sp>
    </p:spTree>
    <p:extLst>
      <p:ext uri="{BB962C8B-B14F-4D97-AF65-F5344CB8AC3E}">
        <p14:creationId xmlns:p14="http://schemas.microsoft.com/office/powerpoint/2010/main" val="358067601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7509E-EC34-B72A-E551-DAE8124F3DBA}"/>
              </a:ext>
            </a:extLst>
          </p:cNvPr>
          <p:cNvSpPr>
            <a:spLocks noGrp="1"/>
          </p:cNvSpPr>
          <p:nvPr>
            <p:ph type="title"/>
          </p:nvPr>
        </p:nvSpPr>
        <p:spPr/>
        <p:txBody>
          <a:bodyPr/>
          <a:lstStyle/>
          <a:p>
            <a:r>
              <a:rPr lang="en-US" dirty="0">
                <a:effectLst>
                  <a:outerShdw blurRad="38100" dist="38100" dir="2700000" algn="tl">
                    <a:srgbClr val="000000">
                      <a:alpha val="43137"/>
                    </a:srgbClr>
                  </a:outerShdw>
                </a:effectLst>
                <a:latin typeface="Algerian" panose="04020705040A02060702" pitchFamily="82" charset="0"/>
              </a:rPr>
              <a:t>1. Some do little with much.</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285909A-DDAD-7971-D722-6C4857A421E8}"/>
              </a:ext>
            </a:extLst>
          </p:cNvPr>
          <p:cNvSpPr>
            <a:spLocks noGrp="1"/>
          </p:cNvSpPr>
          <p:nvPr>
            <p:ph idx="1"/>
          </p:nvPr>
        </p:nvSpPr>
        <p:spPr/>
        <p:txBody>
          <a:bodyPr>
            <a:noAutofit/>
          </a:bodyPr>
          <a:lstStyle/>
          <a:p>
            <a:pPr marR="0" algn="l" rtl="0"/>
            <a:r>
              <a:rPr lang="en-US" sz="2800" b="1" i="0" u="none" strike="noStrike" baseline="0" dirty="0">
                <a:solidFill>
                  <a:schemeClr val="tx1"/>
                </a:solidFill>
                <a:latin typeface="Verdana" panose="020B0604030504040204" pitchFamily="34" charset="0"/>
              </a:rPr>
              <a:t>Rich ruler – Mark 10:21-22</a:t>
            </a:r>
          </a:p>
          <a:p>
            <a:pPr marR="0" algn="l" rtl="0"/>
            <a:r>
              <a:rPr lang="en-US" sz="2400" b="0" i="0" u="none" strike="noStrike" baseline="0" dirty="0">
                <a:solidFill>
                  <a:schemeClr val="tx1"/>
                </a:solidFill>
                <a:latin typeface="Verdana" panose="020B0604030504040204" pitchFamily="34" charset="0"/>
              </a:rPr>
              <a:t>(21)  Then Jesus, looking at him, loved him, and said to him, "One thing you lack: Go your way, sell whatever you have and give to the poor, and you will have treasure in heaven; and come, take up the cross, and follow Me."</a:t>
            </a:r>
          </a:p>
          <a:p>
            <a:pPr marR="0" algn="l" rtl="0"/>
            <a:r>
              <a:rPr lang="en-US" sz="2400" b="0" i="0" u="none" strike="noStrike" baseline="0" dirty="0">
                <a:solidFill>
                  <a:schemeClr val="tx1"/>
                </a:solidFill>
                <a:latin typeface="Verdana" panose="020B0604030504040204" pitchFamily="34" charset="0"/>
              </a:rPr>
              <a:t>(22)  But he was sad at this word, and went away sorrowful, for he had great possessions.</a:t>
            </a:r>
          </a:p>
        </p:txBody>
      </p:sp>
    </p:spTree>
    <p:extLst>
      <p:ext uri="{BB962C8B-B14F-4D97-AF65-F5344CB8AC3E}">
        <p14:creationId xmlns:p14="http://schemas.microsoft.com/office/powerpoint/2010/main" val="364593340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7509E-EC34-B72A-E551-DAE8124F3DBA}"/>
              </a:ext>
            </a:extLst>
          </p:cNvPr>
          <p:cNvSpPr>
            <a:spLocks noGrp="1"/>
          </p:cNvSpPr>
          <p:nvPr>
            <p:ph type="title"/>
          </p:nvPr>
        </p:nvSpPr>
        <p:spPr/>
        <p:txBody>
          <a:bodyPr/>
          <a:lstStyle/>
          <a:p>
            <a:r>
              <a:rPr lang="en-US" dirty="0">
                <a:effectLst>
                  <a:outerShdw blurRad="38100" dist="38100" dir="2700000" algn="tl">
                    <a:srgbClr val="000000">
                      <a:alpha val="43137"/>
                    </a:srgbClr>
                  </a:outerShdw>
                </a:effectLst>
                <a:latin typeface="Algerian" panose="04020705040A02060702" pitchFamily="82" charset="0"/>
              </a:rPr>
              <a:t>2. Some do much with little.</a:t>
            </a:r>
          </a:p>
        </p:txBody>
      </p:sp>
      <p:sp>
        <p:nvSpPr>
          <p:cNvPr id="3" name="Content Placeholder 2">
            <a:extLst>
              <a:ext uri="{FF2B5EF4-FFF2-40B4-BE49-F238E27FC236}">
                <a16:creationId xmlns:a16="http://schemas.microsoft.com/office/drawing/2014/main" id="{0285909A-DDAD-7971-D722-6C4857A421E8}"/>
              </a:ext>
            </a:extLst>
          </p:cNvPr>
          <p:cNvSpPr>
            <a:spLocks noGrp="1"/>
          </p:cNvSpPr>
          <p:nvPr>
            <p:ph idx="1"/>
          </p:nvPr>
        </p:nvSpPr>
        <p:spPr/>
        <p:txBody>
          <a:bodyPr>
            <a:noAutofit/>
          </a:bodyPr>
          <a:lstStyle/>
          <a:p>
            <a:pPr marR="0" algn="l" rtl="0"/>
            <a:r>
              <a:rPr lang="en-US" sz="2800" b="1" i="0" u="none" strike="noStrike" baseline="0" dirty="0">
                <a:solidFill>
                  <a:schemeClr val="tx1"/>
                </a:solidFill>
                <a:latin typeface="Verdana" panose="020B0604030504040204" pitchFamily="34" charset="0"/>
              </a:rPr>
              <a:t>Feed 5,000 – John 6:9-11</a:t>
            </a:r>
          </a:p>
          <a:p>
            <a:pPr marR="0" algn="l" rtl="0"/>
            <a:r>
              <a:rPr lang="en-US" sz="2400" b="0" i="0" u="none" strike="noStrike" baseline="0" dirty="0">
                <a:solidFill>
                  <a:schemeClr val="tx1"/>
                </a:solidFill>
                <a:latin typeface="Verdana" panose="020B0604030504040204" pitchFamily="34" charset="0"/>
              </a:rPr>
              <a:t>(9)  "There is a lad here who has five barley loaves and two small fish, but what are they among so many?“  (10)  Then Jesus said, "Make the people sit down." Now there was much grass in the place. So the men sat down, in number about five thousand.  (11)  And Jesus took the loaves, and when He had given thanks He distributed </a:t>
            </a:r>
            <a:r>
              <a:rPr lang="en-US" sz="2400" b="0" i="1" u="none" strike="noStrike" baseline="0" dirty="0">
                <a:solidFill>
                  <a:schemeClr val="tx1"/>
                </a:solidFill>
                <a:latin typeface="Verdana" panose="020B0604030504040204" pitchFamily="34" charset="0"/>
              </a:rPr>
              <a:t>them</a:t>
            </a:r>
            <a:r>
              <a:rPr lang="en-US" sz="2400" b="0" i="0" u="none" strike="noStrike" baseline="0" dirty="0">
                <a:solidFill>
                  <a:schemeClr val="tx1"/>
                </a:solidFill>
                <a:latin typeface="Verdana" panose="020B0604030504040204" pitchFamily="34" charset="0"/>
              </a:rPr>
              <a:t> to the disciples, and the disciples to those sitting down; and likewise of the fish, as much as they wanted.</a:t>
            </a:r>
          </a:p>
        </p:txBody>
      </p:sp>
    </p:spTree>
    <p:extLst>
      <p:ext uri="{BB962C8B-B14F-4D97-AF65-F5344CB8AC3E}">
        <p14:creationId xmlns:p14="http://schemas.microsoft.com/office/powerpoint/2010/main" val="2914090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7509E-EC34-B72A-E551-DAE8124F3DBA}"/>
              </a:ext>
            </a:extLst>
          </p:cNvPr>
          <p:cNvSpPr>
            <a:spLocks noGrp="1"/>
          </p:cNvSpPr>
          <p:nvPr>
            <p:ph type="title"/>
          </p:nvPr>
        </p:nvSpPr>
        <p:spPr/>
        <p:txBody>
          <a:bodyPr/>
          <a:lstStyle/>
          <a:p>
            <a:r>
              <a:rPr lang="en-US" dirty="0">
                <a:effectLst>
                  <a:outerShdw blurRad="38100" dist="38100" dir="2700000" algn="tl">
                    <a:srgbClr val="000000">
                      <a:alpha val="43137"/>
                    </a:srgbClr>
                  </a:outerShdw>
                </a:effectLst>
                <a:latin typeface="Algerian" panose="04020705040A02060702" pitchFamily="82" charset="0"/>
              </a:rPr>
              <a:t>2. Some do much with little.</a:t>
            </a:r>
          </a:p>
        </p:txBody>
      </p:sp>
      <p:sp>
        <p:nvSpPr>
          <p:cNvPr id="3" name="Content Placeholder 2">
            <a:extLst>
              <a:ext uri="{FF2B5EF4-FFF2-40B4-BE49-F238E27FC236}">
                <a16:creationId xmlns:a16="http://schemas.microsoft.com/office/drawing/2014/main" id="{0285909A-DDAD-7971-D722-6C4857A421E8}"/>
              </a:ext>
            </a:extLst>
          </p:cNvPr>
          <p:cNvSpPr>
            <a:spLocks noGrp="1"/>
          </p:cNvSpPr>
          <p:nvPr>
            <p:ph idx="1"/>
          </p:nvPr>
        </p:nvSpPr>
        <p:spPr/>
        <p:txBody>
          <a:bodyPr>
            <a:noAutofit/>
          </a:bodyPr>
          <a:lstStyle/>
          <a:p>
            <a:pPr marR="0" algn="l" rtl="0"/>
            <a:r>
              <a:rPr lang="en-US" sz="2800" b="1" i="0" u="none" strike="noStrike" baseline="0" dirty="0">
                <a:solidFill>
                  <a:schemeClr val="tx1"/>
                </a:solidFill>
                <a:latin typeface="Verdana" panose="020B0604030504040204" pitchFamily="34" charset="0"/>
              </a:rPr>
              <a:t>Widow’s Mite – Mark 12:42-44</a:t>
            </a:r>
          </a:p>
          <a:p>
            <a:pPr marR="0" algn="l" rtl="0"/>
            <a:r>
              <a:rPr lang="en-US" sz="2400" b="0" i="0" u="none" strike="noStrike" baseline="0" dirty="0">
                <a:solidFill>
                  <a:schemeClr val="tx1"/>
                </a:solidFill>
                <a:latin typeface="Verdana" panose="020B0604030504040204" pitchFamily="34" charset="0"/>
              </a:rPr>
              <a:t>(42)  Then one poor widow came and threw in two mites, which make a quadrans.  (43)  So He called His disciples to </a:t>
            </a:r>
            <a:r>
              <a:rPr lang="en-US" sz="2400" b="0" i="1" u="none" strike="noStrike" baseline="0" dirty="0">
                <a:solidFill>
                  <a:schemeClr val="tx1"/>
                </a:solidFill>
                <a:latin typeface="Verdana" panose="020B0604030504040204" pitchFamily="34" charset="0"/>
              </a:rPr>
              <a:t>Himself</a:t>
            </a:r>
            <a:r>
              <a:rPr lang="en-US" sz="2400" b="0" i="0" u="none" strike="noStrike" baseline="0" dirty="0">
                <a:solidFill>
                  <a:schemeClr val="tx1"/>
                </a:solidFill>
                <a:latin typeface="Verdana" panose="020B0604030504040204" pitchFamily="34" charset="0"/>
              </a:rPr>
              <a:t> and said to them, "Assuredly, I say to you that this poor widow has put in more than all those who have given to the treasury;  (44)  for they all put in out of their abundance, but she out of her poverty put in all that she had, her whole livelihood."</a:t>
            </a:r>
          </a:p>
          <a:p>
            <a:pPr marR="0" algn="l" rtl="0"/>
            <a:endParaRPr lang="en-US" sz="2800" b="1" i="0" u="none" strike="noStrike" baseline="0" dirty="0">
              <a:solidFill>
                <a:schemeClr val="tx1"/>
              </a:solidFill>
              <a:latin typeface="Verdana" panose="020B0604030504040204" pitchFamily="34" charset="0"/>
            </a:endParaRPr>
          </a:p>
        </p:txBody>
      </p:sp>
    </p:spTree>
    <p:extLst>
      <p:ext uri="{BB962C8B-B14F-4D97-AF65-F5344CB8AC3E}">
        <p14:creationId xmlns:p14="http://schemas.microsoft.com/office/powerpoint/2010/main" val="4048007521"/>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Nova">
      <a:majorFont>
        <a:latin typeface="Arial Nova Light"/>
        <a:ea typeface=""/>
        <a:cs typeface=""/>
      </a:majorFont>
      <a:minorFont>
        <a:latin typeface="Arial Nov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E70FC5-1855-47AB-8CE1-CB3C873A8988}">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0CB38EC-895A-4F8F-8F75-E263501ABB5A}">
  <ds:schemaRefs>
    <ds:schemaRef ds:uri="http://schemas.microsoft.com/sharepoint/v3/contenttype/forms"/>
  </ds:schemaRefs>
</ds:datastoreItem>
</file>

<file path=customXml/itemProps3.xml><?xml version="1.0" encoding="utf-8"?>
<ds:datastoreItem xmlns:ds="http://schemas.openxmlformats.org/officeDocument/2006/customXml" ds:itemID="{5560E646-30AD-4BA0-97EA-A7A07DF54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{A05F7B9A-FC76-465D-B8D0-120DC2B4875A}tf11665031_win32</Template>
  <TotalTime>88</TotalTime>
  <Words>1268</Words>
  <Application>Microsoft Office PowerPoint</Application>
  <PresentationFormat>Widescreen</PresentationFormat>
  <Paragraphs>48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Algerian</vt:lpstr>
      <vt:lpstr>Arial Nova</vt:lpstr>
      <vt:lpstr>Arial Nova Light</vt:lpstr>
      <vt:lpstr>Verdana</vt:lpstr>
      <vt:lpstr>Wingdings 2</vt:lpstr>
      <vt:lpstr>SlateVTI</vt:lpstr>
      <vt:lpstr>4 Stewards</vt:lpstr>
      <vt:lpstr>1 Timothy 6:17-19</vt:lpstr>
      <vt:lpstr>Who is a Steward?</vt:lpstr>
      <vt:lpstr>1. Some do little with much.</vt:lpstr>
      <vt:lpstr>1. Some do little with much.</vt:lpstr>
      <vt:lpstr>1. Some do little with much.</vt:lpstr>
      <vt:lpstr>1. Some do little with much.</vt:lpstr>
      <vt:lpstr>2. Some do much with little.</vt:lpstr>
      <vt:lpstr>2. Some do much with little.</vt:lpstr>
      <vt:lpstr>2. Some do much with little.</vt:lpstr>
      <vt:lpstr>3. Some do little with little.</vt:lpstr>
      <vt:lpstr>3. Some do little with little.</vt:lpstr>
      <vt:lpstr>4. Some do much with much.</vt:lpstr>
      <vt:lpstr>Where is your trust?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Manly Luscombe</dc:creator>
  <cp:lastModifiedBy>Manly Luscombe</cp:lastModifiedBy>
  <cp:revision>5</cp:revision>
  <dcterms:created xsi:type="dcterms:W3CDTF">2024-07-27T20:58:11Z</dcterms:created>
  <dcterms:modified xsi:type="dcterms:W3CDTF">2024-07-27T22:26:24Z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