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9" d="100"/>
          <a:sy n="59" d="100"/>
        </p:scale>
        <p:origin x="-845"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96346B5D-50A5-4F4F-B8AC-D5D84664B33A}" type="datetimeFigureOut">
              <a:rPr lang="en-US" smtClean="0"/>
              <a:pPr/>
              <a:t>2/7/2011</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ED2A263-5272-452F-AC89-A13DB84C57D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split orient="vert" dir="in"/>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346B5D-50A5-4F4F-B8AC-D5D84664B33A}" type="datetimeFigureOut">
              <a:rPr lang="en-US" smtClean="0"/>
              <a:pPr/>
              <a:t>2/7/2011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D2A263-5272-452F-AC89-A13DB84C57DB}" type="slidenum">
              <a:rPr lang="en-US" smtClean="0"/>
              <a:pPr/>
              <a:t>‹#›</a:t>
            </a:fld>
            <a:endParaRPr lang="en-US"/>
          </a:p>
        </p:txBody>
      </p:sp>
    </p:spTree>
  </p:cSld>
  <p:clrMapOvr>
    <a:masterClrMapping/>
  </p:clrMapOvr>
  <p:transition>
    <p:split orient="vert" dir="in"/>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96346B5D-50A5-4F4F-B8AC-D5D84664B33A}" type="datetimeFigureOut">
              <a:rPr lang="en-US" smtClean="0"/>
              <a:pPr/>
              <a:t>2/7/2011</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ED2A263-5272-452F-AC89-A13DB84C57DB}" type="slidenum">
              <a:rPr lang="en-US" smtClean="0"/>
              <a:pPr/>
              <a:t>‹#›</a:t>
            </a:fld>
            <a:endParaRPr lang="en-US"/>
          </a:p>
        </p:txBody>
      </p:sp>
    </p:spTree>
  </p:cSld>
  <p:clrMapOvr>
    <a:masterClrMapping/>
  </p:clrMapOvr>
  <p:transition>
    <p:split orient="vert" dir="in"/>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6346B5D-50A5-4F4F-B8AC-D5D84664B33A}" type="datetimeFigureOut">
              <a:rPr lang="en-US" smtClean="0"/>
              <a:pPr/>
              <a:t>2/7/2011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ED2A263-5272-452F-AC89-A13DB84C57DB}" type="slidenum">
              <a:rPr lang="en-US" smtClean="0"/>
              <a:pPr/>
              <a:t>‹#›</a:t>
            </a:fld>
            <a:endParaRPr lang="en-US"/>
          </a:p>
        </p:txBody>
      </p:sp>
    </p:spTree>
  </p:cSld>
  <p:clrMapOvr>
    <a:masterClrMapping/>
  </p:clrMapOvr>
  <p:transition>
    <p:split orient="vert" dir="in"/>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96346B5D-50A5-4F4F-B8AC-D5D84664B33A}" type="datetimeFigureOut">
              <a:rPr lang="en-US" smtClean="0"/>
              <a:pPr/>
              <a:t>2/7/2011</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ED2A263-5272-452F-AC89-A13DB84C57D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transition>
    <p:split orient="vert" dir="in"/>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346B5D-50A5-4F4F-B8AC-D5D84664B33A}" type="datetimeFigureOut">
              <a:rPr lang="en-US" smtClean="0"/>
              <a:pPr/>
              <a:t>2/7/2011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ED2A263-5272-452F-AC89-A13DB84C57DB}" type="slidenum">
              <a:rPr lang="en-US" smtClean="0"/>
              <a:pPr/>
              <a:t>‹#›</a:t>
            </a:fld>
            <a:endParaRPr lang="en-US"/>
          </a:p>
        </p:txBody>
      </p:sp>
    </p:spTree>
  </p:cSld>
  <p:clrMapOvr>
    <a:masterClrMapping/>
  </p:clrMapOvr>
  <p:transition>
    <p:split orient="vert" dir="in"/>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6346B5D-50A5-4F4F-B8AC-D5D84664B33A}" type="datetimeFigureOut">
              <a:rPr lang="en-US" smtClean="0"/>
              <a:pPr/>
              <a:t>2/7/2011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ED2A263-5272-452F-AC89-A13DB84C57DB}" type="slidenum">
              <a:rPr lang="en-US" smtClean="0"/>
              <a:pPr/>
              <a:t>‹#›</a:t>
            </a:fld>
            <a:endParaRPr lang="en-US"/>
          </a:p>
        </p:txBody>
      </p:sp>
    </p:spTree>
  </p:cSld>
  <p:clrMapOvr>
    <a:masterClrMapping/>
  </p:clrMapOvr>
  <p:transition>
    <p:split orient="vert"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6346B5D-50A5-4F4F-B8AC-D5D84664B33A}" type="datetimeFigureOut">
              <a:rPr lang="en-US" smtClean="0"/>
              <a:pPr/>
              <a:t>2/7/2011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ED2A263-5272-452F-AC89-A13DB84C57DB}" type="slidenum">
              <a:rPr lang="en-US" smtClean="0"/>
              <a:pPr/>
              <a:t>‹#›</a:t>
            </a:fld>
            <a:endParaRPr lang="en-US"/>
          </a:p>
        </p:txBody>
      </p:sp>
    </p:spTree>
  </p:cSld>
  <p:clrMapOvr>
    <a:masterClrMapping/>
  </p:clrMapOvr>
  <p:transition>
    <p:split orient="vert" dir="in"/>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96346B5D-50A5-4F4F-B8AC-D5D84664B33A}" type="datetimeFigureOut">
              <a:rPr lang="en-US" smtClean="0"/>
              <a:pPr/>
              <a:t>2/7/2011</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ED2A263-5272-452F-AC89-A13DB84C57DB}" type="slidenum">
              <a:rPr lang="en-US" smtClean="0"/>
              <a:pPr/>
              <a:t>‹#›</a:t>
            </a:fld>
            <a:endParaRPr lang="en-US"/>
          </a:p>
        </p:txBody>
      </p:sp>
    </p:spTree>
  </p:cSld>
  <p:clrMapOvr>
    <a:masterClrMapping/>
  </p:clrMapOvr>
  <p:transition>
    <p:split orient="vert" dir="in"/>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6346B5D-50A5-4F4F-B8AC-D5D84664B33A}" type="datetimeFigureOut">
              <a:rPr lang="en-US" smtClean="0"/>
              <a:pPr/>
              <a:t>2/7/2011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ED2A263-5272-452F-AC89-A13DB84C57DB}" type="slidenum">
              <a:rPr lang="en-US" smtClean="0"/>
              <a:pPr/>
              <a:t>‹#›</a:t>
            </a:fld>
            <a:endParaRPr lang="en-US"/>
          </a:p>
        </p:txBody>
      </p:sp>
    </p:spTree>
  </p:cSld>
  <p:clrMapOvr>
    <a:masterClrMapping/>
  </p:clrMapOvr>
  <p:transition>
    <p:split orient="vert" dir="in"/>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96346B5D-50A5-4F4F-B8AC-D5D84664B33A}" type="datetimeFigureOut">
              <a:rPr lang="en-US" smtClean="0"/>
              <a:pPr/>
              <a:t>2/7/2011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ED2A263-5272-452F-AC89-A13DB84C57D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transition>
    <p:split orient="vert" dir="in"/>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96346B5D-50A5-4F4F-B8AC-D5D84664B33A}" type="datetimeFigureOut">
              <a:rPr lang="en-US" smtClean="0"/>
              <a:pPr/>
              <a:t>2/7/2011</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ED2A263-5272-452F-AC89-A13DB84C57D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split orient="vert" dir="in"/>
  </p:transition>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4 NEW TESTAMENT FOOLS</a:t>
            </a:r>
            <a:endParaRPr lang="en-US" dirty="0"/>
          </a:p>
        </p:txBody>
      </p:sp>
      <p:sp>
        <p:nvSpPr>
          <p:cNvPr id="3" name="Subtitle 2"/>
          <p:cNvSpPr>
            <a:spLocks noGrp="1"/>
          </p:cNvSpPr>
          <p:nvPr>
            <p:ph type="subTitle" idx="1"/>
          </p:nvPr>
        </p:nvSpPr>
        <p:spPr/>
        <p:txBody>
          <a:bodyPr>
            <a:normAutofit/>
          </a:bodyPr>
          <a:lstStyle/>
          <a:p>
            <a:r>
              <a:rPr lang="en-US" sz="2800" dirty="0" smtClean="0"/>
              <a:t>MATTHEW 25:1-13</a:t>
            </a:r>
            <a:endParaRPr lang="en-US" sz="2800" dirty="0"/>
          </a:p>
        </p:txBody>
      </p:sp>
    </p:spTree>
  </p:cSld>
  <p:clrMapOvr>
    <a:masterClrMapping/>
  </p:clrMapOvr>
  <p:transition>
    <p:split orient="vert" dir="in"/>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 The legalistic fool</a:t>
            </a:r>
            <a:endParaRPr lang="en-US" dirty="0"/>
          </a:p>
        </p:txBody>
      </p:sp>
      <p:sp>
        <p:nvSpPr>
          <p:cNvPr id="3" name="Content Placeholder 2"/>
          <p:cNvSpPr>
            <a:spLocks noGrp="1"/>
          </p:cNvSpPr>
          <p:nvPr>
            <p:ph idx="1"/>
          </p:nvPr>
        </p:nvSpPr>
        <p:spPr/>
        <p:txBody>
          <a:bodyPr>
            <a:normAutofit/>
          </a:bodyPr>
          <a:lstStyle/>
          <a:p>
            <a:r>
              <a:rPr lang="en-US" sz="3200" b="1" dirty="0" smtClean="0"/>
              <a:t>Trusts in self-righteousness rather than God.</a:t>
            </a:r>
          </a:p>
          <a:p>
            <a:r>
              <a:rPr lang="en-US" sz="3200" b="1" dirty="0" smtClean="0"/>
              <a:t>Many think that righteousness is “rule keeping.”</a:t>
            </a:r>
          </a:p>
          <a:p>
            <a:r>
              <a:rPr lang="en-US" sz="3200" b="1" dirty="0" smtClean="0"/>
              <a:t>In the meantime we miss the value and importance of personal fellowship with God.</a:t>
            </a:r>
          </a:p>
        </p:txBody>
      </p:sp>
    </p:spTree>
  </p:cSld>
  <p:clrMapOvr>
    <a:masterClrMapping/>
  </p:clrMapOvr>
  <p:transition>
    <p:split orient="vert" dir="in"/>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 The legalistic fool</a:t>
            </a:r>
            <a:endParaRPr lang="en-US" dirty="0"/>
          </a:p>
        </p:txBody>
      </p:sp>
      <p:sp>
        <p:nvSpPr>
          <p:cNvPr id="3" name="Content Placeholder 2"/>
          <p:cNvSpPr>
            <a:spLocks noGrp="1"/>
          </p:cNvSpPr>
          <p:nvPr>
            <p:ph idx="1"/>
          </p:nvPr>
        </p:nvSpPr>
        <p:spPr/>
        <p:txBody>
          <a:bodyPr>
            <a:normAutofit lnSpcReduction="10000"/>
          </a:bodyPr>
          <a:lstStyle/>
          <a:p>
            <a:r>
              <a:rPr lang="en-US" sz="3200" b="1" baseline="30000" dirty="0" smtClean="0"/>
              <a:t>10</a:t>
            </a:r>
            <a:r>
              <a:rPr lang="en-US" sz="3200" dirty="0" smtClean="0"/>
              <a:t> "Two men went up to the temple to pray, one a Pharisee and the other a tax collector. </a:t>
            </a:r>
            <a:r>
              <a:rPr lang="en-US" sz="3200" b="1" baseline="30000" dirty="0" smtClean="0"/>
              <a:t>11</a:t>
            </a:r>
            <a:r>
              <a:rPr lang="en-US" sz="3200" dirty="0" smtClean="0"/>
              <a:t> The Pharisee stood and prayed thus with himself, 'God, I thank You that I am not like other men--</a:t>
            </a:r>
            <a:r>
              <a:rPr lang="en-US" sz="3200" dirty="0" err="1" smtClean="0"/>
              <a:t>extortioners</a:t>
            </a:r>
            <a:r>
              <a:rPr lang="en-US" sz="3200" dirty="0" smtClean="0"/>
              <a:t>, unjust, adulterers, or even as this tax collector. </a:t>
            </a:r>
            <a:r>
              <a:rPr lang="en-US" sz="3200" b="1" baseline="30000" dirty="0" smtClean="0"/>
              <a:t>12</a:t>
            </a:r>
            <a:r>
              <a:rPr lang="en-US" sz="3200" dirty="0" smtClean="0"/>
              <a:t> I fast twice a week; I give tithes of all that I possess.' </a:t>
            </a:r>
            <a:br>
              <a:rPr lang="en-US" sz="3200" dirty="0" smtClean="0"/>
            </a:br>
            <a:r>
              <a:rPr lang="en-US" sz="3200" b="1" dirty="0" smtClean="0"/>
              <a:t>Luke 18:10-12</a:t>
            </a:r>
            <a:endParaRPr lang="en-US" sz="3200" b="1" dirty="0"/>
          </a:p>
        </p:txBody>
      </p:sp>
    </p:spTree>
  </p:cSld>
  <p:clrMapOvr>
    <a:masterClrMapping/>
  </p:clrMapOvr>
  <p:transition>
    <p:split orient="vert"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 The legalistic fool</a:t>
            </a:r>
            <a:endParaRPr lang="en-US" dirty="0"/>
          </a:p>
        </p:txBody>
      </p:sp>
      <p:sp>
        <p:nvSpPr>
          <p:cNvPr id="3" name="Content Placeholder 2"/>
          <p:cNvSpPr>
            <a:spLocks noGrp="1"/>
          </p:cNvSpPr>
          <p:nvPr>
            <p:ph idx="1"/>
          </p:nvPr>
        </p:nvSpPr>
        <p:spPr/>
        <p:txBody>
          <a:bodyPr>
            <a:normAutofit/>
          </a:bodyPr>
          <a:lstStyle/>
          <a:p>
            <a:r>
              <a:rPr lang="en-US" sz="3200" b="1" dirty="0" smtClean="0"/>
              <a:t>Matthew 23 – Jesus calls them hypocrites</a:t>
            </a:r>
          </a:p>
          <a:p>
            <a:r>
              <a:rPr lang="en-US" sz="3200" b="1" dirty="0" smtClean="0"/>
              <a:t>Paul gives an example – </a:t>
            </a:r>
            <a:r>
              <a:rPr lang="en-US" sz="3200" dirty="0" smtClean="0"/>
              <a:t>For they being ignorant of God's righteousness, and seeking to establish their own righteousness, have not submitted to the righteousness of God. </a:t>
            </a:r>
            <a:r>
              <a:rPr lang="en-US" sz="3200" b="1" dirty="0" smtClean="0"/>
              <a:t>Romans 10:3</a:t>
            </a:r>
          </a:p>
        </p:txBody>
      </p:sp>
    </p:spTree>
  </p:cSld>
  <p:clrMapOvr>
    <a:masterClrMapping/>
  </p:clrMapOvr>
  <p:transition>
    <p:split orient="vert" dir="in"/>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 – The legalistic fool</a:t>
            </a:r>
            <a:endParaRPr lang="en-US" dirty="0"/>
          </a:p>
        </p:txBody>
      </p:sp>
      <p:sp>
        <p:nvSpPr>
          <p:cNvPr id="3" name="Content Placeholder 2"/>
          <p:cNvSpPr>
            <a:spLocks noGrp="1"/>
          </p:cNvSpPr>
          <p:nvPr>
            <p:ph idx="1"/>
          </p:nvPr>
        </p:nvSpPr>
        <p:spPr/>
        <p:txBody>
          <a:bodyPr>
            <a:normAutofit fontScale="92500"/>
          </a:bodyPr>
          <a:lstStyle/>
          <a:p>
            <a:r>
              <a:rPr lang="en-US" sz="3200" b="1" dirty="0" smtClean="0"/>
              <a:t>Another example in formality - </a:t>
            </a:r>
            <a:r>
              <a:rPr lang="en-US" sz="3200" dirty="0" smtClean="0"/>
              <a:t>having </a:t>
            </a:r>
            <a:r>
              <a:rPr lang="en-US" sz="3200" u="sng" dirty="0" smtClean="0"/>
              <a:t>a form of godliness </a:t>
            </a:r>
            <a:r>
              <a:rPr lang="en-US" sz="3200" dirty="0" smtClean="0"/>
              <a:t>but denying its power. And from such people turn away! </a:t>
            </a:r>
            <a:r>
              <a:rPr lang="en-US" sz="3200" b="1" dirty="0" smtClean="0"/>
              <a:t>2 Timothy 3:5</a:t>
            </a:r>
          </a:p>
          <a:p>
            <a:r>
              <a:rPr lang="en-US" sz="3200" b="1" baseline="30000" dirty="0" smtClean="0"/>
              <a:t>20</a:t>
            </a:r>
            <a:r>
              <a:rPr lang="en-US" sz="3200" dirty="0" smtClean="0"/>
              <a:t> Therefore, if you died with Christ from the basic principles of the world, why, as </a:t>
            </a:r>
            <a:r>
              <a:rPr lang="en-US" sz="3200" i="1" dirty="0" smtClean="0"/>
              <a:t>though</a:t>
            </a:r>
            <a:r>
              <a:rPr lang="en-US" sz="3200" dirty="0" smtClean="0"/>
              <a:t> living in the world, do you </a:t>
            </a:r>
            <a:r>
              <a:rPr lang="en-US" sz="3200" u="sng" dirty="0" smtClean="0"/>
              <a:t>subject yourselves to regulations-</a:t>
            </a:r>
            <a:r>
              <a:rPr lang="en-US" sz="3200" dirty="0" smtClean="0"/>
              <a:t>- </a:t>
            </a:r>
            <a:r>
              <a:rPr lang="en-US" sz="3200" b="1" baseline="30000" dirty="0" smtClean="0"/>
              <a:t>21</a:t>
            </a:r>
            <a:r>
              <a:rPr lang="en-US" sz="3200" dirty="0" smtClean="0"/>
              <a:t> "Do not touch, do not taste, do not handle," </a:t>
            </a:r>
            <a:r>
              <a:rPr lang="en-US" sz="3200" b="1" dirty="0" smtClean="0"/>
              <a:t>Colossians 2:20-21</a:t>
            </a:r>
          </a:p>
        </p:txBody>
      </p:sp>
    </p:spTree>
  </p:cSld>
  <p:clrMapOvr>
    <a:masterClrMapping/>
  </p:clrMapOvr>
  <p:transition>
    <p:split orient="vert" dir="in"/>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 The rationalistic fool</a:t>
            </a:r>
            <a:endParaRPr lang="en-US" dirty="0"/>
          </a:p>
        </p:txBody>
      </p:sp>
      <p:sp>
        <p:nvSpPr>
          <p:cNvPr id="3" name="Content Placeholder 2"/>
          <p:cNvSpPr>
            <a:spLocks noGrp="1"/>
          </p:cNvSpPr>
          <p:nvPr>
            <p:ph idx="1"/>
          </p:nvPr>
        </p:nvSpPr>
        <p:spPr/>
        <p:txBody>
          <a:bodyPr>
            <a:normAutofit fontScale="92500" lnSpcReduction="20000"/>
          </a:bodyPr>
          <a:lstStyle/>
          <a:p>
            <a:r>
              <a:rPr lang="en-US" sz="3200" b="1" dirty="0" smtClean="0"/>
              <a:t>Trusts his own reasoning rather than God’s Word</a:t>
            </a:r>
          </a:p>
          <a:p>
            <a:r>
              <a:rPr lang="en-US" sz="3200" b="1" dirty="0" smtClean="0"/>
              <a:t>Thinks his thoughts and philosophy have more value than the Word of God</a:t>
            </a:r>
          </a:p>
          <a:p>
            <a:r>
              <a:rPr lang="en-US" sz="3200" b="1" baseline="30000" dirty="0" smtClean="0"/>
              <a:t>21</a:t>
            </a:r>
            <a:r>
              <a:rPr lang="en-US" sz="3200" dirty="0" smtClean="0"/>
              <a:t> because, although they knew God, they did not glorify </a:t>
            </a:r>
            <a:r>
              <a:rPr lang="en-US" sz="3200" i="1" dirty="0" smtClean="0"/>
              <a:t>Him</a:t>
            </a:r>
            <a:r>
              <a:rPr lang="en-US" sz="3200" dirty="0" smtClean="0"/>
              <a:t> as God, nor were thankful, but became futile in their thoughts, and their foolish hearts were darkened. </a:t>
            </a:r>
            <a:r>
              <a:rPr lang="en-US" sz="3200" b="1" baseline="30000" dirty="0" smtClean="0"/>
              <a:t>22</a:t>
            </a:r>
            <a:r>
              <a:rPr lang="en-US" sz="3200" dirty="0" smtClean="0"/>
              <a:t> Professing to be wise, </a:t>
            </a:r>
            <a:r>
              <a:rPr lang="en-US" sz="3200" u="sng" dirty="0" smtClean="0"/>
              <a:t>they became fools</a:t>
            </a:r>
            <a:r>
              <a:rPr lang="en-US" sz="3200" dirty="0" smtClean="0"/>
              <a:t>, </a:t>
            </a:r>
            <a:br>
              <a:rPr lang="en-US" sz="3200" dirty="0" smtClean="0"/>
            </a:br>
            <a:r>
              <a:rPr lang="en-US" sz="3200" b="1" dirty="0" smtClean="0"/>
              <a:t>Romans 1:21-22</a:t>
            </a:r>
          </a:p>
        </p:txBody>
      </p:sp>
    </p:spTree>
  </p:cSld>
  <p:clrMapOvr>
    <a:masterClrMapping/>
  </p:clrMapOvr>
  <p:transition>
    <p:split orient="vert"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 The rationalistic fool</a:t>
            </a:r>
            <a:endParaRPr lang="en-US" dirty="0"/>
          </a:p>
        </p:txBody>
      </p:sp>
      <p:sp>
        <p:nvSpPr>
          <p:cNvPr id="3" name="Content Placeholder 2"/>
          <p:cNvSpPr>
            <a:spLocks noGrp="1"/>
          </p:cNvSpPr>
          <p:nvPr>
            <p:ph idx="1"/>
          </p:nvPr>
        </p:nvSpPr>
        <p:spPr/>
        <p:txBody>
          <a:bodyPr>
            <a:normAutofit/>
          </a:bodyPr>
          <a:lstStyle/>
          <a:p>
            <a:r>
              <a:rPr lang="en-US" sz="3200" b="1" dirty="0" smtClean="0"/>
              <a:t>The simple things are beneath him</a:t>
            </a:r>
          </a:p>
          <a:p>
            <a:r>
              <a:rPr lang="en-US" sz="3200" b="1" baseline="30000" dirty="0" smtClean="0"/>
              <a:t>18</a:t>
            </a:r>
            <a:r>
              <a:rPr lang="en-US" sz="3200" dirty="0" smtClean="0"/>
              <a:t> For the message of the cross is foolishness to those who are perishing, but to us who are being saved it is the power of God. </a:t>
            </a:r>
            <a:r>
              <a:rPr lang="en-US" sz="3200" b="1" baseline="30000" dirty="0" smtClean="0"/>
              <a:t>19</a:t>
            </a:r>
            <a:r>
              <a:rPr lang="en-US" sz="3200" dirty="0" smtClean="0"/>
              <a:t> For it is written: </a:t>
            </a:r>
            <a:r>
              <a:rPr lang="en-US" sz="3200" i="1" dirty="0" smtClean="0"/>
              <a:t>"I will destroy the wisdom of the wise,</a:t>
            </a:r>
            <a:r>
              <a:rPr lang="en-US" sz="3200" dirty="0" smtClean="0"/>
              <a:t> </a:t>
            </a:r>
            <a:r>
              <a:rPr lang="en-US" sz="3200" i="1" dirty="0" smtClean="0"/>
              <a:t>And bring to nothing the understanding of the prudent."</a:t>
            </a:r>
            <a:r>
              <a:rPr lang="en-US" sz="3200" dirty="0" smtClean="0"/>
              <a:t> </a:t>
            </a:r>
            <a:r>
              <a:rPr lang="en-US" sz="3200" b="1" dirty="0" smtClean="0"/>
              <a:t>1 Corinthians 1:18-19</a:t>
            </a:r>
          </a:p>
        </p:txBody>
      </p:sp>
    </p:spTree>
  </p:cSld>
  <p:clrMapOvr>
    <a:masterClrMapping/>
  </p:clrMapOvr>
  <p:transition>
    <p:split orient="vert" dir="in"/>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4 – The rationalistic fool</a:t>
            </a:r>
            <a:endParaRPr lang="en-US" dirty="0"/>
          </a:p>
        </p:txBody>
      </p:sp>
      <p:sp>
        <p:nvSpPr>
          <p:cNvPr id="3" name="Content Placeholder 2"/>
          <p:cNvSpPr>
            <a:spLocks noGrp="1"/>
          </p:cNvSpPr>
          <p:nvPr>
            <p:ph idx="1"/>
          </p:nvPr>
        </p:nvSpPr>
        <p:spPr/>
        <p:txBody>
          <a:bodyPr>
            <a:normAutofit fontScale="92500"/>
          </a:bodyPr>
          <a:lstStyle/>
          <a:p>
            <a:r>
              <a:rPr lang="en-US" sz="3200" b="1" baseline="30000" dirty="0" smtClean="0"/>
              <a:t>27</a:t>
            </a:r>
            <a:r>
              <a:rPr lang="en-US" sz="3200" dirty="0" smtClean="0"/>
              <a:t> But God has chosen the foolish things of the world to put to shame the wise, and God has chosen the weak things of the world to put to shame the things which are mighty; </a:t>
            </a:r>
            <a:r>
              <a:rPr lang="en-US" sz="3200" b="1" baseline="30000" dirty="0" smtClean="0"/>
              <a:t>28</a:t>
            </a:r>
            <a:r>
              <a:rPr lang="en-US" sz="3200" dirty="0" smtClean="0"/>
              <a:t> and the base things of the world and the things which are despised God has chosen, and the things which are not, to bring to nothing the things that are, </a:t>
            </a:r>
            <a:br>
              <a:rPr lang="en-US" sz="3200" dirty="0" smtClean="0"/>
            </a:br>
            <a:r>
              <a:rPr lang="en-US" sz="3200" b="1" dirty="0" smtClean="0"/>
              <a:t>1 Corinthians 1:27-28</a:t>
            </a:r>
            <a:endParaRPr lang="en-US" sz="3200" b="1" dirty="0"/>
          </a:p>
        </p:txBody>
      </p:sp>
    </p:spTree>
  </p:cSld>
  <p:clrMapOvr>
    <a:masterClrMapping/>
  </p:clrMapOvr>
  <p:transition>
    <p:split orient="vert" dir="in"/>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975360"/>
          </a:xfrm>
        </p:spPr>
        <p:txBody>
          <a:bodyPr/>
          <a:lstStyle/>
          <a:p>
            <a:r>
              <a:rPr lang="en-US" dirty="0" smtClean="0"/>
              <a:t>conclusion</a:t>
            </a:r>
            <a:endParaRPr lang="en-US" dirty="0"/>
          </a:p>
        </p:txBody>
      </p:sp>
      <p:sp>
        <p:nvSpPr>
          <p:cNvPr id="3" name="Content Placeholder 2"/>
          <p:cNvSpPr>
            <a:spLocks noGrp="1"/>
          </p:cNvSpPr>
          <p:nvPr>
            <p:ph idx="1"/>
          </p:nvPr>
        </p:nvSpPr>
        <p:spPr>
          <a:xfrm>
            <a:off x="0" y="1371600"/>
            <a:ext cx="8077200" cy="5486400"/>
          </a:xfrm>
        </p:spPr>
        <p:txBody>
          <a:bodyPr>
            <a:noAutofit/>
          </a:bodyPr>
          <a:lstStyle/>
          <a:p>
            <a:pPr marL="514350" indent="-514350">
              <a:buFont typeface="+mj-lt"/>
              <a:buAutoNum type="arabicPeriod"/>
            </a:pPr>
            <a:r>
              <a:rPr lang="en-US" sz="3600" b="1" dirty="0" smtClean="0"/>
              <a:t>It is foolish to be </a:t>
            </a:r>
            <a:r>
              <a:rPr lang="en-US" sz="3600" b="1" u="sng" dirty="0" smtClean="0"/>
              <a:t>UNPREPARED</a:t>
            </a:r>
          </a:p>
          <a:p>
            <a:pPr marL="514350" indent="-514350">
              <a:buFont typeface="+mj-lt"/>
              <a:buAutoNum type="arabicPeriod"/>
            </a:pPr>
            <a:r>
              <a:rPr lang="en-US" sz="3600" b="1" dirty="0" smtClean="0"/>
              <a:t>It is foolish to have faith in </a:t>
            </a:r>
            <a:r>
              <a:rPr lang="en-US" sz="3600" b="1" u="sng" dirty="0" smtClean="0"/>
              <a:t>MATERIAL</a:t>
            </a:r>
            <a:r>
              <a:rPr lang="en-US" sz="3600" b="1" dirty="0" smtClean="0"/>
              <a:t> things.</a:t>
            </a:r>
          </a:p>
          <a:p>
            <a:pPr marL="514350" indent="-514350">
              <a:buFont typeface="+mj-lt"/>
              <a:buAutoNum type="arabicPeriod"/>
            </a:pPr>
            <a:r>
              <a:rPr lang="en-US" sz="3600" b="1" dirty="0" smtClean="0"/>
              <a:t>It is foolish to trust in our form, customs and rituals and bind them on others in a </a:t>
            </a:r>
            <a:r>
              <a:rPr lang="en-US" sz="3600" b="1" u="sng" dirty="0" smtClean="0"/>
              <a:t>LEGALISTIC</a:t>
            </a:r>
            <a:r>
              <a:rPr lang="en-US" sz="3600" b="1" dirty="0" smtClean="0"/>
              <a:t> way.</a:t>
            </a:r>
          </a:p>
          <a:p>
            <a:pPr marL="514350" indent="-514350">
              <a:buFont typeface="+mj-lt"/>
              <a:buAutoNum type="arabicPeriod"/>
            </a:pPr>
            <a:r>
              <a:rPr lang="en-US" sz="3600" b="1" dirty="0" smtClean="0"/>
              <a:t>It is foolish to try to be </a:t>
            </a:r>
            <a:r>
              <a:rPr lang="en-US" sz="3600" b="1" u="sng" dirty="0" smtClean="0"/>
              <a:t>RATIONAL</a:t>
            </a:r>
            <a:r>
              <a:rPr lang="en-US" sz="3600" b="1" dirty="0" smtClean="0"/>
              <a:t> and out-think God.</a:t>
            </a:r>
            <a:endParaRPr lang="en-US" sz="3600" b="1" dirty="0"/>
          </a:p>
        </p:txBody>
      </p:sp>
    </p:spTree>
  </p:cSld>
  <p:clrMapOvr>
    <a:masterClrMapping/>
  </p:clrMapOvr>
  <p:transition>
    <p:split orient="ver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people are fooled</a:t>
            </a:r>
            <a:endParaRPr lang="en-US" dirty="0"/>
          </a:p>
        </p:txBody>
      </p:sp>
      <p:sp>
        <p:nvSpPr>
          <p:cNvPr id="3" name="Content Placeholder 2"/>
          <p:cNvSpPr>
            <a:spLocks noGrp="1"/>
          </p:cNvSpPr>
          <p:nvPr>
            <p:ph idx="1"/>
          </p:nvPr>
        </p:nvSpPr>
        <p:spPr/>
        <p:txBody>
          <a:bodyPr>
            <a:normAutofit/>
          </a:bodyPr>
          <a:lstStyle/>
          <a:p>
            <a:r>
              <a:rPr lang="en-US" sz="3200" b="1" dirty="0" smtClean="0"/>
              <a:t>April 1 – April Fool’s Day</a:t>
            </a:r>
          </a:p>
          <a:p>
            <a:r>
              <a:rPr lang="en-US" sz="3200" b="1" dirty="0" smtClean="0"/>
              <a:t>Some people are gullible for practical jokes and fall for tricks</a:t>
            </a:r>
          </a:p>
          <a:p>
            <a:r>
              <a:rPr lang="en-US" sz="3200" b="1" dirty="0" smtClean="0"/>
              <a:t>The root word for fool in the Bible is “stupid, absurd, heedless or unintelligent”</a:t>
            </a:r>
          </a:p>
          <a:p>
            <a:r>
              <a:rPr lang="en-US" sz="3200" b="1" dirty="0" smtClean="0"/>
              <a:t>We all have done – stupid, foolish, and absurd things.</a:t>
            </a:r>
          </a:p>
        </p:txBody>
      </p:sp>
    </p:spTree>
  </p:cSld>
  <p:clrMapOvr>
    <a:masterClrMapping/>
  </p:clrMapOvr>
  <p:transition>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people are fooled</a:t>
            </a:r>
            <a:endParaRPr lang="en-US" dirty="0"/>
          </a:p>
        </p:txBody>
      </p:sp>
      <p:sp>
        <p:nvSpPr>
          <p:cNvPr id="3" name="Content Placeholder 2"/>
          <p:cNvSpPr>
            <a:spLocks noGrp="1"/>
          </p:cNvSpPr>
          <p:nvPr>
            <p:ph idx="1"/>
          </p:nvPr>
        </p:nvSpPr>
        <p:spPr/>
        <p:txBody>
          <a:bodyPr>
            <a:normAutofit/>
          </a:bodyPr>
          <a:lstStyle/>
          <a:p>
            <a:r>
              <a:rPr lang="en-US" sz="3200" b="1" dirty="0" smtClean="0"/>
              <a:t>Psalm 53:1 </a:t>
            </a:r>
            <a:r>
              <a:rPr lang="en-US" sz="3200" dirty="0" smtClean="0"/>
              <a:t>- The fool has said in his heart, "</a:t>
            </a:r>
            <a:r>
              <a:rPr lang="en-US" sz="3200" i="1" dirty="0" smtClean="0"/>
              <a:t>There is</a:t>
            </a:r>
            <a:r>
              <a:rPr lang="en-US" sz="3200" dirty="0" smtClean="0"/>
              <a:t> no God." They are corrupt, and have done abominable iniquity; </a:t>
            </a:r>
            <a:r>
              <a:rPr lang="en-US" sz="3200" i="1" dirty="0" smtClean="0"/>
              <a:t>There is</a:t>
            </a:r>
            <a:r>
              <a:rPr lang="en-US" sz="3200" dirty="0" smtClean="0"/>
              <a:t> none who does good.</a:t>
            </a:r>
          </a:p>
          <a:p>
            <a:r>
              <a:rPr lang="en-US" sz="3200" b="1" dirty="0" smtClean="0"/>
              <a:t>Our New Testament speaks of 4 kinds of foolish people</a:t>
            </a:r>
          </a:p>
          <a:p>
            <a:endParaRPr lang="en-US" sz="3200" dirty="0" smtClean="0"/>
          </a:p>
        </p:txBody>
      </p:sp>
    </p:spTree>
  </p:cSld>
  <p:clrMapOvr>
    <a:masterClrMapping/>
  </p:clrMapOvr>
  <p:transition>
    <p:split orient="ver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 The unprepared fool</a:t>
            </a:r>
            <a:endParaRPr lang="en-US" dirty="0"/>
          </a:p>
        </p:txBody>
      </p:sp>
      <p:sp>
        <p:nvSpPr>
          <p:cNvPr id="3" name="Content Placeholder 2"/>
          <p:cNvSpPr>
            <a:spLocks noGrp="1"/>
          </p:cNvSpPr>
          <p:nvPr>
            <p:ph idx="1"/>
          </p:nvPr>
        </p:nvSpPr>
        <p:spPr/>
        <p:txBody>
          <a:bodyPr>
            <a:normAutofit lnSpcReduction="10000"/>
          </a:bodyPr>
          <a:lstStyle/>
          <a:p>
            <a:r>
              <a:rPr lang="en-US" sz="3200" b="1" baseline="30000" dirty="0" smtClean="0"/>
              <a:t>1</a:t>
            </a:r>
            <a:r>
              <a:rPr lang="en-US" sz="3200" dirty="0" smtClean="0"/>
              <a:t> "Then the kingdom of heaven shall be likened to ten virgins who took their lamps and went out to meet the bridegroom. </a:t>
            </a:r>
            <a:r>
              <a:rPr lang="en-US" sz="3200" b="1" baseline="30000" dirty="0" smtClean="0"/>
              <a:t>2</a:t>
            </a:r>
            <a:r>
              <a:rPr lang="en-US" sz="3200" dirty="0" smtClean="0"/>
              <a:t> Now five of them were wise, </a:t>
            </a:r>
            <a:r>
              <a:rPr lang="en-US" sz="3200" u="sng" dirty="0" smtClean="0"/>
              <a:t>and five </a:t>
            </a:r>
            <a:r>
              <a:rPr lang="en-US" sz="3200" i="1" u="sng" dirty="0" smtClean="0"/>
              <a:t>were</a:t>
            </a:r>
            <a:r>
              <a:rPr lang="en-US" sz="3200" u="sng" dirty="0" smtClean="0"/>
              <a:t> foolish</a:t>
            </a:r>
            <a:r>
              <a:rPr lang="en-US" sz="3200" dirty="0" smtClean="0"/>
              <a:t>. </a:t>
            </a:r>
            <a:r>
              <a:rPr lang="en-US" sz="3200" b="1" baseline="30000" dirty="0" smtClean="0"/>
              <a:t>3</a:t>
            </a:r>
            <a:r>
              <a:rPr lang="en-US" sz="3200" dirty="0" smtClean="0"/>
              <a:t> </a:t>
            </a:r>
            <a:r>
              <a:rPr lang="en-US" sz="3200" u="sng" dirty="0" smtClean="0"/>
              <a:t>Those who </a:t>
            </a:r>
            <a:r>
              <a:rPr lang="en-US" sz="3200" i="1" u="sng" dirty="0" smtClean="0"/>
              <a:t>were</a:t>
            </a:r>
            <a:r>
              <a:rPr lang="en-US" sz="3200" u="sng" dirty="0" smtClean="0"/>
              <a:t> foolish took their lamps and took no oil with them</a:t>
            </a:r>
            <a:r>
              <a:rPr lang="en-US" sz="3200" dirty="0" smtClean="0"/>
              <a:t>, </a:t>
            </a:r>
            <a:r>
              <a:rPr lang="en-US" sz="3200" b="1" baseline="30000" dirty="0" smtClean="0"/>
              <a:t>4</a:t>
            </a:r>
            <a:r>
              <a:rPr lang="en-US" sz="3200" dirty="0" smtClean="0"/>
              <a:t> but the wise took oil in their vessels with their lamps. </a:t>
            </a:r>
            <a:br>
              <a:rPr lang="en-US" sz="3200" dirty="0" smtClean="0"/>
            </a:br>
            <a:r>
              <a:rPr lang="en-US" sz="3200" b="1" dirty="0" smtClean="0"/>
              <a:t>Matthew 25:1-4</a:t>
            </a:r>
          </a:p>
        </p:txBody>
      </p:sp>
    </p:spTree>
  </p:cSld>
  <p:clrMapOvr>
    <a:masterClrMapping/>
  </p:clrMapOvr>
  <p:transition>
    <p:split orient="ver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 The </a:t>
            </a:r>
            <a:r>
              <a:rPr lang="en-US" smtClean="0"/>
              <a:t>unprepared fool</a:t>
            </a:r>
            <a:endParaRPr lang="en-US" dirty="0"/>
          </a:p>
        </p:txBody>
      </p:sp>
      <p:sp>
        <p:nvSpPr>
          <p:cNvPr id="3" name="Content Placeholder 2"/>
          <p:cNvSpPr>
            <a:spLocks noGrp="1"/>
          </p:cNvSpPr>
          <p:nvPr>
            <p:ph idx="1"/>
          </p:nvPr>
        </p:nvSpPr>
        <p:spPr/>
        <p:txBody>
          <a:bodyPr>
            <a:normAutofit/>
          </a:bodyPr>
          <a:lstStyle/>
          <a:p>
            <a:r>
              <a:rPr lang="en-US" sz="3200" b="1" dirty="0" smtClean="0"/>
              <a:t>Jesus is preparing a place (heaven) for those who are prepared to enter</a:t>
            </a:r>
          </a:p>
          <a:p>
            <a:r>
              <a:rPr lang="en-US" sz="3200" b="1" baseline="30000" dirty="0" smtClean="0"/>
              <a:t>3</a:t>
            </a:r>
            <a:r>
              <a:rPr lang="en-US" sz="3200" dirty="0" smtClean="0"/>
              <a:t> And if I go and prepare a place for you, I will come again and receive you to Myself; that where I am, </a:t>
            </a:r>
            <a:r>
              <a:rPr lang="en-US" sz="3200" i="1" dirty="0" smtClean="0"/>
              <a:t>there</a:t>
            </a:r>
            <a:r>
              <a:rPr lang="en-US" sz="3200" dirty="0" smtClean="0"/>
              <a:t> you may be also. </a:t>
            </a:r>
            <a:r>
              <a:rPr lang="en-US" sz="3200" b="1" baseline="30000" dirty="0" smtClean="0"/>
              <a:t>4</a:t>
            </a:r>
            <a:r>
              <a:rPr lang="en-US" sz="3200" dirty="0" smtClean="0"/>
              <a:t> And where I go you know, and the way you know." </a:t>
            </a:r>
            <a:r>
              <a:rPr lang="en-US" sz="3200" b="1" dirty="0" smtClean="0"/>
              <a:t>John 14:3-4</a:t>
            </a:r>
          </a:p>
        </p:txBody>
      </p:sp>
    </p:spTree>
  </p:cSld>
  <p:clrMapOvr>
    <a:masterClrMapping/>
  </p:clrMapOvr>
  <p:transition>
    <p:split orient="ver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 – The </a:t>
            </a:r>
            <a:r>
              <a:rPr lang="en-US" smtClean="0"/>
              <a:t>unprepared fool</a:t>
            </a:r>
            <a:endParaRPr lang="en-US" dirty="0"/>
          </a:p>
        </p:txBody>
      </p:sp>
      <p:sp>
        <p:nvSpPr>
          <p:cNvPr id="3" name="Content Placeholder 2"/>
          <p:cNvSpPr>
            <a:spLocks noGrp="1"/>
          </p:cNvSpPr>
          <p:nvPr>
            <p:ph idx="1"/>
          </p:nvPr>
        </p:nvSpPr>
        <p:spPr/>
        <p:txBody>
          <a:bodyPr>
            <a:normAutofit/>
          </a:bodyPr>
          <a:lstStyle/>
          <a:p>
            <a:r>
              <a:rPr lang="en-US" sz="3200" b="1" dirty="0" smtClean="0"/>
              <a:t>The difference in the 5 wise and 5 who were foolish - -</a:t>
            </a:r>
          </a:p>
          <a:p>
            <a:r>
              <a:rPr lang="en-US" sz="3200" b="1" dirty="0" smtClean="0"/>
              <a:t>The wise were prepared</a:t>
            </a:r>
          </a:p>
          <a:p>
            <a:r>
              <a:rPr lang="en-US" sz="3200" b="1" dirty="0" smtClean="0"/>
              <a:t>AHEAD OF TIME – NOT AFTER THE FACT</a:t>
            </a:r>
          </a:p>
          <a:p>
            <a:r>
              <a:rPr lang="en-US" sz="3200" b="1" dirty="0" smtClean="0"/>
              <a:t>When the trumpet sounds, resurrection occurs, and Christ comes for His own, preparation will not be possible</a:t>
            </a:r>
          </a:p>
        </p:txBody>
      </p:sp>
    </p:spTree>
  </p:cSld>
  <p:clrMapOvr>
    <a:masterClrMapping/>
  </p:clrMapOvr>
  <p:transition>
    <p:split orient="vert" dir="in"/>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 The materialistic fool</a:t>
            </a:r>
            <a:endParaRPr lang="en-US" dirty="0"/>
          </a:p>
        </p:txBody>
      </p:sp>
      <p:sp>
        <p:nvSpPr>
          <p:cNvPr id="3" name="Content Placeholder 2"/>
          <p:cNvSpPr>
            <a:spLocks noGrp="1"/>
          </p:cNvSpPr>
          <p:nvPr>
            <p:ph idx="1"/>
          </p:nvPr>
        </p:nvSpPr>
        <p:spPr/>
        <p:txBody>
          <a:bodyPr>
            <a:normAutofit fontScale="92500" lnSpcReduction="20000"/>
          </a:bodyPr>
          <a:lstStyle/>
          <a:p>
            <a:r>
              <a:rPr lang="en-US" sz="3200" b="1" dirty="0" smtClean="0"/>
              <a:t>Serve the material and fleshly rather than God</a:t>
            </a:r>
          </a:p>
          <a:p>
            <a:r>
              <a:rPr lang="en-US" sz="3200" b="1" baseline="30000" dirty="0" smtClean="0"/>
              <a:t>19</a:t>
            </a:r>
            <a:r>
              <a:rPr lang="en-US" sz="3200" dirty="0" smtClean="0"/>
              <a:t> And I will say to my soul, "Soul, you have many goods laid up for many years; take your ease; eat, drink, </a:t>
            </a:r>
            <a:r>
              <a:rPr lang="en-US" sz="3200" i="1" dirty="0" smtClean="0"/>
              <a:t>and</a:t>
            </a:r>
            <a:r>
              <a:rPr lang="en-US" sz="3200" dirty="0" smtClean="0"/>
              <a:t> be merry." ' </a:t>
            </a:r>
            <a:r>
              <a:rPr lang="en-US" sz="3200" b="1" baseline="30000" dirty="0" smtClean="0"/>
              <a:t>20</a:t>
            </a:r>
            <a:r>
              <a:rPr lang="en-US" sz="3200" dirty="0" smtClean="0"/>
              <a:t> But God said to him, 'Fool! This night your soul will be required of you; then whose will those things be which you have provided?' </a:t>
            </a:r>
            <a:r>
              <a:rPr lang="en-US" sz="3200" b="1" baseline="30000" dirty="0" smtClean="0"/>
              <a:t>21</a:t>
            </a:r>
            <a:r>
              <a:rPr lang="en-US" sz="3200" dirty="0" smtClean="0"/>
              <a:t> So </a:t>
            </a:r>
            <a:r>
              <a:rPr lang="en-US" sz="3200" i="1" dirty="0" smtClean="0"/>
              <a:t>is</a:t>
            </a:r>
            <a:r>
              <a:rPr lang="en-US" sz="3200" dirty="0" smtClean="0"/>
              <a:t> he who lays up treasure for himself, and is not rich toward God." </a:t>
            </a:r>
            <a:r>
              <a:rPr lang="en-US" sz="3200" b="1" dirty="0" smtClean="0"/>
              <a:t>Luke 12:19-21</a:t>
            </a:r>
          </a:p>
        </p:txBody>
      </p:sp>
    </p:spTree>
  </p:cSld>
  <p:clrMapOvr>
    <a:masterClrMapping/>
  </p:clrMapOvr>
  <p:transition>
    <p:split orient="ver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 The materialistic fool</a:t>
            </a:r>
            <a:endParaRPr lang="en-US" dirty="0"/>
          </a:p>
        </p:txBody>
      </p:sp>
      <p:sp>
        <p:nvSpPr>
          <p:cNvPr id="3" name="Content Placeholder 2"/>
          <p:cNvSpPr>
            <a:spLocks noGrp="1"/>
          </p:cNvSpPr>
          <p:nvPr>
            <p:ph idx="1"/>
          </p:nvPr>
        </p:nvSpPr>
        <p:spPr/>
        <p:txBody>
          <a:bodyPr>
            <a:normAutofit fontScale="92500" lnSpcReduction="20000"/>
          </a:bodyPr>
          <a:lstStyle/>
          <a:p>
            <a:r>
              <a:rPr lang="en-US" sz="3200" b="1" dirty="0" smtClean="0"/>
              <a:t>Rich Young Ruler – Luke 18:18-25 – shows the bondage of things</a:t>
            </a:r>
          </a:p>
          <a:p>
            <a:r>
              <a:rPr lang="en-US" sz="3200" b="1" dirty="0" err="1" smtClean="0"/>
              <a:t>Zaccheus</a:t>
            </a:r>
            <a:r>
              <a:rPr lang="en-US" sz="3200" b="1" dirty="0" smtClean="0"/>
              <a:t> – Luke 19:13 – shows that freedom is possible</a:t>
            </a:r>
          </a:p>
          <a:p>
            <a:r>
              <a:rPr lang="en-US" sz="3200" dirty="0" smtClean="0"/>
              <a:t>Then </a:t>
            </a:r>
            <a:r>
              <a:rPr lang="en-US" sz="3200" dirty="0" err="1" smtClean="0"/>
              <a:t>Zacchaeus</a:t>
            </a:r>
            <a:r>
              <a:rPr lang="en-US" sz="3200" dirty="0" smtClean="0"/>
              <a:t> stood and said to the Lord, "Look, Lord, I give half of my goods to the poor; and if I have taken anything from anyone by false accusation, I restore fourfold." </a:t>
            </a:r>
            <a:r>
              <a:rPr lang="en-US" sz="3200" b="1" baseline="30000" dirty="0" smtClean="0"/>
              <a:t>9</a:t>
            </a:r>
            <a:r>
              <a:rPr lang="en-US" sz="3200" dirty="0" smtClean="0"/>
              <a:t> And Jesus said to him, "Today salvation has come to this house, because he also is a son of Abraham; </a:t>
            </a:r>
            <a:r>
              <a:rPr lang="en-US" sz="3200" b="1" dirty="0" smtClean="0"/>
              <a:t>Luke 19:8-9</a:t>
            </a:r>
          </a:p>
        </p:txBody>
      </p:sp>
    </p:spTree>
  </p:cSld>
  <p:clrMapOvr>
    <a:masterClrMapping/>
  </p:clrMapOvr>
  <p:transition>
    <p:split orient="ver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 – The materialistic fool</a:t>
            </a:r>
            <a:endParaRPr lang="en-US" dirty="0"/>
          </a:p>
        </p:txBody>
      </p:sp>
      <p:sp>
        <p:nvSpPr>
          <p:cNvPr id="3" name="Content Placeholder 2"/>
          <p:cNvSpPr>
            <a:spLocks noGrp="1"/>
          </p:cNvSpPr>
          <p:nvPr>
            <p:ph idx="1"/>
          </p:nvPr>
        </p:nvSpPr>
        <p:spPr/>
        <p:txBody>
          <a:bodyPr>
            <a:normAutofit lnSpcReduction="10000"/>
          </a:bodyPr>
          <a:lstStyle/>
          <a:p>
            <a:r>
              <a:rPr lang="en-US" sz="3200" b="1" dirty="0" smtClean="0"/>
              <a:t>The issue – </a:t>
            </a:r>
            <a:r>
              <a:rPr lang="en-US" sz="3200" dirty="0" smtClean="0"/>
              <a:t>No servant can serve two masters; for either he will hate the one and love the other, or else he will be loyal to the one and despise the other. You cannot serve God and mammon." </a:t>
            </a:r>
            <a:r>
              <a:rPr lang="en-US" sz="3200" b="1" dirty="0" smtClean="0"/>
              <a:t>Luke 16:13</a:t>
            </a:r>
          </a:p>
          <a:p>
            <a:r>
              <a:rPr lang="en-US" sz="3200" b="1" dirty="0" smtClean="0"/>
              <a:t>The consequence - </a:t>
            </a:r>
            <a:r>
              <a:rPr lang="en-US" sz="3200" dirty="0" smtClean="0"/>
              <a:t>For what profit is it to a man if he gains the whole world, and is himself destroyed or lost? </a:t>
            </a:r>
            <a:r>
              <a:rPr lang="en-US" sz="3200" b="1" dirty="0" smtClean="0"/>
              <a:t>Luke 9:25</a:t>
            </a:r>
          </a:p>
          <a:p>
            <a:endParaRPr lang="en-US" sz="3200" b="1" dirty="0" smtClean="0"/>
          </a:p>
        </p:txBody>
      </p:sp>
    </p:spTree>
  </p:cSld>
  <p:clrMapOvr>
    <a:masterClrMapping/>
  </p:clrMapOvr>
  <p:transition>
    <p:split orient="vert" dir="in"/>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67</TotalTime>
  <Words>555</Words>
  <Application>Microsoft Office PowerPoint</Application>
  <PresentationFormat>On-screen Show (4:3)</PresentationFormat>
  <Paragraphs>56</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Opulent</vt:lpstr>
      <vt:lpstr>4 NEW TESTAMENT FOOLS</vt:lpstr>
      <vt:lpstr>Some people are fooled</vt:lpstr>
      <vt:lpstr>Some people are fooled</vt:lpstr>
      <vt:lpstr>1 – The unprepared fool</vt:lpstr>
      <vt:lpstr>1 – The unprepared fool</vt:lpstr>
      <vt:lpstr>1 – The unprepared fool</vt:lpstr>
      <vt:lpstr>2 – The materialistic fool</vt:lpstr>
      <vt:lpstr>2 – The materialistic fool</vt:lpstr>
      <vt:lpstr>2 – The materialistic fool</vt:lpstr>
      <vt:lpstr>3 – The legalistic fool</vt:lpstr>
      <vt:lpstr>3 – The legalistic fool</vt:lpstr>
      <vt:lpstr>3 – The legalistic fool</vt:lpstr>
      <vt:lpstr>3 – The legalistic fool</vt:lpstr>
      <vt:lpstr>4 – The rationalistic fool</vt:lpstr>
      <vt:lpstr>4 – The rationalistic fool</vt:lpstr>
      <vt:lpstr>4 – The rationalistic fool</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 NEW TESTAMENT FOOLS</dc:title>
  <dc:creator>Manly Luscombe</dc:creator>
  <cp:lastModifiedBy>Manly Luscombe</cp:lastModifiedBy>
  <cp:revision>9</cp:revision>
  <dcterms:created xsi:type="dcterms:W3CDTF">2011-02-07T13:52:20Z</dcterms:created>
  <dcterms:modified xsi:type="dcterms:W3CDTF">2011-02-07T18:18:26Z</dcterms:modified>
</cp:coreProperties>
</file>