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handoutMasterIdLst>
    <p:handoutMasterId r:id="rId26"/>
  </p:handoutMasterIdLst>
  <p:sldIdLst>
    <p:sldId id="256" r:id="rId5"/>
    <p:sldId id="258" r:id="rId6"/>
    <p:sldId id="259"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7/30/2024</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7/30/2024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Tree>
    <p:extLst>
      <p:ext uri="{BB962C8B-B14F-4D97-AF65-F5344CB8AC3E}">
        <p14:creationId xmlns:p14="http://schemas.microsoft.com/office/powerpoint/2010/main" val="154474571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15406501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val="290474486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2389518" y="1397285"/>
            <a:ext cx="5398294" cy="2242027"/>
          </a:xfrm>
        </p:spPr>
        <p:txBody>
          <a:bodyPr/>
          <a:lstStyle/>
          <a:p>
            <a:r>
              <a:rPr lang="en-US" dirty="0"/>
              <a:t>3 “</a:t>
            </a:r>
            <a:r>
              <a:rPr lang="en-US" dirty="0" err="1"/>
              <a:t>Koins</a:t>
            </a:r>
            <a:r>
              <a:rPr lang="en-US" dirty="0"/>
              <a:t>” in a Fountain</a:t>
            </a: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a:xfrm>
            <a:off x="2761488" y="4109662"/>
            <a:ext cx="4944130" cy="480625"/>
          </a:xfrm>
        </p:spPr>
        <p:txBody>
          <a:bodyPr>
            <a:normAutofit/>
          </a:bodyPr>
          <a:lstStyle/>
          <a:p>
            <a:pPr marL="0" indent="0">
              <a:buNone/>
            </a:pPr>
            <a:r>
              <a:rPr lang="en-US" sz="2400" dirty="0"/>
              <a:t>A Study of 3 Greek words.</a:t>
            </a:r>
          </a:p>
        </p:txBody>
      </p:sp>
      <p:pic>
        <p:nvPicPr>
          <p:cNvPr id="1026" name="Picture 2" descr="Standing Liberty quarter, 1924">
            <a:extLst>
              <a:ext uri="{FF2B5EF4-FFF2-40B4-BE49-F238E27FC236}">
                <a16:creationId xmlns:a16="http://schemas.microsoft.com/office/drawing/2014/main" id="{EFE78466-2881-1EE0-7503-D068B9302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8944" y="349109"/>
            <a:ext cx="1808466" cy="180846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Standing Liberty quarter, 1924">
            <a:extLst>
              <a:ext uri="{FF2B5EF4-FFF2-40B4-BE49-F238E27FC236}">
                <a16:creationId xmlns:a16="http://schemas.microsoft.com/office/drawing/2014/main" id="{30573FAA-AEFF-A96C-6E3A-19C2E54ECB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1517" y="2395728"/>
            <a:ext cx="1808467" cy="180846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Standing Liberty quarter, 1924">
            <a:extLst>
              <a:ext uri="{FF2B5EF4-FFF2-40B4-BE49-F238E27FC236}">
                <a16:creationId xmlns:a16="http://schemas.microsoft.com/office/drawing/2014/main" id="{49EC4AAC-08DF-045E-012E-8DF666FFB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09984" y="4540167"/>
            <a:ext cx="1769022" cy="1769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93459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2 – </a:t>
            </a:r>
            <a:r>
              <a:rPr lang="en-US" dirty="0" err="1"/>
              <a:t>Koinoo</a:t>
            </a:r>
            <a:r>
              <a:rPr lang="en-US" dirty="0"/>
              <a:t> (verb) 		Greek – </a:t>
            </a:r>
            <a:r>
              <a:rPr lang="el-GR" b="0" i="0" u="none" strike="noStrike" baseline="0" dirty="0">
                <a:latin typeface="Galatia SIL" panose="02000600020000020004" pitchFamily="2" charset="0"/>
              </a:rPr>
              <a:t>κοινόω</a:t>
            </a:r>
            <a:endParaRPr lang="en-US"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err="1">
                <a:latin typeface="Verdana" panose="020B0604030504040204" pitchFamily="34" charset="0"/>
                <a:ea typeface="Verdana" panose="020B0604030504040204" pitchFamily="34" charset="0"/>
              </a:rPr>
              <a:t>Koinoo</a:t>
            </a:r>
            <a:r>
              <a:rPr lang="en-US" sz="2800" dirty="0">
                <a:latin typeface="Verdana" panose="020B0604030504040204" pitchFamily="34" charset="0"/>
                <a:ea typeface="Verdana" panose="020B0604030504040204" pitchFamily="34" charset="0"/>
              </a:rPr>
              <a:t> is a verb often translated unclean, defile, pollute.</a:t>
            </a:r>
          </a:p>
          <a:p>
            <a:endParaRPr lang="en-US" sz="2800" dirty="0">
              <a:latin typeface="Verdana" panose="020B0604030504040204" pitchFamily="34" charset="0"/>
              <a:ea typeface="Verdana" panose="020B0604030504040204" pitchFamily="34" charset="0"/>
            </a:endParaRPr>
          </a:p>
          <a:p>
            <a:pPr marR="0" algn="l" rtl="0"/>
            <a:r>
              <a:rPr lang="en-US" sz="2800" b="0" i="0" u="none" strike="noStrike" baseline="0" dirty="0">
                <a:latin typeface="Verdana" panose="020B0604030504040204" pitchFamily="34" charset="0"/>
              </a:rPr>
              <a:t>(Revelation 21:27)  But there shall by no means enter it anything that </a:t>
            </a:r>
            <a:r>
              <a:rPr lang="en-US" sz="2800" b="0" i="0" u="sng" strike="noStrike" baseline="0" dirty="0">
                <a:latin typeface="Verdana" panose="020B0604030504040204" pitchFamily="34" charset="0"/>
              </a:rPr>
              <a:t>defiles</a:t>
            </a:r>
            <a:r>
              <a:rPr lang="en-US" sz="2800" b="0" i="0" u="none" strike="noStrike" baseline="0" dirty="0">
                <a:latin typeface="Verdana" panose="020B0604030504040204" pitchFamily="34" charset="0"/>
              </a:rPr>
              <a:t>, or causes an abomination or a lie, but only those who are written in the Lamb's Book of Life.</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10</a:t>
            </a:fld>
            <a:endParaRPr lang="en-US" dirty="0"/>
          </a:p>
        </p:txBody>
      </p:sp>
    </p:spTree>
    <p:extLst>
      <p:ext uri="{BB962C8B-B14F-4D97-AF65-F5344CB8AC3E}">
        <p14:creationId xmlns:p14="http://schemas.microsoft.com/office/powerpoint/2010/main" val="125716782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3 – Koinonia (noun / f) 	Greek – </a:t>
            </a:r>
            <a:r>
              <a:rPr lang="el-GR" sz="2800" b="0" i="0" u="none" strike="noStrike" baseline="0" dirty="0">
                <a:latin typeface="Galatia SIL" panose="02000600020000020004" pitchFamily="2" charset="0"/>
              </a:rPr>
              <a:t>κοινωνία</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is often translated fellowship, communion, partaker</a:t>
            </a:r>
          </a:p>
          <a:p>
            <a:endParaRPr lang="en-US" sz="2800" dirty="0">
              <a:latin typeface="Verdana" panose="020B0604030504040204" pitchFamily="34" charset="0"/>
              <a:ea typeface="Verdana" panose="020B0604030504040204" pitchFamily="34" charset="0"/>
            </a:endParaRPr>
          </a:p>
          <a:p>
            <a:pPr marR="0" algn="l" rtl="0"/>
            <a:r>
              <a:rPr lang="en-US" sz="2800" b="0" i="0" u="none" strike="noStrike" baseline="0" dirty="0">
                <a:latin typeface="Verdana" panose="020B0604030504040204" pitchFamily="34" charset="0"/>
              </a:rPr>
              <a:t>(Act 2:42)  And they continued steadfastly in the apostles' doctrine and </a:t>
            </a:r>
            <a:r>
              <a:rPr lang="en-US" sz="2800" b="0" i="0" u="sng" strike="noStrike" baseline="0" dirty="0">
                <a:latin typeface="Verdana" panose="020B0604030504040204" pitchFamily="34" charset="0"/>
              </a:rPr>
              <a:t>fellowship</a:t>
            </a:r>
            <a:r>
              <a:rPr lang="en-US" sz="2800" b="0" i="0" u="none" strike="noStrike" baseline="0" dirty="0">
                <a:latin typeface="Verdana" panose="020B0604030504040204" pitchFamily="34" charset="0"/>
              </a:rPr>
              <a:t>, in the breaking of bread, and in prayers.</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11</a:t>
            </a:fld>
            <a:endParaRPr lang="en-US" dirty="0"/>
          </a:p>
        </p:txBody>
      </p:sp>
    </p:spTree>
    <p:extLst>
      <p:ext uri="{BB962C8B-B14F-4D97-AF65-F5344CB8AC3E}">
        <p14:creationId xmlns:p14="http://schemas.microsoft.com/office/powerpoint/2010/main" val="195635526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3 – Koinonia (noun / f) 	Greek – </a:t>
            </a:r>
            <a:r>
              <a:rPr lang="el-GR" sz="2800" b="0" i="0" u="none" strike="noStrike" baseline="0" dirty="0">
                <a:latin typeface="Galatia SIL" panose="02000600020000020004" pitchFamily="2" charset="0"/>
              </a:rPr>
              <a:t>κοινωνία</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is often translated fellowship, communion, partaker</a:t>
            </a:r>
          </a:p>
          <a:p>
            <a:pPr marR="0" algn="l" rtl="0"/>
            <a:r>
              <a:rPr lang="en-US" sz="2800" b="0" i="0" u="none" strike="noStrike" baseline="0" dirty="0">
                <a:latin typeface="Verdana" panose="020B0604030504040204" pitchFamily="34" charset="0"/>
              </a:rPr>
              <a:t>(1 Cor. 1:9)  God </a:t>
            </a:r>
            <a:r>
              <a:rPr lang="en-US" sz="2800" b="0" i="1" u="none" strike="noStrike" baseline="0" dirty="0">
                <a:latin typeface="Verdana" panose="020B0604030504040204" pitchFamily="34" charset="0"/>
              </a:rPr>
              <a:t>is</a:t>
            </a:r>
            <a:r>
              <a:rPr lang="en-US" sz="2800" b="0" i="0" u="none" strike="noStrike" baseline="0" dirty="0">
                <a:latin typeface="Verdana" panose="020B0604030504040204" pitchFamily="34" charset="0"/>
              </a:rPr>
              <a:t> faithful, by whom you were called into the </a:t>
            </a:r>
            <a:r>
              <a:rPr lang="en-US" sz="2800" b="0" i="0" u="sng" strike="noStrike" baseline="0" dirty="0">
                <a:latin typeface="Verdana" panose="020B0604030504040204" pitchFamily="34" charset="0"/>
              </a:rPr>
              <a:t>fellowship</a:t>
            </a:r>
            <a:r>
              <a:rPr lang="en-US" sz="2800" b="0" i="0" u="none" strike="noStrike" baseline="0" dirty="0">
                <a:latin typeface="Verdana" panose="020B0604030504040204" pitchFamily="34" charset="0"/>
              </a:rPr>
              <a:t> of His Son, Jesus Christ our Lord.</a:t>
            </a:r>
          </a:p>
          <a:p>
            <a:r>
              <a:rPr lang="en-US" sz="2800" b="0" i="0" u="none" strike="noStrike" baseline="0" dirty="0">
                <a:latin typeface="Verdana" panose="020B0604030504040204" pitchFamily="34" charset="0"/>
              </a:rPr>
              <a:t>(2 Cor. 8:4)  imploring us with much urgency that we would receive the gift and the </a:t>
            </a:r>
            <a:r>
              <a:rPr lang="en-US" sz="2800" b="0" i="0" u="sng" strike="noStrike" baseline="0" dirty="0">
                <a:latin typeface="Verdana" panose="020B0604030504040204" pitchFamily="34" charset="0"/>
              </a:rPr>
              <a:t>fellowship</a:t>
            </a:r>
            <a:r>
              <a:rPr lang="en-US" sz="2800" b="0" i="0" u="none" strike="noStrike" baseline="0" dirty="0">
                <a:latin typeface="Verdana" panose="020B0604030504040204" pitchFamily="34" charset="0"/>
              </a:rPr>
              <a:t> of the ministering to the saints.</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12</a:t>
            </a:fld>
            <a:endParaRPr lang="en-US" dirty="0"/>
          </a:p>
        </p:txBody>
      </p:sp>
    </p:spTree>
    <p:extLst>
      <p:ext uri="{BB962C8B-B14F-4D97-AF65-F5344CB8AC3E}">
        <p14:creationId xmlns:p14="http://schemas.microsoft.com/office/powerpoint/2010/main" val="279336460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3 – Koinonia (noun / f) 	Greek – </a:t>
            </a:r>
            <a:r>
              <a:rPr lang="el-GR" sz="2800" b="0" i="0" u="none" strike="noStrike" baseline="0" dirty="0">
                <a:latin typeface="Galatia SIL" panose="02000600020000020004" pitchFamily="2" charset="0"/>
              </a:rPr>
              <a:t>κοινωνία</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is often translated fellowship, communion, partaker</a:t>
            </a:r>
          </a:p>
          <a:p>
            <a:endParaRPr lang="en-US" sz="2800" dirty="0">
              <a:latin typeface="Verdana" panose="020B0604030504040204" pitchFamily="34" charset="0"/>
              <a:ea typeface="Verdana" panose="020B0604030504040204" pitchFamily="34" charset="0"/>
            </a:endParaRPr>
          </a:p>
          <a:p>
            <a:pPr marR="0" algn="l" rtl="0"/>
            <a:r>
              <a:rPr lang="en-US" sz="2800" b="0" i="0" u="none" strike="noStrike" baseline="0" dirty="0">
                <a:latin typeface="Verdana" panose="020B0604030504040204" pitchFamily="34" charset="0"/>
              </a:rPr>
              <a:t>(1Peter 4:13)  but rejoice to the extent that you </a:t>
            </a:r>
            <a:r>
              <a:rPr lang="en-US" sz="2800" b="0" i="0" u="sng" strike="noStrike" baseline="0" dirty="0">
                <a:latin typeface="Verdana" panose="020B0604030504040204" pitchFamily="34" charset="0"/>
              </a:rPr>
              <a:t>partake</a:t>
            </a:r>
            <a:r>
              <a:rPr lang="en-US" sz="2800" b="0" i="0" u="none" strike="noStrike" baseline="0" dirty="0">
                <a:latin typeface="Verdana" panose="020B0604030504040204" pitchFamily="34" charset="0"/>
              </a:rPr>
              <a:t> of Christ's sufferings, that when His glory is revealed, you may also be glad with exceeding joy.</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13</a:t>
            </a:fld>
            <a:endParaRPr lang="en-US" dirty="0"/>
          </a:p>
        </p:txBody>
      </p:sp>
    </p:spTree>
    <p:extLst>
      <p:ext uri="{BB962C8B-B14F-4D97-AF65-F5344CB8AC3E}">
        <p14:creationId xmlns:p14="http://schemas.microsoft.com/office/powerpoint/2010/main" val="220221596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3 – Koinonia (noun / f) 	Greek – </a:t>
            </a:r>
            <a:r>
              <a:rPr lang="el-GR" sz="2800" b="0" i="0" u="none" strike="noStrike" baseline="0" dirty="0">
                <a:latin typeface="Galatia SIL" panose="02000600020000020004" pitchFamily="2" charset="0"/>
              </a:rPr>
              <a:t>κοινωνία</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is often translated fellowship, communion, partaker</a:t>
            </a:r>
          </a:p>
          <a:p>
            <a:endParaRPr lang="en-US" sz="2800" dirty="0">
              <a:latin typeface="Verdana" panose="020B0604030504040204" pitchFamily="34" charset="0"/>
              <a:ea typeface="Verdana" panose="020B0604030504040204" pitchFamily="34" charset="0"/>
            </a:endParaRPr>
          </a:p>
          <a:p>
            <a:pPr marR="0" algn="l" rtl="0"/>
            <a:r>
              <a:rPr lang="en-US" sz="2800" b="0" i="0" u="none" strike="noStrike" baseline="0" dirty="0">
                <a:latin typeface="Verdana" panose="020B0604030504040204" pitchFamily="34" charset="0"/>
              </a:rPr>
              <a:t>(1Cor. 10:16)  The cup of blessing which we bless, is it not the </a:t>
            </a:r>
            <a:r>
              <a:rPr lang="en-US" sz="2800" b="0" i="0" u="sng" strike="noStrike" baseline="0" dirty="0">
                <a:latin typeface="Verdana" panose="020B0604030504040204" pitchFamily="34" charset="0"/>
              </a:rPr>
              <a:t>communion</a:t>
            </a:r>
            <a:r>
              <a:rPr lang="en-US" sz="2800" b="0" i="0" u="none" strike="noStrike" baseline="0" dirty="0">
                <a:latin typeface="Verdana" panose="020B0604030504040204" pitchFamily="34" charset="0"/>
              </a:rPr>
              <a:t> of the blood of Christ? The bread which we break, is it not the </a:t>
            </a:r>
            <a:r>
              <a:rPr lang="en-US" sz="2800" b="0" i="0" u="sng" strike="noStrike" baseline="0" dirty="0">
                <a:latin typeface="Verdana" panose="020B0604030504040204" pitchFamily="34" charset="0"/>
              </a:rPr>
              <a:t>communion</a:t>
            </a:r>
            <a:r>
              <a:rPr lang="en-US" sz="2800" b="0" i="0" u="none" strike="noStrike" baseline="0" dirty="0">
                <a:latin typeface="Verdana" panose="020B0604030504040204" pitchFamily="34" charset="0"/>
              </a:rPr>
              <a:t> of the body of Christ?</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14</a:t>
            </a:fld>
            <a:endParaRPr lang="en-US" dirty="0"/>
          </a:p>
        </p:txBody>
      </p:sp>
    </p:spTree>
    <p:extLst>
      <p:ext uri="{BB962C8B-B14F-4D97-AF65-F5344CB8AC3E}">
        <p14:creationId xmlns:p14="http://schemas.microsoft.com/office/powerpoint/2010/main" val="45320495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3 – Koinonia (noun / f) 	Greek – </a:t>
            </a:r>
            <a:r>
              <a:rPr lang="el-GR" sz="2800" b="0" i="0" u="none" strike="noStrike" baseline="0" dirty="0">
                <a:latin typeface="Galatia SIL" panose="02000600020000020004" pitchFamily="2" charset="0"/>
              </a:rPr>
              <a:t>κοινωνία</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is often translated fellowship, communion, partaker</a:t>
            </a:r>
          </a:p>
          <a:p>
            <a:endParaRPr lang="en-US" sz="2800" dirty="0">
              <a:latin typeface="Verdana" panose="020B0604030504040204" pitchFamily="34" charset="0"/>
              <a:ea typeface="Verdana" panose="020B0604030504040204" pitchFamily="34" charset="0"/>
            </a:endParaRPr>
          </a:p>
          <a:p>
            <a:pPr marR="0" algn="l" rtl="0"/>
            <a:r>
              <a:rPr lang="en-US" sz="2800" b="0" i="0" u="none" strike="noStrike" baseline="0" dirty="0">
                <a:latin typeface="Verdana" panose="020B0604030504040204" pitchFamily="34" charset="0"/>
              </a:rPr>
              <a:t>(2Cor 8:23)  If </a:t>
            </a:r>
            <a:r>
              <a:rPr lang="en-US" sz="2800" b="0" i="1" u="none" strike="noStrike" baseline="0" dirty="0">
                <a:latin typeface="Verdana" panose="020B0604030504040204" pitchFamily="34" charset="0"/>
              </a:rPr>
              <a:t>anyone inquires</a:t>
            </a:r>
            <a:r>
              <a:rPr lang="en-US" sz="2800" b="0" i="0" u="none" strike="noStrike" baseline="0" dirty="0">
                <a:latin typeface="Verdana" panose="020B0604030504040204" pitchFamily="34" charset="0"/>
              </a:rPr>
              <a:t> about Titus, </a:t>
            </a:r>
            <a:r>
              <a:rPr lang="en-US" sz="2800" b="0" i="1" u="none" strike="noStrike" baseline="0" dirty="0">
                <a:latin typeface="Verdana" panose="020B0604030504040204" pitchFamily="34" charset="0"/>
              </a:rPr>
              <a:t>he is</a:t>
            </a:r>
            <a:r>
              <a:rPr lang="en-US" sz="2800" b="0" i="0" u="none" strike="noStrike" baseline="0" dirty="0">
                <a:latin typeface="Verdana" panose="020B0604030504040204" pitchFamily="34" charset="0"/>
              </a:rPr>
              <a:t> my </a:t>
            </a:r>
            <a:r>
              <a:rPr lang="en-US" sz="2800" b="0" i="0" u="sng" strike="noStrike" baseline="0" dirty="0">
                <a:latin typeface="Verdana" panose="020B0604030504040204" pitchFamily="34" charset="0"/>
              </a:rPr>
              <a:t>partner</a:t>
            </a:r>
            <a:r>
              <a:rPr lang="en-US" sz="2800" b="0" i="0" u="none" strike="noStrike" baseline="0" dirty="0">
                <a:latin typeface="Verdana" panose="020B0604030504040204" pitchFamily="34" charset="0"/>
              </a:rPr>
              <a:t> and fellow worker concerning you. Or if our brethren </a:t>
            </a:r>
            <a:r>
              <a:rPr lang="en-US" sz="2800" b="0" i="1" u="none" strike="noStrike" baseline="0" dirty="0">
                <a:latin typeface="Verdana" panose="020B0604030504040204" pitchFamily="34" charset="0"/>
              </a:rPr>
              <a:t>are inquired about, they are</a:t>
            </a:r>
            <a:r>
              <a:rPr lang="en-US" sz="2800" b="0" i="0" u="none" strike="noStrike" baseline="0" dirty="0">
                <a:latin typeface="Verdana" panose="020B0604030504040204" pitchFamily="34" charset="0"/>
              </a:rPr>
              <a:t> messengers of the churches, the glory of Christ.</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15</a:t>
            </a:fld>
            <a:endParaRPr lang="en-US" dirty="0"/>
          </a:p>
        </p:txBody>
      </p:sp>
    </p:spTree>
    <p:extLst>
      <p:ext uri="{BB962C8B-B14F-4D97-AF65-F5344CB8AC3E}">
        <p14:creationId xmlns:p14="http://schemas.microsoft.com/office/powerpoint/2010/main" val="99108755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4 – Koinonia is NOT:		Greek – </a:t>
            </a:r>
            <a:r>
              <a:rPr lang="el-GR" sz="2800" b="0" i="0" u="none" strike="noStrike" baseline="0" dirty="0">
                <a:latin typeface="Galatia SIL" panose="02000600020000020004" pitchFamily="2" charset="0"/>
              </a:rPr>
              <a:t>κοινωνία</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is NOT evil deeds:</a:t>
            </a:r>
          </a:p>
          <a:p>
            <a:r>
              <a:rPr lang="en-US" sz="2400" b="0" i="0" u="none" strike="noStrike" baseline="0" dirty="0">
                <a:latin typeface="Verdana" panose="020B0604030504040204" pitchFamily="34" charset="0"/>
              </a:rPr>
              <a:t>(2John 1:9)  Whoever transgresses and does not abide in the doctrine of Christ does not have God. He who abides in the doctrine of Christ has both the Father and the Son. (10)  If anyone comes to you and does not bring this doctrine, do not receive him into your house nor greet him; (11)  for he who greets him </a:t>
            </a:r>
            <a:r>
              <a:rPr lang="en-US" sz="2400" b="0" i="0" u="sng" strike="noStrike" baseline="0" dirty="0">
                <a:latin typeface="Verdana" panose="020B0604030504040204" pitchFamily="34" charset="0"/>
              </a:rPr>
              <a:t>shares</a:t>
            </a:r>
            <a:r>
              <a:rPr lang="en-US" sz="2400" b="0" i="0" u="none" strike="noStrike" baseline="0" dirty="0">
                <a:latin typeface="Verdana" panose="020B0604030504040204" pitchFamily="34" charset="0"/>
              </a:rPr>
              <a:t> in his evil deeds</a:t>
            </a:r>
            <a:r>
              <a:rPr lang="en-US" sz="2800" b="0" i="0" u="none" strike="noStrike" baseline="0" dirty="0">
                <a:latin typeface="Verdana" panose="020B0604030504040204" pitchFamily="34" charset="0"/>
              </a:rPr>
              <a:t>.</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16</a:t>
            </a:fld>
            <a:endParaRPr lang="en-US" dirty="0"/>
          </a:p>
        </p:txBody>
      </p:sp>
    </p:spTree>
    <p:extLst>
      <p:ext uri="{BB962C8B-B14F-4D97-AF65-F5344CB8AC3E}">
        <p14:creationId xmlns:p14="http://schemas.microsoft.com/office/powerpoint/2010/main" val="376203405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4 – Koinonia is NOT:		Greek – </a:t>
            </a:r>
            <a:r>
              <a:rPr lang="el-GR" sz="2800" b="0" i="0" u="none" strike="noStrike" baseline="0" dirty="0">
                <a:latin typeface="Galatia SIL" panose="02000600020000020004" pitchFamily="2" charset="0"/>
              </a:rPr>
              <a:t>κοινωνία</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is NOT with evil:</a:t>
            </a:r>
          </a:p>
          <a:p>
            <a:endParaRPr lang="en-US" sz="2800" dirty="0">
              <a:latin typeface="Verdana" panose="020B0604030504040204" pitchFamily="34" charset="0"/>
              <a:ea typeface="Verdana" panose="020B0604030504040204" pitchFamily="34" charset="0"/>
            </a:endParaRPr>
          </a:p>
          <a:p>
            <a:pPr marR="0" algn="l" rtl="0"/>
            <a:r>
              <a:rPr lang="en-US" sz="2800" b="0" i="0" u="none" strike="noStrike" baseline="0" dirty="0">
                <a:latin typeface="Verdana" panose="020B0604030504040204" pitchFamily="34" charset="0"/>
              </a:rPr>
              <a:t>(2Cor. 6:14)  Do not be unequally yoked together with unbelievers. For what </a:t>
            </a:r>
            <a:r>
              <a:rPr lang="en-US" sz="2800" b="0" i="0" u="sng" strike="noStrike" baseline="0" dirty="0">
                <a:latin typeface="Verdana" panose="020B0604030504040204" pitchFamily="34" charset="0"/>
              </a:rPr>
              <a:t>fellowship</a:t>
            </a:r>
            <a:r>
              <a:rPr lang="en-US" sz="2800" b="0" i="0" u="none" strike="noStrike" baseline="0" dirty="0">
                <a:latin typeface="Verdana" panose="020B0604030504040204" pitchFamily="34" charset="0"/>
              </a:rPr>
              <a:t> has righteousness with lawlessness? And what </a:t>
            </a:r>
            <a:r>
              <a:rPr lang="en-US" sz="2800" b="0" i="0" u="sng" strike="noStrike" baseline="0" dirty="0">
                <a:latin typeface="Verdana" panose="020B0604030504040204" pitchFamily="34" charset="0"/>
              </a:rPr>
              <a:t>communion</a:t>
            </a:r>
            <a:r>
              <a:rPr lang="en-US" sz="2800" b="0" i="0" u="none" strike="noStrike" baseline="0" dirty="0">
                <a:latin typeface="Verdana" panose="020B0604030504040204" pitchFamily="34" charset="0"/>
              </a:rPr>
              <a:t> has light with darkness?</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17</a:t>
            </a:fld>
            <a:endParaRPr lang="en-US" dirty="0"/>
          </a:p>
        </p:txBody>
      </p:sp>
    </p:spTree>
    <p:extLst>
      <p:ext uri="{BB962C8B-B14F-4D97-AF65-F5344CB8AC3E}">
        <p14:creationId xmlns:p14="http://schemas.microsoft.com/office/powerpoint/2010/main" val="327384360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4 – Koinonia is NOT:		Greek – </a:t>
            </a:r>
            <a:r>
              <a:rPr lang="el-GR" sz="2800" b="0" i="0" u="none" strike="noStrike" baseline="0" dirty="0">
                <a:latin typeface="Galatia SIL" panose="02000600020000020004" pitchFamily="2" charset="0"/>
              </a:rPr>
              <a:t>κοινωνία</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does NOT:</a:t>
            </a:r>
          </a:p>
          <a:p>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Fellowship with error.</a:t>
            </a:r>
          </a:p>
          <a:p>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Mean just eat a meal together</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18</a:t>
            </a:fld>
            <a:endParaRPr lang="en-US" dirty="0"/>
          </a:p>
        </p:txBody>
      </p:sp>
    </p:spTree>
    <p:extLst>
      <p:ext uri="{BB962C8B-B14F-4D97-AF65-F5344CB8AC3E}">
        <p14:creationId xmlns:p14="http://schemas.microsoft.com/office/powerpoint/2010/main" val="384211265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5 – Koinonia IS:		Greek – </a:t>
            </a:r>
            <a:r>
              <a:rPr lang="el-GR" sz="2800" b="0" i="0" u="none" strike="noStrike" baseline="0" dirty="0">
                <a:latin typeface="Galatia SIL" panose="02000600020000020004" pitchFamily="2" charset="0"/>
              </a:rPr>
              <a:t>κοινωνία</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IS:</a:t>
            </a:r>
          </a:p>
          <a:p>
            <a:r>
              <a:rPr lang="en-US" sz="2800" dirty="0">
                <a:latin typeface="Verdana" panose="020B0604030504040204" pitchFamily="34" charset="0"/>
                <a:ea typeface="Verdana" panose="020B0604030504040204" pitchFamily="34" charset="0"/>
              </a:rPr>
              <a:t>Worship</a:t>
            </a:r>
          </a:p>
          <a:p>
            <a:r>
              <a:rPr lang="en-US" sz="2800" dirty="0">
                <a:latin typeface="Verdana" panose="020B0604030504040204" pitchFamily="34" charset="0"/>
                <a:ea typeface="Verdana" panose="020B0604030504040204" pitchFamily="34" charset="0"/>
              </a:rPr>
              <a:t>Work</a:t>
            </a:r>
          </a:p>
          <a:p>
            <a:r>
              <a:rPr lang="en-US" sz="2800" dirty="0">
                <a:latin typeface="Verdana" panose="020B0604030504040204" pitchFamily="34" charset="0"/>
                <a:ea typeface="Verdana" panose="020B0604030504040204" pitchFamily="34" charset="0"/>
              </a:rPr>
              <a:t>Shared Joy and Sorrow </a:t>
            </a:r>
          </a:p>
          <a:p>
            <a:r>
              <a:rPr lang="en-US" sz="2800" dirty="0">
                <a:latin typeface="Verdana" panose="020B0604030504040204" pitchFamily="34" charset="0"/>
                <a:ea typeface="Verdana" panose="020B0604030504040204" pitchFamily="34" charset="0"/>
              </a:rPr>
              <a:t>Salvation and Hope</a:t>
            </a:r>
          </a:p>
          <a:p>
            <a:r>
              <a:rPr lang="en-US" sz="2800" dirty="0">
                <a:latin typeface="Verdana" panose="020B0604030504040204" pitchFamily="34" charset="0"/>
                <a:ea typeface="Verdana" panose="020B0604030504040204" pitchFamily="34" charset="0"/>
              </a:rPr>
              <a:t>Association with others who have the same goals, faith, and hope.</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19</a:t>
            </a:fld>
            <a:endParaRPr lang="en-US" dirty="0"/>
          </a:p>
        </p:txBody>
      </p:sp>
    </p:spTree>
    <p:extLst>
      <p:ext uri="{BB962C8B-B14F-4D97-AF65-F5344CB8AC3E}">
        <p14:creationId xmlns:p14="http://schemas.microsoft.com/office/powerpoint/2010/main" val="30154484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The title of this lesson</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285337"/>
            <a:ext cx="7060481" cy="4433292"/>
          </a:xfrm>
        </p:spPr>
        <p:txBody>
          <a:bodyPr/>
          <a:lstStyle/>
          <a:p>
            <a:r>
              <a:rPr lang="en-US" sz="2800" dirty="0">
                <a:latin typeface="Verdana" panose="020B0604030504040204" pitchFamily="34" charset="0"/>
                <a:ea typeface="Verdana" panose="020B0604030504040204" pitchFamily="34" charset="0"/>
              </a:rPr>
              <a:t>First – coins is misspelled – KOINS</a:t>
            </a:r>
          </a:p>
          <a:p>
            <a:r>
              <a:rPr lang="en-US" sz="2800" dirty="0">
                <a:latin typeface="Verdana" panose="020B0604030504040204" pitchFamily="34" charset="0"/>
                <a:ea typeface="Verdana" panose="020B0604030504040204" pitchFamily="34" charset="0"/>
              </a:rPr>
              <a:t>Reason – We are going to study 3 forms of a Greek word used in our New Testament.</a:t>
            </a:r>
          </a:p>
          <a:p>
            <a:r>
              <a:rPr lang="en-US" sz="2800" dirty="0">
                <a:latin typeface="Verdana" panose="020B0604030504040204" pitchFamily="34" charset="0"/>
                <a:ea typeface="Verdana" panose="020B0604030504040204" pitchFamily="34" charset="0"/>
              </a:rPr>
              <a:t>Greek words have:</a:t>
            </a:r>
          </a:p>
          <a:p>
            <a:pPr lvl="1"/>
            <a:r>
              <a:rPr lang="en-US" sz="2600" dirty="0">
                <a:latin typeface="Verdana" panose="020B0604030504040204" pitchFamily="34" charset="0"/>
                <a:ea typeface="Verdana" panose="020B0604030504040204" pitchFamily="34" charset="0"/>
              </a:rPr>
              <a:t>A root word</a:t>
            </a:r>
          </a:p>
          <a:p>
            <a:pPr lvl="1"/>
            <a:r>
              <a:rPr lang="en-US" sz="2600" dirty="0">
                <a:latin typeface="Verdana" panose="020B0604030504040204" pitchFamily="34" charset="0"/>
                <a:ea typeface="Verdana" panose="020B0604030504040204" pitchFamily="34" charset="0"/>
              </a:rPr>
              <a:t>The endings will change the root word to a verb or a noun.</a:t>
            </a:r>
          </a:p>
          <a:p>
            <a:pPr lvl="1"/>
            <a:r>
              <a:rPr lang="en-US" sz="2600" dirty="0">
                <a:latin typeface="Verdana" panose="020B0604030504040204" pitchFamily="34" charset="0"/>
                <a:ea typeface="Verdana" panose="020B0604030504040204" pitchFamily="34" charset="0"/>
              </a:rPr>
              <a:t>Different endings = changed meaning</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a:t>
            </a:fld>
            <a:endParaRPr lang="en-US" dirty="0"/>
          </a:p>
        </p:txBody>
      </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Conclusion</a:t>
            </a:r>
            <a:endParaRPr lang="en-US" sz="28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a:latin typeface="Verdana" panose="020B0604030504040204" pitchFamily="34" charset="0"/>
                <a:ea typeface="Verdana" panose="020B0604030504040204" pitchFamily="34" charset="0"/>
              </a:rPr>
              <a:t>Christians are NOT – </a:t>
            </a:r>
          </a:p>
          <a:p>
            <a:r>
              <a:rPr lang="en-US" sz="2800" b="1" u="sng" dirty="0" err="1">
                <a:latin typeface="Verdana" panose="020B0604030504040204" pitchFamily="34" charset="0"/>
                <a:ea typeface="Verdana" panose="020B0604030504040204" pitchFamily="34" charset="0"/>
              </a:rPr>
              <a:t>Koinos</a:t>
            </a:r>
            <a:r>
              <a:rPr lang="en-US" sz="2800" dirty="0">
                <a:latin typeface="Verdana" panose="020B0604030504040204" pitchFamily="34" charset="0"/>
                <a:ea typeface="Verdana" panose="020B0604030504040204" pitchFamily="34" charset="0"/>
              </a:rPr>
              <a:t> common, average, ordinary</a:t>
            </a:r>
          </a:p>
          <a:p>
            <a:r>
              <a:rPr lang="en-US" sz="2800" b="1" u="sng" dirty="0" err="1">
                <a:latin typeface="Verdana" panose="020B0604030504040204" pitchFamily="34" charset="0"/>
                <a:ea typeface="Verdana" panose="020B0604030504040204" pitchFamily="34" charset="0"/>
              </a:rPr>
              <a:t>Koinoo</a:t>
            </a:r>
            <a:r>
              <a:rPr lang="en-US" sz="2800" dirty="0">
                <a:latin typeface="Verdana" panose="020B0604030504040204" pitchFamily="34" charset="0"/>
                <a:ea typeface="Verdana" panose="020B0604030504040204" pitchFamily="34" charset="0"/>
              </a:rPr>
              <a:t> unclean, defile, pollute</a:t>
            </a:r>
          </a:p>
          <a:p>
            <a:r>
              <a:rPr lang="en-US" sz="2800" b="1" u="sng" dirty="0">
                <a:latin typeface="Verdana" panose="020B0604030504040204" pitchFamily="34" charset="0"/>
                <a:ea typeface="Verdana" panose="020B0604030504040204" pitchFamily="34" charset="0"/>
              </a:rPr>
              <a:t>Christians ARE – </a:t>
            </a:r>
          </a:p>
          <a:p>
            <a:r>
              <a:rPr lang="en-US" sz="2800" b="1" u="sng" dirty="0">
                <a:latin typeface="Verdana" panose="020B0604030504040204" pitchFamily="34" charset="0"/>
                <a:ea typeface="Verdana" panose="020B0604030504040204" pitchFamily="34" charset="0"/>
              </a:rPr>
              <a:t>Koinonia</a:t>
            </a:r>
            <a:r>
              <a:rPr lang="en-US" sz="2800" dirty="0">
                <a:latin typeface="Verdana" panose="020B0604030504040204" pitchFamily="34" charset="0"/>
                <a:ea typeface="Verdana" panose="020B0604030504040204" pitchFamily="34" charset="0"/>
              </a:rPr>
              <a:t> fellowship, communion, partaker, share</a:t>
            </a:r>
          </a:p>
          <a:p>
            <a:endParaRPr lang="en-US" sz="28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20</a:t>
            </a:fld>
            <a:endParaRPr lang="en-US" dirty="0"/>
          </a:p>
        </p:txBody>
      </p:sp>
    </p:spTree>
    <p:extLst>
      <p:ext uri="{BB962C8B-B14F-4D97-AF65-F5344CB8AC3E}">
        <p14:creationId xmlns:p14="http://schemas.microsoft.com/office/powerpoint/2010/main" val="354079343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35531"/>
          </a:xfrm>
        </p:spPr>
        <p:txBody>
          <a:bodyPr/>
          <a:lstStyle/>
          <a:p>
            <a:r>
              <a:rPr lang="en-US" dirty="0"/>
              <a:t>1 – </a:t>
            </a:r>
            <a:r>
              <a:rPr lang="en-US" dirty="0" err="1"/>
              <a:t>Koinos</a:t>
            </a:r>
            <a:r>
              <a:rPr lang="en-US" dirty="0"/>
              <a:t> (noun / m)	Greek – </a:t>
            </a:r>
            <a:r>
              <a:rPr lang="el-GR" b="0" i="0" u="none" strike="noStrike" baseline="0" dirty="0">
                <a:latin typeface="Galatia SIL" panose="02000600020000020004" pitchFamily="2" charset="0"/>
              </a:rPr>
              <a:t>κοινός</a:t>
            </a:r>
            <a:endParaRPr lang="en-US"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err="1">
                <a:latin typeface="Verdana" panose="020B0604030504040204" pitchFamily="34" charset="0"/>
                <a:ea typeface="Verdana" panose="020B0604030504040204" pitchFamily="34" charset="0"/>
              </a:rPr>
              <a:t>Koinos</a:t>
            </a:r>
            <a:r>
              <a:rPr lang="en-US" sz="2800" dirty="0">
                <a:latin typeface="Verdana" panose="020B0604030504040204" pitchFamily="34" charset="0"/>
                <a:ea typeface="Verdana" panose="020B0604030504040204" pitchFamily="34" charset="0"/>
              </a:rPr>
              <a:t> = common, average, nothing special, ordinary</a:t>
            </a:r>
          </a:p>
          <a:p>
            <a:endParaRPr lang="en-US" sz="2800" dirty="0">
              <a:latin typeface="Verdana" panose="020B0604030504040204" pitchFamily="34" charset="0"/>
              <a:ea typeface="Verdana" panose="020B0604030504040204" pitchFamily="34" charset="0"/>
            </a:endParaRPr>
          </a:p>
          <a:p>
            <a:r>
              <a:rPr lang="en-US" sz="2800" b="0" i="0" u="none" strike="noStrike" baseline="0" dirty="0">
                <a:latin typeface="Verdana" panose="020B0604030504040204" pitchFamily="34" charset="0"/>
              </a:rPr>
              <a:t>(Act 2:44)  Now all who believed were together, and had all things in </a:t>
            </a:r>
            <a:r>
              <a:rPr lang="en-US" sz="2800" b="0" i="0" u="sng" strike="noStrike" baseline="0" dirty="0">
                <a:latin typeface="Verdana" panose="020B0604030504040204" pitchFamily="34" charset="0"/>
              </a:rPr>
              <a:t>common</a:t>
            </a:r>
            <a:r>
              <a:rPr lang="en-US" sz="2800" b="0" i="0" u="none" strike="noStrike" baseline="0" dirty="0">
                <a:latin typeface="Verdana" panose="020B0604030504040204" pitchFamily="34" charset="0"/>
              </a:rPr>
              <a:t>,</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3</a:t>
            </a:fld>
            <a:endParaRPr lang="en-US" dirty="0"/>
          </a:p>
        </p:txBody>
      </p:sp>
    </p:spTree>
    <p:extLst>
      <p:ext uri="{BB962C8B-B14F-4D97-AF65-F5344CB8AC3E}">
        <p14:creationId xmlns:p14="http://schemas.microsoft.com/office/powerpoint/2010/main" val="130498836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1 – </a:t>
            </a:r>
            <a:r>
              <a:rPr lang="en-US" dirty="0" err="1"/>
              <a:t>Koinos</a:t>
            </a:r>
            <a:r>
              <a:rPr lang="en-US" dirty="0"/>
              <a:t> (noun / m)	Greek – </a:t>
            </a:r>
            <a:r>
              <a:rPr lang="el-GR" b="0" i="0" u="none" strike="noStrike" baseline="0" dirty="0">
                <a:latin typeface="Galatia SIL" panose="02000600020000020004" pitchFamily="2" charset="0"/>
              </a:rPr>
              <a:t>κοινός</a:t>
            </a:r>
            <a:endParaRPr lang="en-US"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err="1">
                <a:latin typeface="Verdana" panose="020B0604030504040204" pitchFamily="34" charset="0"/>
                <a:ea typeface="Verdana" panose="020B0604030504040204" pitchFamily="34" charset="0"/>
              </a:rPr>
              <a:t>Koinos</a:t>
            </a:r>
            <a:r>
              <a:rPr lang="en-US" sz="2800" dirty="0">
                <a:latin typeface="Verdana" panose="020B0604030504040204" pitchFamily="34" charset="0"/>
                <a:ea typeface="Verdana" panose="020B0604030504040204" pitchFamily="34" charset="0"/>
              </a:rPr>
              <a:t> = common, average, nothing special, ordinary</a:t>
            </a:r>
          </a:p>
          <a:p>
            <a:pPr marR="0" algn="l" rtl="0"/>
            <a:r>
              <a:rPr lang="en-US" sz="2800" b="0" i="0" u="none" strike="noStrike" baseline="0" dirty="0">
                <a:latin typeface="Verdana" panose="020B0604030504040204" pitchFamily="34" charset="0"/>
              </a:rPr>
              <a:t>(Act 10:14)  But Peter said, "Not so, Lord! For I have never eaten anything </a:t>
            </a:r>
            <a:r>
              <a:rPr lang="en-US" sz="2800" b="0" i="0" u="sng" strike="noStrike" baseline="0" dirty="0">
                <a:latin typeface="Verdana" panose="020B0604030504040204" pitchFamily="34" charset="0"/>
              </a:rPr>
              <a:t>common</a:t>
            </a:r>
            <a:r>
              <a:rPr lang="en-US" sz="2800" b="0" i="0" u="none" strike="noStrike" baseline="0" dirty="0">
                <a:latin typeface="Verdana" panose="020B0604030504040204" pitchFamily="34" charset="0"/>
              </a:rPr>
              <a:t> or unclean."</a:t>
            </a:r>
          </a:p>
          <a:p>
            <a:pPr marR="0" algn="l" rtl="0"/>
            <a:r>
              <a:rPr lang="en-US" sz="2800" b="0" i="0" u="none" strike="noStrike" baseline="0" dirty="0">
                <a:latin typeface="Verdana" panose="020B0604030504040204" pitchFamily="34" charset="0"/>
              </a:rPr>
              <a:t>(Act 10:15)  And a voice </a:t>
            </a:r>
            <a:r>
              <a:rPr lang="en-US" sz="2800" b="0" i="1" u="none" strike="noStrike" baseline="0" dirty="0">
                <a:latin typeface="Verdana" panose="020B0604030504040204" pitchFamily="34" charset="0"/>
              </a:rPr>
              <a:t>spoke</a:t>
            </a:r>
            <a:r>
              <a:rPr lang="en-US" sz="2800" b="0" i="0" u="none" strike="noStrike" baseline="0" dirty="0">
                <a:latin typeface="Verdana" panose="020B0604030504040204" pitchFamily="34" charset="0"/>
              </a:rPr>
              <a:t> to him again the second time, "What God has cleansed you must not call </a:t>
            </a:r>
            <a:r>
              <a:rPr lang="en-US" sz="2800" b="0" i="0" u="sng" strike="noStrike" baseline="0" dirty="0">
                <a:latin typeface="Verdana" panose="020B0604030504040204" pitchFamily="34" charset="0"/>
              </a:rPr>
              <a:t>common</a:t>
            </a:r>
            <a:r>
              <a:rPr lang="en-US" sz="2800" b="0" i="0" u="none" strike="noStrike" baseline="0" dirty="0">
                <a:latin typeface="Verdana" panose="020B0604030504040204" pitchFamily="34" charset="0"/>
              </a:rPr>
              <a:t>."</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4</a:t>
            </a:fld>
            <a:endParaRPr lang="en-US" dirty="0"/>
          </a:p>
        </p:txBody>
      </p:sp>
    </p:spTree>
    <p:extLst>
      <p:ext uri="{BB962C8B-B14F-4D97-AF65-F5344CB8AC3E}">
        <p14:creationId xmlns:p14="http://schemas.microsoft.com/office/powerpoint/2010/main" val="364485567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1 – </a:t>
            </a:r>
            <a:r>
              <a:rPr lang="en-US" dirty="0" err="1"/>
              <a:t>Koinos</a:t>
            </a:r>
            <a:r>
              <a:rPr lang="en-US" dirty="0"/>
              <a:t> (noun / m)	Greek – </a:t>
            </a:r>
            <a:r>
              <a:rPr lang="el-GR" b="0" i="0" u="none" strike="noStrike" baseline="0" dirty="0">
                <a:latin typeface="Galatia SIL" panose="02000600020000020004" pitchFamily="2" charset="0"/>
              </a:rPr>
              <a:t>κοινός</a:t>
            </a:r>
            <a:endParaRPr lang="en-US"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err="1">
                <a:latin typeface="Verdana" panose="020B0604030504040204" pitchFamily="34" charset="0"/>
                <a:ea typeface="Verdana" panose="020B0604030504040204" pitchFamily="34" charset="0"/>
              </a:rPr>
              <a:t>Koinos</a:t>
            </a:r>
            <a:r>
              <a:rPr lang="en-US" sz="2800" dirty="0">
                <a:latin typeface="Verdana" panose="020B0604030504040204" pitchFamily="34" charset="0"/>
                <a:ea typeface="Verdana" panose="020B0604030504040204" pitchFamily="34" charset="0"/>
              </a:rPr>
              <a:t> = common, average, nothing special, ordinary</a:t>
            </a:r>
          </a:p>
          <a:p>
            <a:r>
              <a:rPr lang="en-US" sz="2800" dirty="0">
                <a:latin typeface="Verdana" panose="020B0604030504040204" pitchFamily="34" charset="0"/>
                <a:ea typeface="Verdana" panose="020B0604030504040204" pitchFamily="34" charset="0"/>
              </a:rPr>
              <a:t>The idea is seen in:</a:t>
            </a:r>
          </a:p>
          <a:p>
            <a:pPr marR="0" algn="l" rtl="0"/>
            <a:r>
              <a:rPr lang="en-US" sz="2800" b="0" i="0" u="none" strike="noStrike" baseline="0" dirty="0">
                <a:latin typeface="Verdana" panose="020B0604030504040204" pitchFamily="34" charset="0"/>
              </a:rPr>
              <a:t>(Revelation 3:15)  "I know your works, that you are neither cold nor hot. I could wish you were cold or hot. (16)  So then, because you are lukewarm, and neither cold nor hot, I will vomit you out of My mouth.</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5</a:t>
            </a:fld>
            <a:endParaRPr lang="en-US" dirty="0"/>
          </a:p>
        </p:txBody>
      </p:sp>
    </p:spTree>
    <p:extLst>
      <p:ext uri="{BB962C8B-B14F-4D97-AF65-F5344CB8AC3E}">
        <p14:creationId xmlns:p14="http://schemas.microsoft.com/office/powerpoint/2010/main" val="239044478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2 – </a:t>
            </a:r>
            <a:r>
              <a:rPr lang="en-US" dirty="0" err="1"/>
              <a:t>Koinoo</a:t>
            </a:r>
            <a:r>
              <a:rPr lang="en-US" dirty="0"/>
              <a:t> (verb) 		Greek – </a:t>
            </a:r>
            <a:r>
              <a:rPr lang="el-GR" b="0" i="0" u="none" strike="noStrike" baseline="0" dirty="0">
                <a:latin typeface="Galatia SIL" panose="02000600020000020004" pitchFamily="2" charset="0"/>
              </a:rPr>
              <a:t>κοινόω</a:t>
            </a:r>
            <a:endParaRPr lang="en-US"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err="1">
                <a:latin typeface="Verdana" panose="020B0604030504040204" pitchFamily="34" charset="0"/>
                <a:ea typeface="Verdana" panose="020B0604030504040204" pitchFamily="34" charset="0"/>
              </a:rPr>
              <a:t>Koinoo</a:t>
            </a:r>
            <a:r>
              <a:rPr lang="en-US" sz="2800" dirty="0">
                <a:latin typeface="Verdana" panose="020B0604030504040204" pitchFamily="34" charset="0"/>
                <a:ea typeface="Verdana" panose="020B0604030504040204" pitchFamily="34" charset="0"/>
              </a:rPr>
              <a:t> is a verb often translated unclean, defile, pollute.</a:t>
            </a:r>
          </a:p>
          <a:p>
            <a:endParaRPr lang="en-US" sz="2800" dirty="0">
              <a:latin typeface="Verdana" panose="020B0604030504040204" pitchFamily="34" charset="0"/>
              <a:ea typeface="Verdana" panose="020B0604030504040204" pitchFamily="34" charset="0"/>
            </a:endParaRPr>
          </a:p>
          <a:p>
            <a:pPr marR="0" algn="l" rtl="0"/>
            <a:r>
              <a:rPr lang="en-US" sz="2800" b="0" i="0" u="none" strike="noStrike" baseline="0" dirty="0">
                <a:latin typeface="Verdana" panose="020B0604030504040204" pitchFamily="34" charset="0"/>
              </a:rPr>
              <a:t>(Mark 7:15)  There is nothing that enters a man from outside which can </a:t>
            </a:r>
            <a:r>
              <a:rPr lang="en-US" sz="2800" b="0" i="0" u="sng" strike="noStrike" baseline="0" dirty="0">
                <a:latin typeface="Verdana" panose="020B0604030504040204" pitchFamily="34" charset="0"/>
              </a:rPr>
              <a:t>defile</a:t>
            </a:r>
            <a:r>
              <a:rPr lang="en-US" sz="2800" b="0" i="0" u="none" strike="noStrike" baseline="0" dirty="0">
                <a:latin typeface="Verdana" panose="020B0604030504040204" pitchFamily="34" charset="0"/>
              </a:rPr>
              <a:t> him; but the things which come out of him, those are the things that </a:t>
            </a:r>
            <a:r>
              <a:rPr lang="en-US" sz="2800" b="0" i="0" u="sng" strike="noStrike" baseline="0" dirty="0">
                <a:latin typeface="Verdana" panose="020B0604030504040204" pitchFamily="34" charset="0"/>
              </a:rPr>
              <a:t>defile</a:t>
            </a:r>
            <a:r>
              <a:rPr lang="en-US" sz="2800" b="0" i="0" u="none" strike="noStrike" baseline="0" dirty="0">
                <a:latin typeface="Verdana" panose="020B0604030504040204" pitchFamily="34" charset="0"/>
              </a:rPr>
              <a:t> a man.</a:t>
            </a:r>
          </a:p>
          <a:p>
            <a:pPr marR="0" algn="l" rtl="0"/>
            <a:endParaRPr lang="en-US" sz="1800" b="0" i="0" u="none" strike="noStrike" baseline="0" dirty="0">
              <a:solidFill>
                <a:srgbClr val="DA3737"/>
              </a:solidFill>
              <a:latin typeface="Verdana" panose="020B0604030504040204" pitchFamily="34" charset="0"/>
            </a:endParaRP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6</a:t>
            </a:fld>
            <a:endParaRPr lang="en-US" dirty="0"/>
          </a:p>
        </p:txBody>
      </p:sp>
    </p:spTree>
    <p:extLst>
      <p:ext uri="{BB962C8B-B14F-4D97-AF65-F5344CB8AC3E}">
        <p14:creationId xmlns:p14="http://schemas.microsoft.com/office/powerpoint/2010/main" val="47652185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2 – </a:t>
            </a:r>
            <a:r>
              <a:rPr lang="en-US" dirty="0" err="1"/>
              <a:t>Koinoo</a:t>
            </a:r>
            <a:r>
              <a:rPr lang="en-US" dirty="0"/>
              <a:t> (verb) 		Greek – </a:t>
            </a:r>
            <a:r>
              <a:rPr lang="el-GR" b="0" i="0" u="none" strike="noStrike" baseline="0" dirty="0">
                <a:latin typeface="Galatia SIL" panose="02000600020000020004" pitchFamily="2" charset="0"/>
              </a:rPr>
              <a:t>κοινόω</a:t>
            </a:r>
            <a:endParaRPr lang="en-US"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err="1">
                <a:latin typeface="Verdana" panose="020B0604030504040204" pitchFamily="34" charset="0"/>
                <a:ea typeface="Verdana" panose="020B0604030504040204" pitchFamily="34" charset="0"/>
              </a:rPr>
              <a:t>Koinoo</a:t>
            </a:r>
            <a:r>
              <a:rPr lang="en-US" sz="2800" dirty="0">
                <a:latin typeface="Verdana" panose="020B0604030504040204" pitchFamily="34" charset="0"/>
                <a:ea typeface="Verdana" panose="020B0604030504040204" pitchFamily="34" charset="0"/>
              </a:rPr>
              <a:t> is a verb often translated unclean, defile, pollute.</a:t>
            </a:r>
          </a:p>
          <a:p>
            <a:endParaRPr lang="en-US" sz="2800" dirty="0">
              <a:latin typeface="Verdana" panose="020B0604030504040204" pitchFamily="34" charset="0"/>
              <a:ea typeface="Verdana" panose="020B0604030504040204" pitchFamily="34" charset="0"/>
            </a:endParaRPr>
          </a:p>
          <a:p>
            <a:pPr marR="0" algn="l" rtl="0"/>
            <a:r>
              <a:rPr lang="en-US" sz="2400" b="0" i="0" u="none" strike="noStrike" baseline="0" dirty="0">
                <a:latin typeface="Verdana" panose="020B0604030504040204" pitchFamily="34" charset="0"/>
              </a:rPr>
              <a:t>(Mark 7:18)  So He said to them, "Are you thus without understanding also? Do you not perceive that whatever enters a man from outside cannot </a:t>
            </a:r>
            <a:r>
              <a:rPr lang="en-US" sz="2400" b="0" i="0" u="sng" strike="noStrike" baseline="0" dirty="0">
                <a:latin typeface="Verdana" panose="020B0604030504040204" pitchFamily="34" charset="0"/>
              </a:rPr>
              <a:t>defile</a:t>
            </a:r>
            <a:r>
              <a:rPr lang="en-US" sz="2400" b="0" i="0" u="none" strike="noStrike" baseline="0" dirty="0">
                <a:latin typeface="Verdana" panose="020B0604030504040204" pitchFamily="34" charset="0"/>
              </a:rPr>
              <a:t> him,</a:t>
            </a:r>
          </a:p>
          <a:p>
            <a:pPr marR="0" algn="l" rtl="0"/>
            <a:endParaRPr lang="en-US" sz="1800" b="0" i="0" u="none" strike="noStrike" baseline="0" dirty="0">
              <a:solidFill>
                <a:srgbClr val="DA3737"/>
              </a:solidFill>
              <a:latin typeface="Verdana" panose="020B0604030504040204" pitchFamily="34" charset="0"/>
            </a:endParaRP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7</a:t>
            </a:fld>
            <a:endParaRPr lang="en-US" dirty="0"/>
          </a:p>
        </p:txBody>
      </p:sp>
    </p:spTree>
    <p:extLst>
      <p:ext uri="{BB962C8B-B14F-4D97-AF65-F5344CB8AC3E}">
        <p14:creationId xmlns:p14="http://schemas.microsoft.com/office/powerpoint/2010/main" val="29678073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2 – </a:t>
            </a:r>
            <a:r>
              <a:rPr lang="en-US" dirty="0" err="1"/>
              <a:t>Koinoo</a:t>
            </a:r>
            <a:r>
              <a:rPr lang="en-US" dirty="0"/>
              <a:t> (verb) 		Greek – </a:t>
            </a:r>
            <a:r>
              <a:rPr lang="el-GR" b="0" i="0" u="none" strike="noStrike" baseline="0" dirty="0">
                <a:latin typeface="Galatia SIL" panose="02000600020000020004" pitchFamily="2" charset="0"/>
              </a:rPr>
              <a:t>κοινόω</a:t>
            </a:r>
            <a:endParaRPr lang="en-US"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err="1">
                <a:latin typeface="Verdana" panose="020B0604030504040204" pitchFamily="34" charset="0"/>
                <a:ea typeface="Verdana" panose="020B0604030504040204" pitchFamily="34" charset="0"/>
              </a:rPr>
              <a:t>Koinoo</a:t>
            </a:r>
            <a:r>
              <a:rPr lang="en-US" sz="2800" dirty="0">
                <a:latin typeface="Verdana" panose="020B0604030504040204" pitchFamily="34" charset="0"/>
                <a:ea typeface="Verdana" panose="020B0604030504040204" pitchFamily="34" charset="0"/>
              </a:rPr>
              <a:t> is a verb often translated unclean, defile, pollute.</a:t>
            </a:r>
          </a:p>
          <a:p>
            <a:pPr marR="0" algn="l" rtl="0"/>
            <a:r>
              <a:rPr lang="en-US" sz="2400" b="0" i="0" u="none" strike="noStrike" baseline="0" dirty="0">
                <a:latin typeface="Verdana" panose="020B0604030504040204" pitchFamily="34" charset="0"/>
              </a:rPr>
              <a:t>(Mark 7:21)  For from within, out of the heart of men, proceed evil thoughts, adulteries, fornications, murders, (22)  thefts, covetousness, wickedness, deceit, lewdness, an evil eye, blasphemy, pride, foolishness. (23)  All these evil things come from within and </a:t>
            </a:r>
            <a:r>
              <a:rPr lang="en-US" sz="2400" b="0" i="0" u="sng" strike="noStrike" baseline="0" dirty="0">
                <a:latin typeface="Verdana" panose="020B0604030504040204" pitchFamily="34" charset="0"/>
              </a:rPr>
              <a:t>defile</a:t>
            </a:r>
            <a:r>
              <a:rPr lang="en-US" sz="2400" b="0" i="0" u="none" strike="noStrike" baseline="0" dirty="0">
                <a:latin typeface="Verdana" panose="020B0604030504040204" pitchFamily="34" charset="0"/>
              </a:rPr>
              <a:t> a man."</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8</a:t>
            </a:fld>
            <a:endParaRPr lang="en-US" dirty="0"/>
          </a:p>
        </p:txBody>
      </p:sp>
    </p:spTree>
    <p:extLst>
      <p:ext uri="{BB962C8B-B14F-4D97-AF65-F5344CB8AC3E}">
        <p14:creationId xmlns:p14="http://schemas.microsoft.com/office/powerpoint/2010/main" val="18018822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2 – </a:t>
            </a:r>
            <a:r>
              <a:rPr lang="en-US" dirty="0" err="1"/>
              <a:t>Koinoo</a:t>
            </a:r>
            <a:r>
              <a:rPr lang="en-US" dirty="0"/>
              <a:t> (verb) 		Greek – </a:t>
            </a:r>
            <a:r>
              <a:rPr lang="el-GR" b="0" i="0" u="none" strike="noStrike" baseline="0" dirty="0">
                <a:latin typeface="Galatia SIL" panose="02000600020000020004" pitchFamily="2" charset="0"/>
              </a:rPr>
              <a:t>κοινόω</a:t>
            </a:r>
            <a:endParaRPr lang="en-US"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sz="2800" b="1" u="sng" dirty="0" err="1">
                <a:latin typeface="Verdana" panose="020B0604030504040204" pitchFamily="34" charset="0"/>
                <a:ea typeface="Verdana" panose="020B0604030504040204" pitchFamily="34" charset="0"/>
              </a:rPr>
              <a:t>Koinoo</a:t>
            </a:r>
            <a:r>
              <a:rPr lang="en-US" sz="2800" dirty="0">
                <a:latin typeface="Verdana" panose="020B0604030504040204" pitchFamily="34" charset="0"/>
                <a:ea typeface="Verdana" panose="020B0604030504040204" pitchFamily="34" charset="0"/>
              </a:rPr>
              <a:t> is a verb often translated unclean, defile, pollute.</a:t>
            </a:r>
          </a:p>
          <a:p>
            <a:pPr marR="0" algn="l" rtl="0"/>
            <a:r>
              <a:rPr lang="en-US" sz="2800" b="0" i="0" u="none" strike="noStrike" baseline="0" dirty="0">
                <a:latin typeface="Verdana" panose="020B0604030504040204" pitchFamily="34" charset="0"/>
              </a:rPr>
              <a:t>(Acts 21:28)  crying out, "Men of Israel, help! This is the man who teaches all </a:t>
            </a:r>
            <a:r>
              <a:rPr lang="en-US" sz="2800" b="0" i="1" u="none" strike="noStrike" baseline="0" dirty="0">
                <a:latin typeface="Verdana" panose="020B0604030504040204" pitchFamily="34" charset="0"/>
              </a:rPr>
              <a:t>men</a:t>
            </a:r>
            <a:r>
              <a:rPr lang="en-US" sz="2800" b="0" i="0" u="none" strike="noStrike" baseline="0" dirty="0">
                <a:latin typeface="Verdana" panose="020B0604030504040204" pitchFamily="34" charset="0"/>
              </a:rPr>
              <a:t> everywhere against the people, the law, and this place; and furthermore he also brought Greeks into the temple and has </a:t>
            </a:r>
            <a:r>
              <a:rPr lang="en-US" sz="2800" b="0" i="0" u="sng" strike="noStrike" baseline="0" dirty="0">
                <a:latin typeface="Verdana" panose="020B0604030504040204" pitchFamily="34" charset="0"/>
              </a:rPr>
              <a:t>defiled</a:t>
            </a:r>
            <a:r>
              <a:rPr lang="en-US" sz="2800" b="0" i="0" u="none" strike="noStrike" baseline="0" dirty="0">
                <a:latin typeface="Verdana" panose="020B0604030504040204" pitchFamily="34" charset="0"/>
              </a:rPr>
              <a:t> this holy place."</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9</a:t>
            </a:fld>
            <a:endParaRPr lang="en-US" dirty="0"/>
          </a:p>
        </p:txBody>
      </p:sp>
    </p:spTree>
    <p:extLst>
      <p:ext uri="{BB962C8B-B14F-4D97-AF65-F5344CB8AC3E}">
        <p14:creationId xmlns:p14="http://schemas.microsoft.com/office/powerpoint/2010/main" val="17382475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2.xml><?xml version="1.0" encoding="utf-8"?>
<ds:datastoreItem xmlns:ds="http://schemas.openxmlformats.org/officeDocument/2006/customXml" ds:itemID="{F5757914-1161-4661-9696-421FD6935CDD}">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189</TotalTime>
  <Words>1144</Words>
  <Application>Microsoft Office PowerPoint</Application>
  <PresentationFormat>Widescreen</PresentationFormat>
  <Paragraphs>104</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Galatia SIL</vt:lpstr>
      <vt:lpstr>Trade Gothic LT Pro</vt:lpstr>
      <vt:lpstr>Trebuchet MS</vt:lpstr>
      <vt:lpstr>Verdana</vt:lpstr>
      <vt:lpstr>Office Theme</vt:lpstr>
      <vt:lpstr>3 “Koins” in a Fountain</vt:lpstr>
      <vt:lpstr>The title of this lesson</vt:lpstr>
      <vt:lpstr>1 – Koinos (noun / m) Greek – κοινός</vt:lpstr>
      <vt:lpstr>1 – Koinos (noun / m) Greek – κοινός</vt:lpstr>
      <vt:lpstr>1 – Koinos (noun / m) Greek – κοινός</vt:lpstr>
      <vt:lpstr>2 – Koinoo (verb)   Greek – κοινόω</vt:lpstr>
      <vt:lpstr>2 – Koinoo (verb)   Greek – κοινόω</vt:lpstr>
      <vt:lpstr>2 – Koinoo (verb)   Greek – κοινόω</vt:lpstr>
      <vt:lpstr>2 – Koinoo (verb)   Greek – κοινόω</vt:lpstr>
      <vt:lpstr>2 – Koinoo (verb)   Greek – κοινόω</vt:lpstr>
      <vt:lpstr>3 – Koinonia (noun / f)  Greek – κοινωνία</vt:lpstr>
      <vt:lpstr>3 – Koinonia (noun / f)  Greek – κοινωνία</vt:lpstr>
      <vt:lpstr>3 – Koinonia (noun / f)  Greek – κοινωνία</vt:lpstr>
      <vt:lpstr>3 – Koinonia (noun / f)  Greek – κοινωνία</vt:lpstr>
      <vt:lpstr>3 – Koinonia (noun / f)  Greek – κοινωνία</vt:lpstr>
      <vt:lpstr>4 – Koinonia is NOT:  Greek – κοινωνία</vt:lpstr>
      <vt:lpstr>4 – Koinonia is NOT:  Greek – κοινωνία</vt:lpstr>
      <vt:lpstr>4 – Koinonia is NOT:  Greek – κοινωνία</vt:lpstr>
      <vt:lpstr>5 – Koinonia IS:  Greek – κοινωνία</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7</cp:revision>
  <dcterms:created xsi:type="dcterms:W3CDTF">2024-07-26T12:18:47Z</dcterms:created>
  <dcterms:modified xsi:type="dcterms:W3CDTF">2024-07-30T18:03:36Z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