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8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6216" userDrawn="1">
          <p15:clr>
            <a:srgbClr val="A4A3A4"/>
          </p15:clr>
        </p15:guide>
        <p15:guide id="3" pos="1440" userDrawn="1">
          <p15:clr>
            <a:srgbClr val="A4A3A4"/>
          </p15:clr>
        </p15:guide>
        <p15:guide id="4" orient="horz" pos="2352" userDrawn="1">
          <p15:clr>
            <a:srgbClr val="A4A3A4"/>
          </p15:clr>
        </p15:guide>
        <p15:guide id="5" orient="horz" pos="93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31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46A"/>
    <a:srgbClr val="97EFD3"/>
    <a:srgbClr val="F15574"/>
    <a:srgbClr val="F4EBE8"/>
    <a:srgbClr val="ECC4BF"/>
    <a:srgbClr val="C9ABA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899" autoAdjust="0"/>
  </p:normalViewPr>
  <p:slideViewPr>
    <p:cSldViewPr snapToGrid="0" snapToObjects="1" showGuides="1">
      <p:cViewPr varScale="1">
        <p:scale>
          <a:sx n="61" d="100"/>
          <a:sy n="61" d="100"/>
        </p:scale>
        <p:origin x="108" y="324"/>
      </p:cViewPr>
      <p:guideLst>
        <p:guide orient="horz" pos="528"/>
        <p:guide pos="6216"/>
        <p:guide pos="1440"/>
        <p:guide orient="horz" pos="2352"/>
        <p:guide orient="horz" pos="936"/>
        <p:guide pos="3840"/>
        <p:guide orient="horz" pos="3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8AD0F6D-88EC-473F-96CB-8F42A191A9A5}"/>
    <pc:docChg chg="addSld delSld modSld modMainMaster">
      <pc:chgData name="Manly Luscombe" userId="d66a401e1e7a39bf" providerId="LiveId" clId="{D8AD0F6D-88EC-473F-96CB-8F42A191A9A5}" dt="2023-03-30T14:00:13.982" v="6" actId="47"/>
      <pc:docMkLst>
        <pc:docMk/>
      </pc:docMkLst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4097023305" sldId="284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596499973" sldId="297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1593333813" sldId="298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2442027011" sldId="299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3745844558" sldId="300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3009471205" sldId="301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67882390" sldId="302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789640461" sldId="303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3759165551" sldId="304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3596659020" sldId="305"/>
        </pc:sldMkLst>
      </pc:sldChg>
      <pc:sldChg chg="modSp mod modTransition">
        <pc:chgData name="Manly Luscombe" userId="d66a401e1e7a39bf" providerId="LiveId" clId="{D8AD0F6D-88EC-473F-96CB-8F42A191A9A5}" dt="2023-03-30T13:57:30.601" v="2" actId="20577"/>
        <pc:sldMkLst>
          <pc:docMk/>
          <pc:sldMk cId="3497952847" sldId="306"/>
        </pc:sldMkLst>
        <pc:spChg chg="mod">
          <ac:chgData name="Manly Luscombe" userId="d66a401e1e7a39bf" providerId="LiveId" clId="{D8AD0F6D-88EC-473F-96CB-8F42A191A9A5}" dt="2023-03-30T13:57:30.601" v="2" actId="20577"/>
          <ac:spMkLst>
            <pc:docMk/>
            <pc:sldMk cId="3497952847" sldId="306"/>
            <ac:spMk id="3" creationId="{8AEAA7FF-656C-F3EE-A23B-FA53C7CFCD00}"/>
          </ac:spMkLst>
        </pc:spChg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2613138630" sldId="307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357370589" sldId="308"/>
        </pc:sldMkLst>
      </pc:sldChg>
      <pc:sldChg chg="modTransition">
        <pc:chgData name="Manly Luscombe" userId="d66a401e1e7a39bf" providerId="LiveId" clId="{D8AD0F6D-88EC-473F-96CB-8F42A191A9A5}" dt="2023-03-18T00:19:52.270" v="1"/>
        <pc:sldMkLst>
          <pc:docMk/>
          <pc:sldMk cId="3472644125" sldId="309"/>
        </pc:sldMkLst>
      </pc:sldChg>
      <pc:sldChg chg="new del">
        <pc:chgData name="Manly Luscombe" userId="d66a401e1e7a39bf" providerId="LiveId" clId="{D8AD0F6D-88EC-473F-96CB-8F42A191A9A5}" dt="2023-03-30T13:58:39.071" v="4" actId="47"/>
        <pc:sldMkLst>
          <pc:docMk/>
          <pc:sldMk cId="821723855" sldId="310"/>
        </pc:sldMkLst>
      </pc:sldChg>
      <pc:sldChg chg="new del">
        <pc:chgData name="Manly Luscombe" userId="d66a401e1e7a39bf" providerId="LiveId" clId="{D8AD0F6D-88EC-473F-96CB-8F42A191A9A5}" dt="2023-03-30T14:00:13.982" v="6" actId="47"/>
        <pc:sldMkLst>
          <pc:docMk/>
          <pc:sldMk cId="2571671845" sldId="310"/>
        </pc:sldMkLst>
      </pc:sldChg>
      <pc:sldMasterChg chg="modTransition modSldLayout">
        <pc:chgData name="Manly Luscombe" userId="d66a401e1e7a39bf" providerId="LiveId" clId="{D8AD0F6D-88EC-473F-96CB-8F42A191A9A5}" dt="2023-03-18T00:19:52.270" v="1"/>
        <pc:sldMasterMkLst>
          <pc:docMk/>
          <pc:sldMasterMk cId="3054252815" sldId="2147483648"/>
        </pc:sldMasterMkLst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3797591456" sldId="2147483649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791168720" sldId="2147483651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4278057648" sldId="2147483653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415434355" sldId="2147483654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3916245888" sldId="2147483655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1201349291" sldId="2147483658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748925606" sldId="2147483659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388208483" sldId="2147483660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2884380138" sldId="2147483661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2266006856" sldId="2147483662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3939377238" sldId="2147483663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222061796" sldId="2147483664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4248316883" sldId="2147483665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2427231208" sldId="2147483666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70235617" sldId="2147483667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1274941928" sldId="2147483668"/>
          </pc:sldLayoutMkLst>
        </pc:sldLayoutChg>
        <pc:sldLayoutChg chg="modTransition">
          <pc:chgData name="Manly Luscombe" userId="d66a401e1e7a39bf" providerId="LiveId" clId="{D8AD0F6D-88EC-473F-96CB-8F42A191A9A5}" dt="2023-03-18T00:19:52.270" v="1"/>
          <pc:sldLayoutMkLst>
            <pc:docMk/>
            <pc:sldMasterMk cId="3054252815" sldId="2147483648"/>
            <pc:sldLayoutMk cId="4189090766" sldId="214748366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8102F-BFA3-4357-9FA0-3A064E6F1B5A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D3DFC-11A7-4DDF-8AEE-A5ACE051E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0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759145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60068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78057648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8909076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48316883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5400719" y="1198578"/>
            <a:ext cx="6114430" cy="4794575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5196524" y="838200"/>
            <a:ext cx="6114430" cy="49149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116276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FE759-845E-6170-DB8C-EA3FA075B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51128" cy="685800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944368"/>
            <a:ext cx="4818888" cy="21305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901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55B0F1-C1EF-3790-A994-C8C4BB61CCB9}"/>
              </a:ext>
            </a:extLst>
          </p:cNvPr>
          <p:cNvCxnSpPr>
            <a:cxnSpLocks/>
          </p:cNvCxnSpPr>
          <p:nvPr/>
        </p:nvCxnSpPr>
        <p:spPr>
          <a:xfrm>
            <a:off x="4351128" y="6532618"/>
            <a:ext cx="36930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F275B-2CE9-CD3C-081E-0B79C125257E}"/>
              </a:ext>
            </a:extLst>
          </p:cNvPr>
          <p:cNvCxnSpPr>
            <a:cxnSpLocks/>
          </p:cNvCxnSpPr>
          <p:nvPr/>
        </p:nvCxnSpPr>
        <p:spPr>
          <a:xfrm>
            <a:off x="8467344" y="6527001"/>
            <a:ext cx="3724656" cy="5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31208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0235617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5434355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162458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4892560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809553" y="1012104"/>
            <a:ext cx="6957749" cy="506173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600338" y="782757"/>
            <a:ext cx="6957749" cy="506173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1709928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3054096"/>
            <a:ext cx="5010912" cy="2130552"/>
          </a:xfrm>
        </p:spPr>
        <p:txBody>
          <a:bodyPr/>
          <a:lstStyle>
            <a:lvl1pPr marL="54864" indent="0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20848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116872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20134929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8438013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7723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179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s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94192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58" r:id="rId5"/>
    <p:sldLayoutId id="2147483661" r:id="rId6"/>
    <p:sldLayoutId id="2147483663" r:id="rId7"/>
    <p:sldLayoutId id="2147483664" r:id="rId8"/>
    <p:sldLayoutId id="2147483668" r:id="rId9"/>
    <p:sldLayoutId id="2147483662" r:id="rId10"/>
    <p:sldLayoutId id="2147483653" r:id="rId11"/>
    <p:sldLayoutId id="2147483669" r:id="rId12"/>
    <p:sldLayoutId id="2147483665" r:id="rId13"/>
    <p:sldLayoutId id="2147483666" r:id="rId14"/>
    <p:sldLayoutId id="2147483667" r:id="rId15"/>
    <p:sldLayoutId id="2147483654" r:id="rId16"/>
    <p:sldLayoutId id="2147483655" r:id="rId17"/>
  </p:sldLayoutIdLst>
  <p:transition spd="slow">
    <p:wipe/>
  </p:transition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A4F37AB6-4681-D744-2F89-2949D0867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1719072"/>
            <a:ext cx="4873752" cy="1709928"/>
          </a:xfrm>
        </p:spPr>
        <p:txBody>
          <a:bodyPr/>
          <a:lstStyle/>
          <a:p>
            <a:r>
              <a:rPr lang="en-US" dirty="0"/>
              <a:t>3 Kinds of Worshipers </a:t>
            </a:r>
          </a:p>
        </p:txBody>
      </p:sp>
      <p:sp>
        <p:nvSpPr>
          <p:cNvPr id="26" name="Subtitle 25">
            <a:extLst>
              <a:ext uri="{FF2B5EF4-FFF2-40B4-BE49-F238E27FC236}">
                <a16:creationId xmlns:a16="http://schemas.microsoft.com/office/drawing/2014/main" id="{06930851-3EE7-5B25-F590-CCB7467A2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Which kind of worshiper are you?</a:t>
            </a:r>
          </a:p>
          <a:p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0B5D0E0D-B627-AB0C-2805-F01E480C44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8215" r="282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702330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Berry Eaters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7019754" cy="4590392"/>
          </a:xfrm>
        </p:spPr>
        <p:txBody>
          <a:bodyPr/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Two hunters were lost in the woods – hungry – they find some berries.</a:t>
            </a:r>
          </a:p>
          <a:p>
            <a:pPr marR="0" algn="l" rtl="0"/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Their stomach was full – but the berries had no nutritional value.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They died in the woods – full stomach but died of malnutrition.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10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7F7324-C9FD-40A9-2072-E8EBE7776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729" y="1949340"/>
            <a:ext cx="3950843" cy="29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5902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Berry Eaters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Partake of the communion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BUT they are dying – 1 Cor. 11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Sing – BUT not taught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Pray – BUT hollow repetition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Sermon – a LONG commercial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Giving – a nuisance</a:t>
            </a:r>
          </a:p>
          <a:p>
            <a:pPr marR="0" algn="ctr" rtl="0"/>
            <a:r>
              <a:rPr lang="en-US" b="1" i="0" u="sng" strike="noStrike" baseline="0" dirty="0">
                <a:latin typeface="Verdana" panose="020B0604030504040204" pitchFamily="34" charset="0"/>
              </a:rPr>
              <a:t>We eat the berries – </a:t>
            </a:r>
          </a:p>
          <a:p>
            <a:pPr marR="0" algn="ctr" rtl="0"/>
            <a:r>
              <a:rPr lang="en-US" b="1" i="0" u="sng" strike="noStrike" baseline="0" dirty="0">
                <a:latin typeface="Verdana" panose="020B0604030504040204" pitchFamily="34" charset="0"/>
              </a:rPr>
              <a:t>BUT we are dying of malnutrition.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11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49795284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Pump Primers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6783271" cy="4590392"/>
          </a:xfrm>
        </p:spPr>
        <p:txBody>
          <a:bodyPr/>
          <a:lstStyle/>
          <a:p>
            <a:pPr marR="0" algn="ctr" rtl="0"/>
            <a:r>
              <a:rPr lang="en-US" b="1" i="0" u="none" strike="noStrike" baseline="0" dirty="0">
                <a:latin typeface="Verdana" panose="020B0604030504040204" pitchFamily="34" charset="0"/>
              </a:rPr>
              <a:t>Well pump in the desert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Near was a jug full of water.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Use the water to prime the pump.</a:t>
            </a:r>
          </a:p>
          <a:p>
            <a:pPr marR="0" algn="l" rtl="0"/>
            <a:endParaRPr lang="en-US" b="1" i="0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Then drink all the cool water you want.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When you leave – fill the jug for the next person.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12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0580A7-C60F-9405-B1D0-F57CC2A20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903" y="2229342"/>
            <a:ext cx="4449641" cy="23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3863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Pump Primers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6342888" cy="4590392"/>
          </a:xfrm>
        </p:spPr>
        <p:txBody>
          <a:bodyPr/>
          <a:lstStyle/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Give – then drink – then help the next thirsty person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Pour out your soul in praise – drink deeply.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Fill the jug for other to enjoy what you enjoyed.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13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E9EB2D-D1D4-AEC0-EA14-4604348F0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903" y="2229342"/>
            <a:ext cx="4449641" cy="23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058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Which worshiper 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4800" b="1" i="0" strike="noStrike" baseline="0" dirty="0">
                <a:latin typeface="Verdana" panose="020B0604030504040204" pitchFamily="34" charset="0"/>
              </a:rPr>
              <a:t>Just fit the mold</a:t>
            </a:r>
          </a:p>
          <a:p>
            <a:pPr marR="0" algn="ctr" rtl="0"/>
            <a:endParaRPr lang="en-US" sz="4800" b="1" i="0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4800" b="1" dirty="0">
                <a:latin typeface="Verdana" panose="020B0604030504040204" pitchFamily="34" charset="0"/>
              </a:rPr>
              <a:t>Berry Eaters</a:t>
            </a:r>
          </a:p>
          <a:p>
            <a:pPr marR="0" algn="ctr" rtl="0"/>
            <a:endParaRPr lang="en-US" sz="4800" b="1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4800" b="1" i="0" strike="noStrike" baseline="0" dirty="0">
                <a:latin typeface="Verdana" panose="020B0604030504040204" pitchFamily="34" charset="0"/>
              </a:rPr>
              <a:t>Pump Primers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14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47264412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Worship = to honor or show reverence for as a divine being or supernatural power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From the beginning of creation, man has worshiped some greater power.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Through the centuries, man worshiped.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Today, many fail to appreciate the meaning of worship.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There are 3 kinds of worshipers.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2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59649997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We resist change – even small changes.</a:t>
            </a:r>
          </a:p>
          <a:p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We become tradition bound.</a:t>
            </a:r>
          </a:p>
          <a:p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Worship becomes cold, stiff, formal, ritual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3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59333381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7:1)  Then the Pharisees and some of the scribes came together to Him, having come from Jerusalem.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7:2)  Now when they saw some of His disciples eat bread with defiled, that is, with unwashed hands, they found fault.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7:3)  For the Pharisees and all the Jews do not eat unless they wash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their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hands in a special way,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holding the tradition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of the elders.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4202701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7:4)  When they come from the marketplace, they do not eat unless they wash. And there are many other things which they have received and hold,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like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the washing of cups, pitchers, copper vessels, and couches.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7:5)  Then the Pharisees and scribes asked Him, "Why do Your disciples not walk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according to the tradition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of the elders, but eat bread with unwashed hands?"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4584455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7:6)  He answered and said to them, "Well did Isaiah prophesy of you hypocrites, as it is written: 'THIS PEOPLE HONORS ME WITH THEIR LIPS, BUT THEIR HEART IS FAR FROM ME.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7:7)  AND IN VAIN THEY WORSHIP ME, TEACHING AS DOCTRINES THE COMMANDMENTS OF MEN.'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(Mark 7:8)  For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laying aside the commandment of God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, you hold the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tradition of men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—the washing of pitchers and cups, and many other such things you do."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00947120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Can you remember your worship?</a:t>
            </a:r>
          </a:p>
          <a:p>
            <a:pPr lvl="1"/>
            <a:r>
              <a:rPr lang="en-US" sz="3200" b="1" dirty="0">
                <a:latin typeface="Verdana" panose="020B0604030504040204" pitchFamily="34" charset="0"/>
              </a:rPr>
              <a:t>What songs did you sing?</a:t>
            </a:r>
          </a:p>
          <a:p>
            <a:pPr lvl="1"/>
            <a:r>
              <a:rPr lang="en-US" sz="3200" b="1" dirty="0">
                <a:latin typeface="Verdana" panose="020B0604030504040204" pitchFamily="34" charset="0"/>
              </a:rPr>
              <a:t>What was to c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ontent of the sermon?</a:t>
            </a:r>
          </a:p>
          <a:p>
            <a:pPr lvl="1"/>
            <a:r>
              <a:rPr lang="en-US" sz="3200" b="1" dirty="0">
                <a:latin typeface="Verdana" panose="020B0604030504040204" pitchFamily="34" charset="0"/>
              </a:rPr>
              <a:t>What was the topic of the Bible class?</a:t>
            </a:r>
          </a:p>
          <a:p>
            <a:pPr lvl="1"/>
            <a:endParaRPr lang="en-US" sz="3200" b="1" dirty="0">
              <a:latin typeface="Verdana" panose="020B0604030504040204" pitchFamily="34" charset="0"/>
            </a:endParaRPr>
          </a:p>
          <a:p>
            <a:r>
              <a:rPr lang="en-US" sz="3200" b="1" dirty="0">
                <a:latin typeface="Verdana" panose="020B0604030504040204" pitchFamily="34" charset="0"/>
              </a:rPr>
              <a:t>Have you been just going through the motions?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Are you stuck in a mold?</a:t>
            </a:r>
          </a:p>
          <a:p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7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6788239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(Isaiah 1:13)  Bring no more futile sacrifices; Incense is an abomination to Me. The New Moons, the Sabbaths, and the calling of assemblies—I cannot endure iniquity and the sacred meeting.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(Isaiah 1:14)  Your New Moons and your appointed feasts My soul hates; They are a trouble to Me, I am weary of bearing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them.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(Isaiah 1:15)  When you spread out your hands, I will hide My eyes from you; Even though you make many prayers, I will not hear. Your hands are full of blood.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8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8964046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6B7-7C3D-D34C-3A80-BE3F1C1B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65656"/>
            <a:ext cx="9912096" cy="1014984"/>
          </a:xfrm>
        </p:spPr>
        <p:txBody>
          <a:bodyPr/>
          <a:lstStyle/>
          <a:p>
            <a:r>
              <a:rPr lang="en-US" dirty="0"/>
              <a:t>MOLD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A7FF-656C-F3EE-A23B-FA53C7CF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380640"/>
            <a:ext cx="11000232" cy="4590392"/>
          </a:xfrm>
        </p:spPr>
        <p:txBody>
          <a:bodyPr/>
          <a:lstStyle/>
          <a:p>
            <a:pPr marR="0" algn="l" rtl="0"/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(Isaiah 1:16)  "Wash yourselves, make yourselves clean; Put away the evil of your doings from before My eyes. Cease to do evil,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(Isaiah 1:17)  Learn to do good; Seek justice, Rebuke the oppressor; Defend the fatherless, Plead for the widow.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5A43-8F5B-9B84-FFD3-59E9CD1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9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63BA-FEEF-60C7-67A7-C3C6B2E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3 Worshipers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9DB2-FBAA-1FE0-380A-86A86D99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5916555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A78568-A730-4D3B-A489-FD854E912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9A46C-D3F3-4D45-B248-B831C6B5FC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7D90517-43A3-4BC6-B197-5C7B7D3DB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{5D83A6F5-02D5-419A-A5A5-ED2E6F8FC109}tf11429527_win32</Template>
  <TotalTime>79</TotalTime>
  <Words>786</Words>
  <Application>Microsoft Office PowerPoint</Application>
  <PresentationFormat>Widescreen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Karla</vt:lpstr>
      <vt:lpstr>Univers Condensed Light</vt:lpstr>
      <vt:lpstr>Verdana</vt:lpstr>
      <vt:lpstr>Office Theme</vt:lpstr>
      <vt:lpstr>3 Kinds of Worshipers </vt:lpstr>
      <vt:lpstr>Introduction</vt:lpstr>
      <vt:lpstr>MOLD</vt:lpstr>
      <vt:lpstr>MOLD</vt:lpstr>
      <vt:lpstr>MOLD</vt:lpstr>
      <vt:lpstr>MOLD</vt:lpstr>
      <vt:lpstr>MOLD</vt:lpstr>
      <vt:lpstr>MOLD</vt:lpstr>
      <vt:lpstr>MOLD</vt:lpstr>
      <vt:lpstr>Berry Eaters</vt:lpstr>
      <vt:lpstr>Berry Eaters</vt:lpstr>
      <vt:lpstr>Pump Primers</vt:lpstr>
      <vt:lpstr>Pump Primers</vt:lpstr>
      <vt:lpstr>Which worshiper are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Kinds of Worshipers </dc:title>
  <dc:creator>Manly Luscombe</dc:creator>
  <cp:lastModifiedBy>Manly Luscombe</cp:lastModifiedBy>
  <cp:revision>1</cp:revision>
  <dcterms:created xsi:type="dcterms:W3CDTF">2023-03-17T23:18:56Z</dcterms:created>
  <dcterms:modified xsi:type="dcterms:W3CDTF">2023-03-30T14:01:28Z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