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9/30/2024</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9/30/2024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9/30/2024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9/30/2024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9/30/2024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9/30/2024</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9/30/2024</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9/30/2024</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FD970-CE25-4B33-842F-FA2139B6B46E}"/>
              </a:ext>
            </a:extLst>
          </p:cNvPr>
          <p:cNvSpPr>
            <a:spLocks noGrp="1"/>
          </p:cNvSpPr>
          <p:nvPr>
            <p:ph type="ctrTitle"/>
          </p:nvPr>
        </p:nvSpPr>
        <p:spPr/>
        <p:txBody>
          <a:bodyPr/>
          <a:lstStyle/>
          <a:p>
            <a:r>
              <a:rPr lang="en-US" dirty="0"/>
              <a:t>God’s 12 step program</a:t>
            </a:r>
          </a:p>
        </p:txBody>
      </p:sp>
      <p:sp>
        <p:nvSpPr>
          <p:cNvPr id="3" name="Subtitle 2">
            <a:extLst>
              <a:ext uri="{FF2B5EF4-FFF2-40B4-BE49-F238E27FC236}">
                <a16:creationId xmlns:a16="http://schemas.microsoft.com/office/drawing/2014/main" id="{15EF9205-3209-D266-3F6D-F20BE29D979D}"/>
              </a:ext>
            </a:extLst>
          </p:cNvPr>
          <p:cNvSpPr>
            <a:spLocks noGrp="1"/>
          </p:cNvSpPr>
          <p:nvPr>
            <p:ph type="subTitle" idx="1"/>
          </p:nvPr>
        </p:nvSpPr>
        <p:spPr/>
        <p:txBody>
          <a:bodyPr>
            <a:normAutofit/>
          </a:bodyPr>
          <a:lstStyle/>
          <a:p>
            <a:r>
              <a:rPr lang="en-US" sz="3600" dirty="0"/>
              <a:t>12 steps from earth to Heaven</a:t>
            </a:r>
          </a:p>
        </p:txBody>
      </p:sp>
    </p:spTree>
    <p:extLst>
      <p:ext uri="{BB962C8B-B14F-4D97-AF65-F5344CB8AC3E}">
        <p14:creationId xmlns:p14="http://schemas.microsoft.com/office/powerpoint/2010/main" val="21648214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AF7A5-57E4-F558-5CE6-262A62A483C4}"/>
              </a:ext>
            </a:extLst>
          </p:cNvPr>
          <p:cNvSpPr>
            <a:spLocks noGrp="1"/>
          </p:cNvSpPr>
          <p:nvPr>
            <p:ph type="title"/>
          </p:nvPr>
        </p:nvSpPr>
        <p:spPr/>
        <p:txBody>
          <a:bodyPr/>
          <a:lstStyle/>
          <a:p>
            <a:r>
              <a:rPr lang="en-US" dirty="0"/>
              <a:t>8. self-control</a:t>
            </a:r>
          </a:p>
        </p:txBody>
      </p:sp>
      <p:sp>
        <p:nvSpPr>
          <p:cNvPr id="3" name="Content Placeholder 2">
            <a:extLst>
              <a:ext uri="{FF2B5EF4-FFF2-40B4-BE49-F238E27FC236}">
                <a16:creationId xmlns:a16="http://schemas.microsoft.com/office/drawing/2014/main" id="{9457BDF5-33C6-771E-6702-804EC96CAA86}"/>
              </a:ext>
            </a:extLst>
          </p:cNvPr>
          <p:cNvSpPr>
            <a:spLocks noGrp="1"/>
          </p:cNvSpPr>
          <p:nvPr>
            <p:ph idx="1"/>
          </p:nvPr>
        </p:nvSpPr>
        <p:spPr/>
        <p:txBody>
          <a:bodyPr>
            <a:noAutofit/>
          </a:bodyPr>
          <a:lstStyle/>
          <a:p>
            <a:pPr marR="0" algn="l" rtl="0"/>
            <a:r>
              <a:rPr lang="en-US" sz="2400" b="0" i="0" u="none" strike="noStrike" baseline="0" dirty="0">
                <a:latin typeface="Verdana" panose="020B0604030504040204" pitchFamily="34" charset="0"/>
              </a:rPr>
              <a:t>(2Pe 1:6)  to knowledge </a:t>
            </a:r>
            <a:r>
              <a:rPr lang="en-US" sz="2400" b="1" i="0" u="none" strike="noStrike" baseline="0" dirty="0">
                <a:latin typeface="Verdana" panose="020B0604030504040204" pitchFamily="34" charset="0"/>
              </a:rPr>
              <a:t>self-control</a:t>
            </a:r>
            <a:r>
              <a:rPr lang="en-US" sz="2400" b="0" i="0" u="none" strike="noStrike" baseline="0" dirty="0">
                <a:latin typeface="Verdana" panose="020B0604030504040204" pitchFamily="34" charset="0"/>
              </a:rPr>
              <a:t>, to self-control perseverance, to perseverance godliness,</a:t>
            </a:r>
          </a:p>
          <a:p>
            <a:pPr marR="0" algn="l" rtl="0"/>
            <a:r>
              <a:rPr lang="en-US" sz="2400" b="1" i="0" u="none" strike="noStrike" baseline="0" dirty="0">
                <a:latin typeface="Verdana" panose="020B0604030504040204" pitchFamily="34" charset="0"/>
              </a:rPr>
              <a:t>Thayer Definition:</a:t>
            </a:r>
            <a:endParaRPr lang="en-US" sz="2400" b="0" i="0" u="none" strike="noStrike" baseline="0" dirty="0">
              <a:latin typeface="Verdana" panose="020B0604030504040204" pitchFamily="34" charset="0"/>
            </a:endParaRPr>
          </a:p>
          <a:p>
            <a:pPr marR="0" algn="l" rtl="0"/>
            <a:r>
              <a:rPr lang="en-US" sz="2400" b="0" i="0" u="none" strike="noStrike" baseline="0" dirty="0">
                <a:latin typeface="Verdana" panose="020B0604030504040204" pitchFamily="34" charset="0"/>
              </a:rPr>
              <a:t>1) self-control (the virtue of one who masters his desires and passions, especially his sensual appetites)</a:t>
            </a:r>
          </a:p>
          <a:p>
            <a:pPr marR="0" algn="l" rtl="0"/>
            <a:endParaRPr lang="en-US" sz="2400" b="0" i="0" u="none" strike="noStrike" baseline="0" dirty="0">
              <a:latin typeface="Verdana" panose="020B0604030504040204" pitchFamily="34" charset="0"/>
            </a:endParaRPr>
          </a:p>
          <a:p>
            <a:r>
              <a:rPr lang="en-US" sz="2400" b="0" i="0" u="none" strike="noStrike" baseline="0" dirty="0">
                <a:latin typeface="Verdana" panose="020B0604030504040204" pitchFamily="34" charset="0"/>
              </a:rPr>
              <a:t>(Act 24:25)  Now as he reasoned about righteousness, self-control, and the judgment to come, Felix was afraid and answered, "Go away for now; when I have a convenient time I will call for you."</a:t>
            </a:r>
          </a:p>
        </p:txBody>
      </p:sp>
    </p:spTree>
    <p:extLst>
      <p:ext uri="{BB962C8B-B14F-4D97-AF65-F5344CB8AC3E}">
        <p14:creationId xmlns:p14="http://schemas.microsoft.com/office/powerpoint/2010/main" val="31293361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AF7A5-57E4-F558-5CE6-262A62A483C4}"/>
              </a:ext>
            </a:extLst>
          </p:cNvPr>
          <p:cNvSpPr>
            <a:spLocks noGrp="1"/>
          </p:cNvSpPr>
          <p:nvPr>
            <p:ph type="title"/>
          </p:nvPr>
        </p:nvSpPr>
        <p:spPr/>
        <p:txBody>
          <a:bodyPr/>
          <a:lstStyle/>
          <a:p>
            <a:r>
              <a:rPr lang="en-US" dirty="0"/>
              <a:t>9. Perseverance (patience)</a:t>
            </a:r>
          </a:p>
        </p:txBody>
      </p:sp>
      <p:sp>
        <p:nvSpPr>
          <p:cNvPr id="3" name="Content Placeholder 2">
            <a:extLst>
              <a:ext uri="{FF2B5EF4-FFF2-40B4-BE49-F238E27FC236}">
                <a16:creationId xmlns:a16="http://schemas.microsoft.com/office/drawing/2014/main" id="{9457BDF5-33C6-771E-6702-804EC96CAA86}"/>
              </a:ext>
            </a:extLst>
          </p:cNvPr>
          <p:cNvSpPr>
            <a:spLocks noGrp="1"/>
          </p:cNvSpPr>
          <p:nvPr>
            <p:ph idx="1"/>
          </p:nvPr>
        </p:nvSpPr>
        <p:spPr/>
        <p:txBody>
          <a:bodyPr>
            <a:noAutofit/>
          </a:bodyPr>
          <a:lstStyle/>
          <a:p>
            <a:pPr marR="0" algn="l" rtl="0"/>
            <a:r>
              <a:rPr lang="en-US" sz="2400" b="0" i="0" u="none" strike="noStrike" baseline="0" dirty="0">
                <a:latin typeface="Verdana" panose="020B0604030504040204" pitchFamily="34" charset="0"/>
              </a:rPr>
              <a:t>(2Pe 1:6)  to knowledge </a:t>
            </a:r>
            <a:r>
              <a:rPr lang="en-US" sz="2400" i="0" u="none" strike="noStrike" baseline="0" dirty="0">
                <a:latin typeface="Verdana" panose="020B0604030504040204" pitchFamily="34" charset="0"/>
              </a:rPr>
              <a:t>self-control</a:t>
            </a:r>
            <a:r>
              <a:rPr lang="en-US" sz="2400" b="0" i="0" u="none" strike="noStrike" baseline="0" dirty="0">
                <a:latin typeface="Verdana" panose="020B0604030504040204" pitchFamily="34" charset="0"/>
              </a:rPr>
              <a:t>, to self-control </a:t>
            </a:r>
            <a:r>
              <a:rPr lang="en-US" sz="2400" b="1" i="0" u="none" strike="noStrike" baseline="0" dirty="0">
                <a:latin typeface="Verdana" panose="020B0604030504040204" pitchFamily="34" charset="0"/>
              </a:rPr>
              <a:t>perseverance</a:t>
            </a:r>
            <a:r>
              <a:rPr lang="en-US" sz="2400" b="0" i="0" u="none" strike="noStrike" baseline="0" dirty="0">
                <a:latin typeface="Verdana" panose="020B0604030504040204" pitchFamily="34" charset="0"/>
              </a:rPr>
              <a:t>, to perseverance godliness,</a:t>
            </a:r>
          </a:p>
          <a:p>
            <a:pPr marR="0" algn="l" rtl="0"/>
            <a:r>
              <a:rPr lang="en-US" sz="2400" b="1" i="0" u="none" strike="noStrike" baseline="0" dirty="0">
                <a:solidFill>
                  <a:srgbClr val="292F33"/>
                </a:solidFill>
                <a:latin typeface="Verdana" panose="020B0604030504040204" pitchFamily="34" charset="0"/>
              </a:rPr>
              <a:t>Thayer Definition: </a:t>
            </a:r>
            <a:r>
              <a:rPr lang="en-US" sz="2400" b="0" i="0" u="none" strike="noStrike" baseline="0" dirty="0">
                <a:solidFill>
                  <a:srgbClr val="292F33"/>
                </a:solidFill>
                <a:latin typeface="Verdana" panose="020B0604030504040204" pitchFamily="34" charset="0"/>
              </a:rPr>
              <a:t>in the NT the characteristic of a man who is not swerved from his deliberate purpose and his loyalty to faith and piety by even the greatest trials and sufferings</a:t>
            </a:r>
            <a:endParaRPr lang="en-US" sz="2400" b="1" dirty="0">
              <a:solidFill>
                <a:srgbClr val="292F33"/>
              </a:solidFill>
              <a:latin typeface="Verdana" panose="020B0604030504040204" pitchFamily="34" charset="0"/>
            </a:endParaRPr>
          </a:p>
          <a:p>
            <a:pPr marR="0" algn="l" rtl="0"/>
            <a:r>
              <a:rPr lang="en-US" sz="2400" b="0" i="0" u="none" strike="noStrike" baseline="0" dirty="0">
                <a:latin typeface="Verdana" panose="020B0604030504040204" pitchFamily="34" charset="0"/>
              </a:rPr>
              <a:t>(Jas 1:3)  knowing that the testing of your faith produces </a:t>
            </a:r>
            <a:r>
              <a:rPr lang="en-US" sz="2400" b="1" i="0" u="none" strike="noStrike" baseline="0" dirty="0">
                <a:latin typeface="Verdana" panose="020B0604030504040204" pitchFamily="34" charset="0"/>
              </a:rPr>
              <a:t>patience</a:t>
            </a:r>
            <a:r>
              <a:rPr lang="en-US" sz="2400" b="0" i="0" u="none" strike="noStrike" baseline="0" dirty="0">
                <a:latin typeface="Verdana" panose="020B0604030504040204" pitchFamily="34" charset="0"/>
              </a:rPr>
              <a:t>.</a:t>
            </a:r>
          </a:p>
          <a:p>
            <a:pPr marR="0" algn="l" rtl="0"/>
            <a:r>
              <a:rPr lang="en-US" sz="2400" b="0" i="0" u="none" strike="noStrike" baseline="0" dirty="0">
                <a:latin typeface="Verdana" panose="020B0604030504040204" pitchFamily="34" charset="0"/>
              </a:rPr>
              <a:t>(Jas 1:4)  But let </a:t>
            </a:r>
            <a:r>
              <a:rPr lang="en-US" sz="2400" b="1" i="0" u="none" strike="noStrike" baseline="0" dirty="0">
                <a:latin typeface="Verdana" panose="020B0604030504040204" pitchFamily="34" charset="0"/>
              </a:rPr>
              <a:t>patience</a:t>
            </a:r>
            <a:r>
              <a:rPr lang="en-US" sz="2400" b="0" i="0" u="none" strike="noStrike" baseline="0" dirty="0">
                <a:latin typeface="Verdana" panose="020B0604030504040204" pitchFamily="34" charset="0"/>
              </a:rPr>
              <a:t> have </a:t>
            </a:r>
            <a:r>
              <a:rPr lang="en-US" sz="2400" b="0" i="1" u="none" strike="noStrike" baseline="0" dirty="0">
                <a:latin typeface="Verdana" panose="020B0604030504040204" pitchFamily="34" charset="0"/>
              </a:rPr>
              <a:t>its</a:t>
            </a:r>
            <a:r>
              <a:rPr lang="en-US" sz="2400" b="0" i="0" u="none" strike="noStrike" baseline="0" dirty="0">
                <a:latin typeface="Verdana" panose="020B0604030504040204" pitchFamily="34" charset="0"/>
              </a:rPr>
              <a:t> perfect work, that you may be perfect and complete, lacking nothing.</a:t>
            </a:r>
          </a:p>
          <a:p>
            <a:pPr marR="0" algn="l" rtl="0"/>
            <a:endParaRPr lang="en-US" sz="2400" b="0" i="0" u="none" strike="noStrike" baseline="0" dirty="0">
              <a:latin typeface="Verdana" panose="020B0604030504040204" pitchFamily="34" charset="0"/>
            </a:endParaRPr>
          </a:p>
        </p:txBody>
      </p:sp>
    </p:spTree>
    <p:extLst>
      <p:ext uri="{BB962C8B-B14F-4D97-AF65-F5344CB8AC3E}">
        <p14:creationId xmlns:p14="http://schemas.microsoft.com/office/powerpoint/2010/main" val="4169681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AF7A5-57E4-F558-5CE6-262A62A483C4}"/>
              </a:ext>
            </a:extLst>
          </p:cNvPr>
          <p:cNvSpPr>
            <a:spLocks noGrp="1"/>
          </p:cNvSpPr>
          <p:nvPr>
            <p:ph type="title"/>
          </p:nvPr>
        </p:nvSpPr>
        <p:spPr/>
        <p:txBody>
          <a:bodyPr/>
          <a:lstStyle/>
          <a:p>
            <a:r>
              <a:rPr lang="en-US" dirty="0"/>
              <a:t>10. Godliness</a:t>
            </a:r>
          </a:p>
        </p:txBody>
      </p:sp>
      <p:sp>
        <p:nvSpPr>
          <p:cNvPr id="3" name="Content Placeholder 2">
            <a:extLst>
              <a:ext uri="{FF2B5EF4-FFF2-40B4-BE49-F238E27FC236}">
                <a16:creationId xmlns:a16="http://schemas.microsoft.com/office/drawing/2014/main" id="{9457BDF5-33C6-771E-6702-804EC96CAA86}"/>
              </a:ext>
            </a:extLst>
          </p:cNvPr>
          <p:cNvSpPr>
            <a:spLocks noGrp="1"/>
          </p:cNvSpPr>
          <p:nvPr>
            <p:ph idx="1"/>
          </p:nvPr>
        </p:nvSpPr>
        <p:spPr/>
        <p:txBody>
          <a:bodyPr>
            <a:noAutofit/>
          </a:bodyPr>
          <a:lstStyle/>
          <a:p>
            <a:pPr marR="0" algn="l" rtl="0"/>
            <a:r>
              <a:rPr lang="en-US" sz="2400" b="0" i="0" u="none" strike="noStrike" baseline="0" dirty="0">
                <a:latin typeface="Verdana" panose="020B0604030504040204" pitchFamily="34" charset="0"/>
              </a:rPr>
              <a:t>(2Pe 1:6)  to knowledge </a:t>
            </a:r>
            <a:r>
              <a:rPr lang="en-US" sz="2400" i="0" u="none" strike="noStrike" baseline="0" dirty="0">
                <a:latin typeface="Verdana" panose="020B0604030504040204" pitchFamily="34" charset="0"/>
              </a:rPr>
              <a:t>self-control</a:t>
            </a:r>
            <a:r>
              <a:rPr lang="en-US" sz="2400" b="0" i="0" u="none" strike="noStrike" baseline="0" dirty="0">
                <a:latin typeface="Verdana" panose="020B0604030504040204" pitchFamily="34" charset="0"/>
              </a:rPr>
              <a:t>, to self-control </a:t>
            </a:r>
            <a:r>
              <a:rPr lang="en-US" sz="2400" i="0" u="none" strike="noStrike" baseline="0" dirty="0">
                <a:latin typeface="Verdana" panose="020B0604030504040204" pitchFamily="34" charset="0"/>
              </a:rPr>
              <a:t>perseverance</a:t>
            </a:r>
            <a:r>
              <a:rPr lang="en-US" sz="2400" b="0" i="0" u="none" strike="noStrike" baseline="0" dirty="0">
                <a:latin typeface="Verdana" panose="020B0604030504040204" pitchFamily="34" charset="0"/>
              </a:rPr>
              <a:t>, to perseverance </a:t>
            </a:r>
            <a:r>
              <a:rPr lang="en-US" sz="2400" b="1" i="0" u="none" strike="noStrike" baseline="0" dirty="0">
                <a:latin typeface="Verdana" panose="020B0604030504040204" pitchFamily="34" charset="0"/>
              </a:rPr>
              <a:t>godliness</a:t>
            </a:r>
            <a:r>
              <a:rPr lang="en-US" sz="2400" b="0" i="0" u="none" strike="noStrike" baseline="0" dirty="0">
                <a:latin typeface="Verdana" panose="020B0604030504040204" pitchFamily="34" charset="0"/>
              </a:rPr>
              <a:t>,</a:t>
            </a:r>
          </a:p>
          <a:p>
            <a:pPr marR="0" algn="l" rtl="0"/>
            <a:endParaRPr lang="en-US" sz="2400" b="0" i="0" u="none" strike="noStrike" baseline="0" dirty="0">
              <a:latin typeface="Verdana" panose="020B0604030504040204" pitchFamily="34" charset="0"/>
            </a:endParaRPr>
          </a:p>
          <a:p>
            <a:pPr marR="0" algn="l" rtl="0"/>
            <a:r>
              <a:rPr lang="en-US" sz="2400" dirty="0">
                <a:latin typeface="Verdana" panose="020B0604030504040204" pitchFamily="34" charset="0"/>
              </a:rPr>
              <a:t>Often called – God-like-ness, seeking to be like God</a:t>
            </a:r>
          </a:p>
          <a:p>
            <a:pPr marR="0" algn="l" rtl="0"/>
            <a:endParaRPr lang="en-US" sz="2400" b="0" i="0" u="none" strike="noStrike" baseline="0" dirty="0">
              <a:latin typeface="Verdana" panose="020B0604030504040204" pitchFamily="34" charset="0"/>
            </a:endParaRPr>
          </a:p>
          <a:p>
            <a:r>
              <a:rPr lang="en-US" sz="2800" b="0" i="0" u="none" strike="noStrike" baseline="0" dirty="0">
                <a:latin typeface="Verdana" panose="020B0604030504040204" pitchFamily="34" charset="0"/>
              </a:rPr>
              <a:t>(1Ti 6:3)  If anyone teaches otherwise and does not consent to wholesome words, </a:t>
            </a:r>
            <a:r>
              <a:rPr lang="en-US" sz="2800" b="0" i="1" u="none" strike="noStrike" baseline="0" dirty="0">
                <a:latin typeface="Verdana" panose="020B0604030504040204" pitchFamily="34" charset="0"/>
              </a:rPr>
              <a:t>even</a:t>
            </a:r>
            <a:r>
              <a:rPr lang="en-US" sz="2800" b="0" i="0" u="none" strike="noStrike" baseline="0" dirty="0">
                <a:latin typeface="Verdana" panose="020B0604030504040204" pitchFamily="34" charset="0"/>
              </a:rPr>
              <a:t> the words of our Lord Jesus Christ, and to the doctrine which accords with godliness,</a:t>
            </a:r>
          </a:p>
          <a:p>
            <a:pPr marR="0" algn="l" rtl="0"/>
            <a:endParaRPr lang="en-US" sz="2400" b="0" i="0" u="none" strike="noStrike" baseline="0" dirty="0">
              <a:latin typeface="Verdana" panose="020B0604030504040204" pitchFamily="34" charset="0"/>
            </a:endParaRPr>
          </a:p>
        </p:txBody>
      </p:sp>
    </p:spTree>
    <p:extLst>
      <p:ext uri="{BB962C8B-B14F-4D97-AF65-F5344CB8AC3E}">
        <p14:creationId xmlns:p14="http://schemas.microsoft.com/office/powerpoint/2010/main" val="28861358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AF7A5-57E4-F558-5CE6-262A62A483C4}"/>
              </a:ext>
            </a:extLst>
          </p:cNvPr>
          <p:cNvSpPr>
            <a:spLocks noGrp="1"/>
          </p:cNvSpPr>
          <p:nvPr>
            <p:ph type="title"/>
          </p:nvPr>
        </p:nvSpPr>
        <p:spPr/>
        <p:txBody>
          <a:bodyPr/>
          <a:lstStyle/>
          <a:p>
            <a:r>
              <a:rPr lang="en-US" dirty="0"/>
              <a:t>11. Brotherly kindness</a:t>
            </a:r>
          </a:p>
        </p:txBody>
      </p:sp>
      <p:sp>
        <p:nvSpPr>
          <p:cNvPr id="3" name="Content Placeholder 2">
            <a:extLst>
              <a:ext uri="{FF2B5EF4-FFF2-40B4-BE49-F238E27FC236}">
                <a16:creationId xmlns:a16="http://schemas.microsoft.com/office/drawing/2014/main" id="{9457BDF5-33C6-771E-6702-804EC96CAA86}"/>
              </a:ext>
            </a:extLst>
          </p:cNvPr>
          <p:cNvSpPr>
            <a:spLocks noGrp="1"/>
          </p:cNvSpPr>
          <p:nvPr>
            <p:ph idx="1"/>
          </p:nvPr>
        </p:nvSpPr>
        <p:spPr/>
        <p:txBody>
          <a:bodyPr>
            <a:noAutofit/>
          </a:bodyPr>
          <a:lstStyle/>
          <a:p>
            <a:pPr marR="0" algn="l" rtl="0"/>
            <a:r>
              <a:rPr lang="en-US" sz="2800" b="0" i="0" u="none" strike="noStrike" baseline="0" dirty="0">
                <a:latin typeface="Verdana" panose="020B0604030504040204" pitchFamily="34" charset="0"/>
              </a:rPr>
              <a:t>(2Pe 1:7)  to godliness </a:t>
            </a:r>
            <a:r>
              <a:rPr lang="en-US" sz="2800" b="1" i="0" u="none" strike="noStrike" baseline="0" dirty="0">
                <a:latin typeface="Verdana" panose="020B0604030504040204" pitchFamily="34" charset="0"/>
              </a:rPr>
              <a:t>brotherly kindness</a:t>
            </a:r>
            <a:r>
              <a:rPr lang="en-US" sz="2800" b="0" i="0" u="none" strike="noStrike" baseline="0" dirty="0">
                <a:latin typeface="Verdana" panose="020B0604030504040204" pitchFamily="34" charset="0"/>
              </a:rPr>
              <a:t>, and to brotherly kindness love.</a:t>
            </a:r>
          </a:p>
          <a:p>
            <a:pPr marR="0" algn="l" rtl="0"/>
            <a:endParaRPr lang="en-US" sz="2400" b="0" i="0" u="none" strike="noStrike" baseline="0" dirty="0">
              <a:latin typeface="Verdana" panose="020B0604030504040204" pitchFamily="34" charset="0"/>
            </a:endParaRPr>
          </a:p>
          <a:p>
            <a:r>
              <a:rPr lang="en-US" sz="2800" b="0" i="0" u="none" strike="noStrike" baseline="0" dirty="0">
                <a:latin typeface="Verdana" panose="020B0604030504040204" pitchFamily="34" charset="0"/>
              </a:rPr>
              <a:t>(Joh 13:34)  A new commandment I give to you, that you </a:t>
            </a:r>
            <a:r>
              <a:rPr lang="en-US" sz="2800" b="1" i="0" u="none" strike="noStrike" baseline="0" dirty="0">
                <a:latin typeface="Verdana" panose="020B0604030504040204" pitchFamily="34" charset="0"/>
              </a:rPr>
              <a:t>love one another</a:t>
            </a:r>
            <a:r>
              <a:rPr lang="en-US" sz="2800" b="0" i="0" u="none" strike="noStrike" baseline="0" dirty="0">
                <a:latin typeface="Verdana" panose="020B0604030504040204" pitchFamily="34" charset="0"/>
              </a:rPr>
              <a:t>; as I have loved you, that you also love one another.</a:t>
            </a:r>
          </a:p>
          <a:p>
            <a:pPr marR="0" algn="l" rtl="0"/>
            <a:endParaRPr lang="en-US" sz="2800" dirty="0">
              <a:latin typeface="Verdana" panose="020B0604030504040204" pitchFamily="34" charset="0"/>
            </a:endParaRPr>
          </a:p>
          <a:p>
            <a:r>
              <a:rPr lang="en-US" sz="2800" b="0" i="0" u="none" strike="noStrike" baseline="0" dirty="0">
                <a:latin typeface="Verdana" panose="020B0604030504040204" pitchFamily="34" charset="0"/>
              </a:rPr>
              <a:t>(Heb 13:1)  Let </a:t>
            </a:r>
            <a:r>
              <a:rPr lang="en-US" sz="2800" b="1" i="0" u="none" strike="noStrike" baseline="0" dirty="0">
                <a:latin typeface="Verdana" panose="020B0604030504040204" pitchFamily="34" charset="0"/>
              </a:rPr>
              <a:t>brotherly love continue</a:t>
            </a:r>
            <a:r>
              <a:rPr lang="en-US" sz="2800" b="0" i="0" u="none" strike="noStrike" baseline="0" dirty="0">
                <a:latin typeface="Verdana" panose="020B0604030504040204" pitchFamily="34" charset="0"/>
              </a:rPr>
              <a:t>.</a:t>
            </a:r>
          </a:p>
          <a:p>
            <a:pPr marR="0" algn="l" rtl="0"/>
            <a:endParaRPr lang="en-US" sz="2400" b="0" i="0" u="none" strike="noStrike" baseline="0" dirty="0">
              <a:latin typeface="Verdana" panose="020B0604030504040204" pitchFamily="34" charset="0"/>
            </a:endParaRPr>
          </a:p>
          <a:p>
            <a:pPr marR="0" algn="l" rtl="0"/>
            <a:endParaRPr lang="en-US" sz="2400" dirty="0">
              <a:latin typeface="Verdana" panose="020B0604030504040204" pitchFamily="34" charset="0"/>
            </a:endParaRPr>
          </a:p>
          <a:p>
            <a:pPr marR="0" algn="l" rtl="0"/>
            <a:endParaRPr lang="en-US" sz="2400" b="0" i="0" u="none" strike="noStrike" baseline="0" dirty="0">
              <a:latin typeface="Verdana" panose="020B0604030504040204" pitchFamily="34" charset="0"/>
            </a:endParaRPr>
          </a:p>
        </p:txBody>
      </p:sp>
    </p:spTree>
    <p:extLst>
      <p:ext uri="{BB962C8B-B14F-4D97-AF65-F5344CB8AC3E}">
        <p14:creationId xmlns:p14="http://schemas.microsoft.com/office/powerpoint/2010/main" val="29262309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AF7A5-57E4-F558-5CE6-262A62A483C4}"/>
              </a:ext>
            </a:extLst>
          </p:cNvPr>
          <p:cNvSpPr>
            <a:spLocks noGrp="1"/>
          </p:cNvSpPr>
          <p:nvPr>
            <p:ph type="title"/>
          </p:nvPr>
        </p:nvSpPr>
        <p:spPr/>
        <p:txBody>
          <a:bodyPr/>
          <a:lstStyle/>
          <a:p>
            <a:r>
              <a:rPr lang="en-US" dirty="0"/>
              <a:t>12. love</a:t>
            </a:r>
          </a:p>
        </p:txBody>
      </p:sp>
      <p:sp>
        <p:nvSpPr>
          <p:cNvPr id="3" name="Content Placeholder 2">
            <a:extLst>
              <a:ext uri="{FF2B5EF4-FFF2-40B4-BE49-F238E27FC236}">
                <a16:creationId xmlns:a16="http://schemas.microsoft.com/office/drawing/2014/main" id="{9457BDF5-33C6-771E-6702-804EC96CAA86}"/>
              </a:ext>
            </a:extLst>
          </p:cNvPr>
          <p:cNvSpPr>
            <a:spLocks noGrp="1"/>
          </p:cNvSpPr>
          <p:nvPr>
            <p:ph idx="1"/>
          </p:nvPr>
        </p:nvSpPr>
        <p:spPr/>
        <p:txBody>
          <a:bodyPr>
            <a:noAutofit/>
          </a:bodyPr>
          <a:lstStyle/>
          <a:p>
            <a:pPr marR="0" algn="l" rtl="0"/>
            <a:r>
              <a:rPr lang="en-US" sz="2800" b="0" i="0" u="none" strike="noStrike" baseline="0" dirty="0">
                <a:latin typeface="Verdana" panose="020B0604030504040204" pitchFamily="34" charset="0"/>
              </a:rPr>
              <a:t>(2Pe 1:7)  to godliness </a:t>
            </a:r>
            <a:r>
              <a:rPr lang="en-US" sz="2800" i="0" u="none" strike="noStrike" baseline="0" dirty="0">
                <a:latin typeface="Verdana" panose="020B0604030504040204" pitchFamily="34" charset="0"/>
              </a:rPr>
              <a:t>brotherly kindness</a:t>
            </a:r>
            <a:r>
              <a:rPr lang="en-US" sz="2800" b="0" i="0" u="none" strike="noStrike" baseline="0" dirty="0">
                <a:latin typeface="Verdana" panose="020B0604030504040204" pitchFamily="34" charset="0"/>
              </a:rPr>
              <a:t>, and to brotherly kindness </a:t>
            </a:r>
            <a:r>
              <a:rPr lang="en-US" sz="2800" b="1" i="0" u="none" strike="noStrike" baseline="0" dirty="0">
                <a:latin typeface="Verdana" panose="020B0604030504040204" pitchFamily="34" charset="0"/>
              </a:rPr>
              <a:t>love</a:t>
            </a:r>
            <a:r>
              <a:rPr lang="en-US" sz="2800" b="0" i="0" u="none" strike="noStrike" baseline="0" dirty="0">
                <a:latin typeface="Verdana" panose="020B0604030504040204" pitchFamily="34" charset="0"/>
              </a:rPr>
              <a:t>.</a:t>
            </a:r>
          </a:p>
          <a:p>
            <a:pPr marR="0" algn="l" rtl="0"/>
            <a:endParaRPr lang="en-US" sz="2400" b="0" i="0" u="none" strike="noStrike" baseline="0" dirty="0">
              <a:latin typeface="Verdana" panose="020B0604030504040204" pitchFamily="34" charset="0"/>
            </a:endParaRPr>
          </a:p>
          <a:p>
            <a:pPr marR="0" algn="l" rtl="0"/>
            <a:r>
              <a:rPr lang="en-US" sz="2800" b="0" i="0" u="none" strike="noStrike" baseline="0" dirty="0">
                <a:latin typeface="Verdana" panose="020B0604030504040204" pitchFamily="34" charset="0"/>
              </a:rPr>
              <a:t>Albert Barnes commentary - Love to all mankind. There is to be a special affection for Christians as of the same family; there is to be a true and warm love, however, for all the race.</a:t>
            </a:r>
          </a:p>
          <a:p>
            <a:pPr marR="0" algn="l" rtl="0"/>
            <a:endParaRPr lang="en-US" sz="2400" dirty="0">
              <a:latin typeface="Verdana" panose="020B0604030504040204" pitchFamily="34" charset="0"/>
            </a:endParaRPr>
          </a:p>
          <a:p>
            <a:pPr marR="0" algn="l" rtl="0"/>
            <a:endParaRPr lang="en-US" sz="2400" b="0" i="0" u="none" strike="noStrike" baseline="0" dirty="0">
              <a:latin typeface="Verdana" panose="020B0604030504040204" pitchFamily="34" charset="0"/>
            </a:endParaRPr>
          </a:p>
        </p:txBody>
      </p:sp>
    </p:spTree>
    <p:extLst>
      <p:ext uri="{BB962C8B-B14F-4D97-AF65-F5344CB8AC3E}">
        <p14:creationId xmlns:p14="http://schemas.microsoft.com/office/powerpoint/2010/main" val="29233779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AF7A5-57E4-F558-5CE6-262A62A483C4}"/>
              </a:ext>
            </a:extLst>
          </p:cNvPr>
          <p:cNvSpPr>
            <a:spLocks noGrp="1"/>
          </p:cNvSpPr>
          <p:nvPr>
            <p:ph type="title"/>
          </p:nvPr>
        </p:nvSpPr>
        <p:spPr/>
        <p:txBody>
          <a:bodyPr/>
          <a:lstStyle/>
          <a:p>
            <a:r>
              <a:rPr lang="en-US" dirty="0"/>
              <a:t>Add them all up</a:t>
            </a:r>
          </a:p>
        </p:txBody>
      </p:sp>
      <p:sp>
        <p:nvSpPr>
          <p:cNvPr id="3" name="Content Placeholder 2">
            <a:extLst>
              <a:ext uri="{FF2B5EF4-FFF2-40B4-BE49-F238E27FC236}">
                <a16:creationId xmlns:a16="http://schemas.microsoft.com/office/drawing/2014/main" id="{9457BDF5-33C6-771E-6702-804EC96CAA86}"/>
              </a:ext>
            </a:extLst>
          </p:cNvPr>
          <p:cNvSpPr>
            <a:spLocks noGrp="1"/>
          </p:cNvSpPr>
          <p:nvPr>
            <p:ph idx="1"/>
          </p:nvPr>
        </p:nvSpPr>
        <p:spPr/>
        <p:txBody>
          <a:bodyPr>
            <a:noAutofit/>
          </a:bodyPr>
          <a:lstStyle/>
          <a:p>
            <a:pPr marR="0" algn="l" rtl="0"/>
            <a:r>
              <a:rPr lang="en-US" sz="3200" b="0" i="0" u="none" strike="noStrike" baseline="0" dirty="0">
                <a:latin typeface="Verdana" panose="020B0604030504040204" pitchFamily="34" charset="0"/>
              </a:rPr>
              <a:t>(2Pe 1:8)  For if these things are yours and abound, </a:t>
            </a:r>
            <a:r>
              <a:rPr lang="en-US" sz="3200" b="0" i="1" u="none" strike="noStrike" baseline="0" dirty="0">
                <a:latin typeface="Verdana" panose="020B0604030504040204" pitchFamily="34" charset="0"/>
              </a:rPr>
              <a:t>you will be</a:t>
            </a:r>
            <a:r>
              <a:rPr lang="en-US" sz="3200" b="0" i="0" u="none" strike="noStrike" baseline="0" dirty="0">
                <a:latin typeface="Verdana" panose="020B0604030504040204" pitchFamily="34" charset="0"/>
              </a:rPr>
              <a:t> neither barren nor unfruitful in the knowledge of our Lord Jesus Christ.</a:t>
            </a:r>
          </a:p>
          <a:p>
            <a:r>
              <a:rPr lang="en-US" sz="3200" b="0" i="0" u="none" strike="noStrike" baseline="0" dirty="0">
                <a:latin typeface="Verdana" panose="020B0604030504040204" pitchFamily="34" charset="0"/>
              </a:rPr>
              <a:t>(2Pe 1:9)  For he who lacks these things is shortsighted, even to blindness, and has forgotten that he was cleansed from his old sins.</a:t>
            </a:r>
          </a:p>
          <a:p>
            <a:pPr marR="0" algn="l" rtl="0"/>
            <a:endParaRPr lang="en-US" sz="3200" b="0" i="0" u="none" strike="noStrike" baseline="0" dirty="0">
              <a:latin typeface="Verdana" panose="020B0604030504040204" pitchFamily="34" charset="0"/>
            </a:endParaRPr>
          </a:p>
          <a:p>
            <a:pPr marR="0" algn="l" rtl="0"/>
            <a:endParaRPr lang="en-US" sz="3200" dirty="0">
              <a:latin typeface="Verdana" panose="020B0604030504040204" pitchFamily="34" charset="0"/>
            </a:endParaRPr>
          </a:p>
          <a:p>
            <a:pPr marR="0" algn="l" rtl="0"/>
            <a:endParaRPr lang="en-US" sz="3200" b="0" i="0" u="none" strike="noStrike" baseline="0" dirty="0">
              <a:latin typeface="Verdana" panose="020B0604030504040204" pitchFamily="34" charset="0"/>
            </a:endParaRPr>
          </a:p>
        </p:txBody>
      </p:sp>
    </p:spTree>
    <p:extLst>
      <p:ext uri="{BB962C8B-B14F-4D97-AF65-F5344CB8AC3E}">
        <p14:creationId xmlns:p14="http://schemas.microsoft.com/office/powerpoint/2010/main" val="2311030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AF7A5-57E4-F558-5CE6-262A62A483C4}"/>
              </a:ext>
            </a:extLst>
          </p:cNvPr>
          <p:cNvSpPr>
            <a:spLocks noGrp="1"/>
          </p:cNvSpPr>
          <p:nvPr>
            <p:ph type="title"/>
          </p:nvPr>
        </p:nvSpPr>
        <p:spPr/>
        <p:txBody>
          <a:bodyPr/>
          <a:lstStyle/>
          <a:p>
            <a:r>
              <a:rPr lang="en-US" dirty="0"/>
              <a:t>1. Hear the gospel</a:t>
            </a:r>
          </a:p>
        </p:txBody>
      </p:sp>
      <p:sp>
        <p:nvSpPr>
          <p:cNvPr id="3" name="Content Placeholder 2">
            <a:extLst>
              <a:ext uri="{FF2B5EF4-FFF2-40B4-BE49-F238E27FC236}">
                <a16:creationId xmlns:a16="http://schemas.microsoft.com/office/drawing/2014/main" id="{9457BDF5-33C6-771E-6702-804EC96CAA86}"/>
              </a:ext>
            </a:extLst>
          </p:cNvPr>
          <p:cNvSpPr>
            <a:spLocks noGrp="1"/>
          </p:cNvSpPr>
          <p:nvPr>
            <p:ph idx="1"/>
          </p:nvPr>
        </p:nvSpPr>
        <p:spPr/>
        <p:txBody>
          <a:bodyPr>
            <a:normAutofit/>
          </a:bodyPr>
          <a:lstStyle/>
          <a:p>
            <a:r>
              <a:rPr lang="en-US" sz="2400" b="1" dirty="0">
                <a:latin typeface="Verdana" panose="020B0604030504040204" pitchFamily="34" charset="0"/>
                <a:ea typeface="Verdana" panose="020B0604030504040204" pitchFamily="34" charset="0"/>
              </a:rPr>
              <a:t>Gospel</a:t>
            </a:r>
            <a:r>
              <a:rPr lang="en-US" sz="2400" dirty="0">
                <a:latin typeface="Verdana" panose="020B0604030504040204" pitchFamily="34" charset="0"/>
                <a:ea typeface="Verdana" panose="020B0604030504040204" pitchFamily="34" charset="0"/>
              </a:rPr>
              <a:t> = Good News - The gospel is about the death, burial and resurrection of Christ</a:t>
            </a:r>
          </a:p>
          <a:p>
            <a:endParaRPr lang="en-US" sz="2400" dirty="0">
              <a:latin typeface="Verdana" panose="020B0604030504040204" pitchFamily="34" charset="0"/>
              <a:ea typeface="Verdana" panose="020B0604030504040204" pitchFamily="34" charset="0"/>
            </a:endParaRPr>
          </a:p>
          <a:p>
            <a:pPr marR="0" algn="l" rtl="0"/>
            <a:r>
              <a:rPr lang="en-US" sz="2400" b="0" i="0" u="none" strike="noStrike" baseline="0" dirty="0">
                <a:latin typeface="Verdana" panose="020B0604030504040204" pitchFamily="34" charset="0"/>
                <a:ea typeface="Verdana" panose="020B0604030504040204" pitchFamily="34" charset="0"/>
              </a:rPr>
              <a:t>(Rom 10:13)  For "WHOEVER CALLS ON THE NAME OF THE LORD SHALL BE SAVED."</a:t>
            </a:r>
          </a:p>
          <a:p>
            <a:pPr marR="0" algn="l" rtl="0"/>
            <a:r>
              <a:rPr lang="en-US" sz="2400" b="0" i="0" u="none" strike="noStrike" baseline="0" dirty="0">
                <a:latin typeface="Verdana" panose="020B0604030504040204" pitchFamily="34" charset="0"/>
                <a:ea typeface="Verdana" panose="020B0604030504040204" pitchFamily="34" charset="0"/>
              </a:rPr>
              <a:t>(Rom 10:14)  How then shall they call on Him in whom they have not believed? And how shall they believe in Him of whom they have not heard? And how shall they hear without a preacher?</a:t>
            </a:r>
          </a:p>
        </p:txBody>
      </p:sp>
    </p:spTree>
    <p:extLst>
      <p:ext uri="{BB962C8B-B14F-4D97-AF65-F5344CB8AC3E}">
        <p14:creationId xmlns:p14="http://schemas.microsoft.com/office/powerpoint/2010/main" val="10954408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AF7A5-57E4-F558-5CE6-262A62A483C4}"/>
              </a:ext>
            </a:extLst>
          </p:cNvPr>
          <p:cNvSpPr>
            <a:spLocks noGrp="1"/>
          </p:cNvSpPr>
          <p:nvPr>
            <p:ph type="title"/>
          </p:nvPr>
        </p:nvSpPr>
        <p:spPr/>
        <p:txBody>
          <a:bodyPr/>
          <a:lstStyle/>
          <a:p>
            <a:r>
              <a:rPr lang="en-US" dirty="0"/>
              <a:t>2. Believe the gospel</a:t>
            </a:r>
          </a:p>
        </p:txBody>
      </p:sp>
      <p:sp>
        <p:nvSpPr>
          <p:cNvPr id="3" name="Content Placeholder 2">
            <a:extLst>
              <a:ext uri="{FF2B5EF4-FFF2-40B4-BE49-F238E27FC236}">
                <a16:creationId xmlns:a16="http://schemas.microsoft.com/office/drawing/2014/main" id="{9457BDF5-33C6-771E-6702-804EC96CAA86}"/>
              </a:ext>
            </a:extLst>
          </p:cNvPr>
          <p:cNvSpPr>
            <a:spLocks noGrp="1"/>
          </p:cNvSpPr>
          <p:nvPr>
            <p:ph idx="1"/>
          </p:nvPr>
        </p:nvSpPr>
        <p:spPr/>
        <p:txBody>
          <a:bodyPr>
            <a:noAutofit/>
          </a:bodyPr>
          <a:lstStyle/>
          <a:p>
            <a:pPr marR="0" algn="l" rtl="0"/>
            <a:r>
              <a:rPr lang="en-US" sz="2800" b="0" i="0" u="none" strike="noStrike" baseline="0" dirty="0">
                <a:latin typeface="Verdana" panose="020B0604030504040204" pitchFamily="34" charset="0"/>
              </a:rPr>
              <a:t>(Mar 16:16)  He who believes and is baptized will be saved; but he who does not believe will be condemned.</a:t>
            </a:r>
          </a:p>
          <a:p>
            <a:r>
              <a:rPr lang="en-US" sz="2800" b="0" i="0" u="none" strike="noStrike" baseline="0" dirty="0">
                <a:latin typeface="Verdana" panose="020B0604030504040204" pitchFamily="34" charset="0"/>
              </a:rPr>
              <a:t>(Joh 8:24)  Therefore I said to you that you will die in your sins; for if you do not believe that I am </a:t>
            </a:r>
            <a:r>
              <a:rPr lang="en-US" sz="2800" b="0" i="1" u="none" strike="noStrike" baseline="0" dirty="0">
                <a:latin typeface="Verdana" panose="020B0604030504040204" pitchFamily="34" charset="0"/>
              </a:rPr>
              <a:t>He,</a:t>
            </a:r>
            <a:r>
              <a:rPr lang="en-US" sz="2800" b="0" i="0" u="none" strike="noStrike" baseline="0" dirty="0">
                <a:latin typeface="Verdana" panose="020B0604030504040204" pitchFamily="34" charset="0"/>
              </a:rPr>
              <a:t> you will die in your sins."</a:t>
            </a:r>
          </a:p>
          <a:p>
            <a:r>
              <a:rPr lang="en-US" sz="2800" b="0" i="0" u="none" strike="noStrike" baseline="0" dirty="0">
                <a:latin typeface="Verdana" panose="020B0604030504040204" pitchFamily="34" charset="0"/>
              </a:rPr>
              <a:t>(Heb 11:6)  But without faith </a:t>
            </a:r>
            <a:r>
              <a:rPr lang="en-US" sz="2800" b="0" i="1" u="none" strike="noStrike" baseline="0" dirty="0">
                <a:latin typeface="Verdana" panose="020B0604030504040204" pitchFamily="34" charset="0"/>
              </a:rPr>
              <a:t>it is</a:t>
            </a:r>
            <a:r>
              <a:rPr lang="en-US" sz="2800" b="0" i="0" u="none" strike="noStrike" baseline="0" dirty="0">
                <a:latin typeface="Verdana" panose="020B0604030504040204" pitchFamily="34" charset="0"/>
              </a:rPr>
              <a:t> impossible to please </a:t>
            </a:r>
            <a:r>
              <a:rPr lang="en-US" sz="2800" b="0" i="1" u="none" strike="noStrike" baseline="0" dirty="0">
                <a:latin typeface="Verdana" panose="020B0604030504040204" pitchFamily="34" charset="0"/>
              </a:rPr>
              <a:t>Him,</a:t>
            </a:r>
            <a:r>
              <a:rPr lang="en-US" sz="2800" b="0" i="0" u="none" strike="noStrike" baseline="0" dirty="0">
                <a:latin typeface="Verdana" panose="020B0604030504040204" pitchFamily="34" charset="0"/>
              </a:rPr>
              <a:t> for he who comes to God must believe that He is, and </a:t>
            </a:r>
            <a:r>
              <a:rPr lang="en-US" sz="2800" b="0" i="1" u="none" strike="noStrike" baseline="0" dirty="0">
                <a:latin typeface="Verdana" panose="020B0604030504040204" pitchFamily="34" charset="0"/>
              </a:rPr>
              <a:t>that</a:t>
            </a:r>
            <a:r>
              <a:rPr lang="en-US" sz="2800" b="0" i="0" u="none" strike="noStrike" baseline="0" dirty="0">
                <a:latin typeface="Verdana" panose="020B0604030504040204" pitchFamily="34" charset="0"/>
              </a:rPr>
              <a:t> He is a rewarder of those who diligently seek Him.</a:t>
            </a:r>
          </a:p>
        </p:txBody>
      </p:sp>
    </p:spTree>
    <p:extLst>
      <p:ext uri="{BB962C8B-B14F-4D97-AF65-F5344CB8AC3E}">
        <p14:creationId xmlns:p14="http://schemas.microsoft.com/office/powerpoint/2010/main" val="28961084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AF7A5-57E4-F558-5CE6-262A62A483C4}"/>
              </a:ext>
            </a:extLst>
          </p:cNvPr>
          <p:cNvSpPr>
            <a:spLocks noGrp="1"/>
          </p:cNvSpPr>
          <p:nvPr>
            <p:ph type="title"/>
          </p:nvPr>
        </p:nvSpPr>
        <p:spPr/>
        <p:txBody>
          <a:bodyPr/>
          <a:lstStyle/>
          <a:p>
            <a:r>
              <a:rPr lang="en-US" dirty="0"/>
              <a:t>3. repent</a:t>
            </a:r>
          </a:p>
        </p:txBody>
      </p:sp>
      <p:sp>
        <p:nvSpPr>
          <p:cNvPr id="3" name="Content Placeholder 2">
            <a:extLst>
              <a:ext uri="{FF2B5EF4-FFF2-40B4-BE49-F238E27FC236}">
                <a16:creationId xmlns:a16="http://schemas.microsoft.com/office/drawing/2014/main" id="{9457BDF5-33C6-771E-6702-804EC96CAA86}"/>
              </a:ext>
            </a:extLst>
          </p:cNvPr>
          <p:cNvSpPr>
            <a:spLocks noGrp="1"/>
          </p:cNvSpPr>
          <p:nvPr>
            <p:ph idx="1"/>
          </p:nvPr>
        </p:nvSpPr>
        <p:spPr/>
        <p:txBody>
          <a:bodyPr>
            <a:noAutofit/>
          </a:bodyPr>
          <a:lstStyle/>
          <a:p>
            <a:pPr marR="0" algn="l" rtl="0"/>
            <a:r>
              <a:rPr lang="en-US" sz="2800" b="0" i="0" u="sng" strike="noStrike" baseline="0" dirty="0">
                <a:latin typeface="Verdana" panose="020B0604030504040204" pitchFamily="34" charset="0"/>
              </a:rPr>
              <a:t>Repent</a:t>
            </a:r>
            <a:r>
              <a:rPr lang="en-US" sz="2800" b="0" i="0" u="none" strike="noStrike" baseline="0" dirty="0">
                <a:latin typeface="Verdana" panose="020B0604030504040204" pitchFamily="34" charset="0"/>
              </a:rPr>
              <a:t> = a change a heart or mind, results in a change of action or behavior</a:t>
            </a:r>
          </a:p>
          <a:p>
            <a:r>
              <a:rPr lang="en-US" sz="2800" b="0" i="0" u="none" strike="noStrike" baseline="0" dirty="0">
                <a:latin typeface="Verdana" panose="020B0604030504040204" pitchFamily="34" charset="0"/>
              </a:rPr>
              <a:t>(Luk 13:3)  I tell you, no; but unless you </a:t>
            </a:r>
            <a:r>
              <a:rPr lang="en-US" sz="2800" b="0" i="0" u="sng" strike="noStrike" baseline="0" dirty="0">
                <a:latin typeface="Verdana" panose="020B0604030504040204" pitchFamily="34" charset="0"/>
              </a:rPr>
              <a:t>repent</a:t>
            </a:r>
            <a:r>
              <a:rPr lang="en-US" sz="2800" b="0" i="0" u="none" strike="noStrike" baseline="0" dirty="0">
                <a:latin typeface="Verdana" panose="020B0604030504040204" pitchFamily="34" charset="0"/>
              </a:rPr>
              <a:t> you will all likewise perish.</a:t>
            </a:r>
          </a:p>
          <a:p>
            <a:r>
              <a:rPr lang="en-US" sz="2800" b="0" i="0" u="none" strike="noStrike" baseline="0" dirty="0">
                <a:latin typeface="Verdana" panose="020B0604030504040204" pitchFamily="34" charset="0"/>
              </a:rPr>
              <a:t>(Act 3:19)  </a:t>
            </a:r>
            <a:r>
              <a:rPr lang="en-US" sz="2800" b="0" i="0" u="sng" strike="noStrike" baseline="0" dirty="0">
                <a:latin typeface="Verdana" panose="020B0604030504040204" pitchFamily="34" charset="0"/>
              </a:rPr>
              <a:t>Repent</a:t>
            </a:r>
            <a:r>
              <a:rPr lang="en-US" sz="2800" b="0" i="0" u="none" strike="noStrike" baseline="0" dirty="0">
                <a:latin typeface="Verdana" panose="020B0604030504040204" pitchFamily="34" charset="0"/>
              </a:rPr>
              <a:t> therefore and be converted, that your sins may be blotted out, so that times of refreshing may come from the presence of the Lord,</a:t>
            </a:r>
          </a:p>
          <a:p>
            <a:r>
              <a:rPr lang="en-US" sz="2800" b="0" i="0" u="none" strike="noStrike" baseline="0" dirty="0">
                <a:latin typeface="Verdana" panose="020B0604030504040204" pitchFamily="34" charset="0"/>
              </a:rPr>
              <a:t>(Act 17:30)  Truly, these times of ignorance God overlooked, but now commands all men everywhere to </a:t>
            </a:r>
            <a:r>
              <a:rPr lang="en-US" sz="2800" b="0" i="0" u="sng" strike="noStrike" baseline="0" dirty="0">
                <a:latin typeface="Verdana" panose="020B0604030504040204" pitchFamily="34" charset="0"/>
              </a:rPr>
              <a:t>repent</a:t>
            </a:r>
            <a:r>
              <a:rPr lang="en-US" sz="2800" b="0" i="0" u="none" strike="noStrike" baseline="0" dirty="0">
                <a:latin typeface="Verdana" panose="020B0604030504040204" pitchFamily="34" charset="0"/>
              </a:rPr>
              <a:t>,</a:t>
            </a:r>
          </a:p>
        </p:txBody>
      </p:sp>
    </p:spTree>
    <p:extLst>
      <p:ext uri="{BB962C8B-B14F-4D97-AF65-F5344CB8AC3E}">
        <p14:creationId xmlns:p14="http://schemas.microsoft.com/office/powerpoint/2010/main" val="1395144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AF7A5-57E4-F558-5CE6-262A62A483C4}"/>
              </a:ext>
            </a:extLst>
          </p:cNvPr>
          <p:cNvSpPr>
            <a:spLocks noGrp="1"/>
          </p:cNvSpPr>
          <p:nvPr>
            <p:ph type="title"/>
          </p:nvPr>
        </p:nvSpPr>
        <p:spPr/>
        <p:txBody>
          <a:bodyPr/>
          <a:lstStyle/>
          <a:p>
            <a:r>
              <a:rPr lang="en-US" dirty="0"/>
              <a:t>4. Confess faith</a:t>
            </a:r>
          </a:p>
        </p:txBody>
      </p:sp>
      <p:sp>
        <p:nvSpPr>
          <p:cNvPr id="3" name="Content Placeholder 2">
            <a:extLst>
              <a:ext uri="{FF2B5EF4-FFF2-40B4-BE49-F238E27FC236}">
                <a16:creationId xmlns:a16="http://schemas.microsoft.com/office/drawing/2014/main" id="{9457BDF5-33C6-771E-6702-804EC96CAA86}"/>
              </a:ext>
            </a:extLst>
          </p:cNvPr>
          <p:cNvSpPr>
            <a:spLocks noGrp="1"/>
          </p:cNvSpPr>
          <p:nvPr>
            <p:ph idx="1"/>
          </p:nvPr>
        </p:nvSpPr>
        <p:spPr/>
        <p:txBody>
          <a:bodyPr>
            <a:noAutofit/>
          </a:bodyPr>
          <a:lstStyle/>
          <a:p>
            <a:pPr marR="0" algn="l" rtl="0"/>
            <a:r>
              <a:rPr lang="en-US" sz="2400" b="0" i="0" u="none" strike="noStrike" baseline="0" dirty="0">
                <a:latin typeface="Verdana" panose="020B0604030504040204" pitchFamily="34" charset="0"/>
              </a:rPr>
              <a:t>(Mat 10:32)  "Therefore whoever </a:t>
            </a:r>
            <a:r>
              <a:rPr lang="en-US" sz="2400" b="0" i="0" u="sng" strike="noStrike" baseline="0" dirty="0">
                <a:latin typeface="Verdana" panose="020B0604030504040204" pitchFamily="34" charset="0"/>
              </a:rPr>
              <a:t>confesses</a:t>
            </a:r>
            <a:r>
              <a:rPr lang="en-US" sz="2400" b="0" i="0" u="none" strike="noStrike" baseline="0" dirty="0">
                <a:latin typeface="Verdana" panose="020B0604030504040204" pitchFamily="34" charset="0"/>
              </a:rPr>
              <a:t> Me before men, him I will also confess before My Father who is in heaven.</a:t>
            </a:r>
          </a:p>
          <a:p>
            <a:pPr marR="0" algn="l" rtl="0"/>
            <a:r>
              <a:rPr lang="en-US" sz="2400" b="0" i="0" u="none" strike="noStrike" baseline="0" dirty="0">
                <a:latin typeface="Verdana" panose="020B0604030504040204" pitchFamily="34" charset="0"/>
              </a:rPr>
              <a:t>(Mat 10:33)  But whoever denies Me before men, him I will also deny before My Father who is in heaven.</a:t>
            </a:r>
          </a:p>
          <a:p>
            <a:pPr marR="0" algn="l" rtl="0"/>
            <a:r>
              <a:rPr lang="en-US" sz="2400" b="0" i="0" u="none" strike="noStrike" baseline="0" dirty="0">
                <a:latin typeface="Verdana" panose="020B0604030504040204" pitchFamily="34" charset="0"/>
              </a:rPr>
              <a:t>(Rom 10:9)  that if you </a:t>
            </a:r>
            <a:r>
              <a:rPr lang="en-US" sz="2400" b="0" i="0" u="sng" strike="noStrike" baseline="0" dirty="0">
                <a:latin typeface="Verdana" panose="020B0604030504040204" pitchFamily="34" charset="0"/>
              </a:rPr>
              <a:t>confess</a:t>
            </a:r>
            <a:r>
              <a:rPr lang="en-US" sz="2400" b="0" i="0" u="none" strike="noStrike" baseline="0" dirty="0">
                <a:latin typeface="Verdana" panose="020B0604030504040204" pitchFamily="34" charset="0"/>
              </a:rPr>
              <a:t> with your mouth the Lord Jesus and believe in your heart that God has raised Him from the dead, you will be saved.</a:t>
            </a:r>
          </a:p>
          <a:p>
            <a:pPr marR="0" algn="l" rtl="0"/>
            <a:r>
              <a:rPr lang="en-US" sz="2400" b="0" i="0" u="none" strike="noStrike" baseline="0" dirty="0">
                <a:latin typeface="Verdana" panose="020B0604030504040204" pitchFamily="34" charset="0"/>
              </a:rPr>
              <a:t>(Rom 10:10)  For with the heart one believes unto righteousness, and with the mouth </a:t>
            </a:r>
            <a:r>
              <a:rPr lang="en-US" sz="2400" b="0" i="0" u="sng" strike="noStrike" baseline="0" dirty="0">
                <a:latin typeface="Verdana" panose="020B0604030504040204" pitchFamily="34" charset="0"/>
              </a:rPr>
              <a:t>confession</a:t>
            </a:r>
            <a:r>
              <a:rPr lang="en-US" sz="2400" b="0" i="0" u="none" strike="noStrike" baseline="0" dirty="0">
                <a:latin typeface="Verdana" panose="020B0604030504040204" pitchFamily="34" charset="0"/>
              </a:rPr>
              <a:t> is made unto salvation.</a:t>
            </a:r>
          </a:p>
          <a:p>
            <a:pPr marR="0" algn="l" rtl="0"/>
            <a:endParaRPr lang="en-US" sz="2400" b="0" i="0" u="none" strike="noStrike" baseline="0" dirty="0">
              <a:latin typeface="Verdana" panose="020B0604030504040204" pitchFamily="34" charset="0"/>
            </a:endParaRPr>
          </a:p>
        </p:txBody>
      </p:sp>
    </p:spTree>
    <p:extLst>
      <p:ext uri="{BB962C8B-B14F-4D97-AF65-F5344CB8AC3E}">
        <p14:creationId xmlns:p14="http://schemas.microsoft.com/office/powerpoint/2010/main" val="4154331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AF7A5-57E4-F558-5CE6-262A62A483C4}"/>
              </a:ext>
            </a:extLst>
          </p:cNvPr>
          <p:cNvSpPr>
            <a:spLocks noGrp="1"/>
          </p:cNvSpPr>
          <p:nvPr>
            <p:ph type="title"/>
          </p:nvPr>
        </p:nvSpPr>
        <p:spPr/>
        <p:txBody>
          <a:bodyPr/>
          <a:lstStyle/>
          <a:p>
            <a:r>
              <a:rPr lang="en-US" dirty="0"/>
              <a:t>5. Be baptized</a:t>
            </a:r>
          </a:p>
        </p:txBody>
      </p:sp>
      <p:sp>
        <p:nvSpPr>
          <p:cNvPr id="3" name="Content Placeholder 2">
            <a:extLst>
              <a:ext uri="{FF2B5EF4-FFF2-40B4-BE49-F238E27FC236}">
                <a16:creationId xmlns:a16="http://schemas.microsoft.com/office/drawing/2014/main" id="{9457BDF5-33C6-771E-6702-804EC96CAA86}"/>
              </a:ext>
            </a:extLst>
          </p:cNvPr>
          <p:cNvSpPr>
            <a:spLocks noGrp="1"/>
          </p:cNvSpPr>
          <p:nvPr>
            <p:ph idx="1"/>
          </p:nvPr>
        </p:nvSpPr>
        <p:spPr/>
        <p:txBody>
          <a:bodyPr>
            <a:noAutofit/>
          </a:bodyPr>
          <a:lstStyle/>
          <a:p>
            <a:pPr marR="0" algn="l" rtl="0"/>
            <a:r>
              <a:rPr lang="en-US" sz="2800" b="0" i="0" u="none" strike="noStrike" baseline="0" dirty="0">
                <a:latin typeface="Verdana" panose="020B0604030504040204" pitchFamily="34" charset="0"/>
              </a:rPr>
              <a:t>(Mar 16:16)  He who believes and is baptized will be saved; but he who does not believe will be condemned.</a:t>
            </a:r>
          </a:p>
          <a:p>
            <a:r>
              <a:rPr lang="en-US" sz="2800" b="0" i="0" u="none" strike="noStrike" baseline="0" dirty="0">
                <a:latin typeface="Verdana" panose="020B0604030504040204" pitchFamily="34" charset="0"/>
              </a:rPr>
              <a:t>(Act 2:38)  Then Peter said to them, "Repent, and let every one of you be baptized in the name of Jesus Christ for the remission of sins; and you shall receive the gift of the Holy Spirit.</a:t>
            </a:r>
          </a:p>
          <a:p>
            <a:pPr marR="0" algn="l" rtl="0"/>
            <a:endParaRPr lang="en-US" sz="1800" b="0" i="0" u="none" strike="noStrike" baseline="0" dirty="0">
              <a:solidFill>
                <a:srgbClr val="DA3737"/>
              </a:solidFill>
              <a:latin typeface="Verdana" panose="020B0604030504040204" pitchFamily="34" charset="0"/>
            </a:endParaRPr>
          </a:p>
          <a:p>
            <a:pPr marR="0" algn="l" rtl="0"/>
            <a:endParaRPr lang="en-US" sz="2400" b="0" i="0" u="none" strike="noStrike" baseline="0" dirty="0">
              <a:latin typeface="Verdana" panose="020B0604030504040204" pitchFamily="34" charset="0"/>
            </a:endParaRPr>
          </a:p>
        </p:txBody>
      </p:sp>
    </p:spTree>
    <p:extLst>
      <p:ext uri="{BB962C8B-B14F-4D97-AF65-F5344CB8AC3E}">
        <p14:creationId xmlns:p14="http://schemas.microsoft.com/office/powerpoint/2010/main" val="9365423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AF7A5-57E4-F558-5CE6-262A62A483C4}"/>
              </a:ext>
            </a:extLst>
          </p:cNvPr>
          <p:cNvSpPr>
            <a:spLocks noGrp="1"/>
          </p:cNvSpPr>
          <p:nvPr>
            <p:ph type="title"/>
          </p:nvPr>
        </p:nvSpPr>
        <p:spPr/>
        <p:txBody>
          <a:bodyPr/>
          <a:lstStyle/>
          <a:p>
            <a:r>
              <a:rPr lang="en-US" dirty="0"/>
              <a:t>Now what?</a:t>
            </a:r>
          </a:p>
        </p:txBody>
      </p:sp>
      <p:sp>
        <p:nvSpPr>
          <p:cNvPr id="3" name="Content Placeholder 2">
            <a:extLst>
              <a:ext uri="{FF2B5EF4-FFF2-40B4-BE49-F238E27FC236}">
                <a16:creationId xmlns:a16="http://schemas.microsoft.com/office/drawing/2014/main" id="{9457BDF5-33C6-771E-6702-804EC96CAA86}"/>
              </a:ext>
            </a:extLst>
          </p:cNvPr>
          <p:cNvSpPr>
            <a:spLocks noGrp="1"/>
          </p:cNvSpPr>
          <p:nvPr>
            <p:ph idx="1"/>
          </p:nvPr>
        </p:nvSpPr>
        <p:spPr/>
        <p:txBody>
          <a:bodyPr>
            <a:noAutofit/>
          </a:bodyPr>
          <a:lstStyle/>
          <a:p>
            <a:pPr marR="0" algn="l" rtl="0"/>
            <a:r>
              <a:rPr lang="en-US" sz="3200" b="0" i="0" u="none" strike="noStrike" baseline="0" dirty="0">
                <a:latin typeface="Verdana" panose="020B0604030504040204" pitchFamily="34" charset="0"/>
              </a:rPr>
              <a:t>(2Pe 1:5)  But also for this very reason, giving all diligence, add to your faith virtue, to virtue knowledge,</a:t>
            </a:r>
          </a:p>
          <a:p>
            <a:pPr marR="0" algn="l" rtl="0"/>
            <a:r>
              <a:rPr lang="en-US" sz="3200" b="0" i="0" u="none" strike="noStrike" baseline="0" dirty="0">
                <a:latin typeface="Verdana" panose="020B0604030504040204" pitchFamily="34" charset="0"/>
              </a:rPr>
              <a:t>(2Pe 1:6)  to knowledge self-control, to self-control perseverance, to perseverance godliness,</a:t>
            </a:r>
          </a:p>
          <a:p>
            <a:pPr marR="0" algn="l" rtl="0"/>
            <a:r>
              <a:rPr lang="en-US" sz="3200" b="0" i="0" u="none" strike="noStrike" baseline="0" dirty="0">
                <a:latin typeface="Verdana" panose="020B0604030504040204" pitchFamily="34" charset="0"/>
              </a:rPr>
              <a:t>(2Pe 1:7)  to godliness brotherly kindness, and to brotherly kindness love.</a:t>
            </a:r>
          </a:p>
          <a:p>
            <a:pPr marR="0" algn="l" rtl="0"/>
            <a:endParaRPr lang="en-US" sz="3200" b="0" i="0" u="none" strike="noStrike" baseline="0" dirty="0">
              <a:latin typeface="Verdana" panose="020B0604030504040204" pitchFamily="34" charset="0"/>
            </a:endParaRPr>
          </a:p>
        </p:txBody>
      </p:sp>
    </p:spTree>
    <p:extLst>
      <p:ext uri="{BB962C8B-B14F-4D97-AF65-F5344CB8AC3E}">
        <p14:creationId xmlns:p14="http://schemas.microsoft.com/office/powerpoint/2010/main" val="41434515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AF7A5-57E4-F558-5CE6-262A62A483C4}"/>
              </a:ext>
            </a:extLst>
          </p:cNvPr>
          <p:cNvSpPr>
            <a:spLocks noGrp="1"/>
          </p:cNvSpPr>
          <p:nvPr>
            <p:ph type="title"/>
          </p:nvPr>
        </p:nvSpPr>
        <p:spPr/>
        <p:txBody>
          <a:bodyPr/>
          <a:lstStyle/>
          <a:p>
            <a:r>
              <a:rPr lang="en-US" dirty="0"/>
              <a:t>6. virtue</a:t>
            </a:r>
          </a:p>
        </p:txBody>
      </p:sp>
      <p:sp>
        <p:nvSpPr>
          <p:cNvPr id="3" name="Content Placeholder 2">
            <a:extLst>
              <a:ext uri="{FF2B5EF4-FFF2-40B4-BE49-F238E27FC236}">
                <a16:creationId xmlns:a16="http://schemas.microsoft.com/office/drawing/2014/main" id="{9457BDF5-33C6-771E-6702-804EC96CAA86}"/>
              </a:ext>
            </a:extLst>
          </p:cNvPr>
          <p:cNvSpPr>
            <a:spLocks noGrp="1"/>
          </p:cNvSpPr>
          <p:nvPr>
            <p:ph idx="1"/>
          </p:nvPr>
        </p:nvSpPr>
        <p:spPr/>
        <p:txBody>
          <a:bodyPr>
            <a:noAutofit/>
          </a:bodyPr>
          <a:lstStyle/>
          <a:p>
            <a:pPr marR="0" algn="l" rtl="0"/>
            <a:r>
              <a:rPr lang="en-US" sz="2800" b="0" i="0" u="none" strike="noStrike" baseline="0" dirty="0">
                <a:latin typeface="Verdana" panose="020B0604030504040204" pitchFamily="34" charset="0"/>
              </a:rPr>
              <a:t>(2Pe 1:5)  But also for this very reason, giving all diligence, </a:t>
            </a:r>
            <a:r>
              <a:rPr lang="en-US" sz="2800" b="1" i="0" u="none" strike="noStrike" baseline="0" dirty="0">
                <a:latin typeface="Verdana" panose="020B0604030504040204" pitchFamily="34" charset="0"/>
              </a:rPr>
              <a:t>add to your faith virtue</a:t>
            </a:r>
            <a:r>
              <a:rPr lang="en-US" sz="2800" b="0" i="0" u="none" strike="noStrike" baseline="0" dirty="0">
                <a:latin typeface="Verdana" panose="020B0604030504040204" pitchFamily="34" charset="0"/>
              </a:rPr>
              <a:t>, to virtue knowledge,</a:t>
            </a:r>
          </a:p>
          <a:p>
            <a:pPr marR="0" algn="l" rtl="0"/>
            <a:endParaRPr lang="en-US" sz="2800" b="0" i="0" u="none" strike="noStrike" baseline="0" dirty="0">
              <a:latin typeface="Verdana" panose="020B0604030504040204" pitchFamily="34" charset="0"/>
            </a:endParaRPr>
          </a:p>
          <a:p>
            <a:pPr marR="0" algn="l" rtl="0"/>
            <a:r>
              <a:rPr lang="en-US" sz="2800" b="1" i="0" u="none" strike="noStrike" baseline="0" dirty="0">
                <a:latin typeface="Verdana" panose="020B0604030504040204" pitchFamily="34" charset="0"/>
              </a:rPr>
              <a:t>Thayer Definition:</a:t>
            </a:r>
            <a:endParaRPr lang="en-US" sz="2800" b="0" i="0" u="none" strike="noStrike" baseline="0" dirty="0">
              <a:latin typeface="Verdana" panose="020B0604030504040204" pitchFamily="34" charset="0"/>
            </a:endParaRPr>
          </a:p>
          <a:p>
            <a:pPr marR="0" algn="l" rtl="0"/>
            <a:r>
              <a:rPr lang="en-US" sz="2800" b="0" i="0" u="none" strike="noStrike" baseline="0" dirty="0">
                <a:latin typeface="Verdana" panose="020B0604030504040204" pitchFamily="34" charset="0"/>
              </a:rPr>
              <a:t>1) a virtuous course of thought, feeling and action</a:t>
            </a:r>
          </a:p>
          <a:p>
            <a:pPr marR="0" algn="l" rtl="0"/>
            <a:r>
              <a:rPr lang="en-US" sz="2800" b="0" i="0" u="none" strike="noStrike" baseline="0" dirty="0">
                <a:latin typeface="Verdana" panose="020B0604030504040204" pitchFamily="34" charset="0"/>
              </a:rPr>
              <a:t>1a) virtue, </a:t>
            </a:r>
            <a:r>
              <a:rPr lang="en-US" sz="2800" b="1" i="0" u="sng" strike="noStrike" baseline="0" dirty="0">
                <a:latin typeface="Verdana" panose="020B0604030504040204" pitchFamily="34" charset="0"/>
              </a:rPr>
              <a:t>moral goodness</a:t>
            </a:r>
          </a:p>
        </p:txBody>
      </p:sp>
    </p:spTree>
    <p:extLst>
      <p:ext uri="{BB962C8B-B14F-4D97-AF65-F5344CB8AC3E}">
        <p14:creationId xmlns:p14="http://schemas.microsoft.com/office/powerpoint/2010/main" val="201997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AF7A5-57E4-F558-5CE6-262A62A483C4}"/>
              </a:ext>
            </a:extLst>
          </p:cNvPr>
          <p:cNvSpPr>
            <a:spLocks noGrp="1"/>
          </p:cNvSpPr>
          <p:nvPr>
            <p:ph type="title"/>
          </p:nvPr>
        </p:nvSpPr>
        <p:spPr/>
        <p:txBody>
          <a:bodyPr/>
          <a:lstStyle/>
          <a:p>
            <a:r>
              <a:rPr lang="en-US" dirty="0"/>
              <a:t>7. knowledge</a:t>
            </a:r>
          </a:p>
        </p:txBody>
      </p:sp>
      <p:sp>
        <p:nvSpPr>
          <p:cNvPr id="3" name="Content Placeholder 2">
            <a:extLst>
              <a:ext uri="{FF2B5EF4-FFF2-40B4-BE49-F238E27FC236}">
                <a16:creationId xmlns:a16="http://schemas.microsoft.com/office/drawing/2014/main" id="{9457BDF5-33C6-771E-6702-804EC96CAA86}"/>
              </a:ext>
            </a:extLst>
          </p:cNvPr>
          <p:cNvSpPr>
            <a:spLocks noGrp="1"/>
          </p:cNvSpPr>
          <p:nvPr>
            <p:ph idx="1"/>
          </p:nvPr>
        </p:nvSpPr>
        <p:spPr/>
        <p:txBody>
          <a:bodyPr>
            <a:noAutofit/>
          </a:bodyPr>
          <a:lstStyle/>
          <a:p>
            <a:pPr marR="0" algn="l" rtl="0"/>
            <a:r>
              <a:rPr lang="en-US" sz="2800" b="0" i="0" u="none" strike="noStrike" baseline="0" dirty="0">
                <a:latin typeface="Verdana" panose="020B0604030504040204" pitchFamily="34" charset="0"/>
              </a:rPr>
              <a:t>(2Pe 1:5)  But also for this very reason, giving all diligence, </a:t>
            </a:r>
            <a:r>
              <a:rPr lang="en-US" sz="2800" i="0" u="none" strike="noStrike" baseline="0" dirty="0">
                <a:latin typeface="Verdana" panose="020B0604030504040204" pitchFamily="34" charset="0"/>
              </a:rPr>
              <a:t>add to your faith virtue</a:t>
            </a:r>
            <a:r>
              <a:rPr lang="en-US" sz="2800" b="0" i="0" u="none" strike="noStrike" baseline="0" dirty="0">
                <a:latin typeface="Verdana" panose="020B0604030504040204" pitchFamily="34" charset="0"/>
              </a:rPr>
              <a:t>, to virtue </a:t>
            </a:r>
            <a:r>
              <a:rPr lang="en-US" sz="2800" b="1" i="0" u="none" strike="noStrike" baseline="0" dirty="0">
                <a:latin typeface="Verdana" panose="020B0604030504040204" pitchFamily="34" charset="0"/>
              </a:rPr>
              <a:t>knowledge</a:t>
            </a:r>
            <a:r>
              <a:rPr lang="en-US" sz="2800" b="0" i="0" u="none" strike="noStrike" baseline="0" dirty="0">
                <a:latin typeface="Verdana" panose="020B0604030504040204" pitchFamily="34" charset="0"/>
              </a:rPr>
              <a:t>,</a:t>
            </a:r>
          </a:p>
          <a:p>
            <a:pPr marR="0" algn="l" rtl="0"/>
            <a:r>
              <a:rPr lang="en-US" sz="2400" b="0" i="0" u="none" strike="noStrike" baseline="0" dirty="0">
                <a:latin typeface="Verdana" panose="020B0604030504040204" pitchFamily="34" charset="0"/>
              </a:rPr>
              <a:t>(1Jn 2:3)  Now by this we </a:t>
            </a:r>
            <a:r>
              <a:rPr lang="en-US" sz="2400" b="1" i="0" u="none" strike="noStrike" baseline="0" dirty="0">
                <a:latin typeface="Verdana" panose="020B0604030504040204" pitchFamily="34" charset="0"/>
              </a:rPr>
              <a:t>know</a:t>
            </a:r>
            <a:r>
              <a:rPr lang="en-US" sz="2400" b="0" i="0" u="none" strike="noStrike" baseline="0" dirty="0">
                <a:latin typeface="Verdana" panose="020B0604030504040204" pitchFamily="34" charset="0"/>
              </a:rPr>
              <a:t> that we </a:t>
            </a:r>
            <a:r>
              <a:rPr lang="en-US" sz="2400" b="1" i="0" u="none" strike="noStrike" baseline="0" dirty="0">
                <a:latin typeface="Verdana" panose="020B0604030504040204" pitchFamily="34" charset="0"/>
              </a:rPr>
              <a:t>know</a:t>
            </a:r>
            <a:r>
              <a:rPr lang="en-US" sz="2400" b="0" i="0" u="none" strike="noStrike" baseline="0" dirty="0">
                <a:latin typeface="Verdana" panose="020B0604030504040204" pitchFamily="34" charset="0"/>
              </a:rPr>
              <a:t> Him, if we keep His commandments.</a:t>
            </a:r>
          </a:p>
          <a:p>
            <a:pPr marR="0" algn="l" rtl="0"/>
            <a:r>
              <a:rPr lang="en-US" sz="2400" b="0" i="0" u="none" strike="noStrike" baseline="0" dirty="0">
                <a:latin typeface="Verdana" panose="020B0604030504040204" pitchFamily="34" charset="0"/>
              </a:rPr>
              <a:t>(1Jn 2:4)  He who says, "I </a:t>
            </a:r>
            <a:r>
              <a:rPr lang="en-US" sz="2400" b="1" i="0" u="none" strike="noStrike" baseline="0" dirty="0">
                <a:latin typeface="Verdana" panose="020B0604030504040204" pitchFamily="34" charset="0"/>
              </a:rPr>
              <a:t>know</a:t>
            </a:r>
            <a:r>
              <a:rPr lang="en-US" sz="2400" b="0" i="0" u="none" strike="noStrike" baseline="0" dirty="0">
                <a:latin typeface="Verdana" panose="020B0604030504040204" pitchFamily="34" charset="0"/>
              </a:rPr>
              <a:t> Him," and does not keep His commandments, is a liar, and the truth is not in him.</a:t>
            </a:r>
          </a:p>
          <a:p>
            <a:pPr marR="0" algn="l" rtl="0"/>
            <a:r>
              <a:rPr lang="en-US" sz="2400" b="0" i="0" u="none" strike="noStrike" baseline="0" dirty="0">
                <a:latin typeface="Verdana" panose="020B0604030504040204" pitchFamily="34" charset="0"/>
              </a:rPr>
              <a:t>(1Jn 2:5)  But whoever keeps His word, truly the love of God is perfected in him. By this we know that we are in Him.</a:t>
            </a:r>
          </a:p>
          <a:p>
            <a:pPr marR="0" algn="l" rtl="0"/>
            <a:endParaRPr lang="en-US" sz="2800" b="0" i="0" u="none" strike="noStrike" baseline="0" dirty="0">
              <a:latin typeface="Verdana" panose="020B0604030504040204" pitchFamily="34" charset="0"/>
            </a:endParaRPr>
          </a:p>
        </p:txBody>
      </p:sp>
    </p:spTree>
    <p:extLst>
      <p:ext uri="{BB962C8B-B14F-4D97-AF65-F5344CB8AC3E}">
        <p14:creationId xmlns:p14="http://schemas.microsoft.com/office/powerpoint/2010/main" val="5561190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73</TotalTime>
  <Words>1106</Words>
  <Application>Microsoft Office PowerPoint</Application>
  <PresentationFormat>Widescreen</PresentationFormat>
  <Paragraphs>71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Rockwell</vt:lpstr>
      <vt:lpstr>Rockwell Condensed</vt:lpstr>
      <vt:lpstr>Verdana</vt:lpstr>
      <vt:lpstr>Wingdings</vt:lpstr>
      <vt:lpstr>Wood Type</vt:lpstr>
      <vt:lpstr>God’s 12 step program</vt:lpstr>
      <vt:lpstr>1. Hear the gospel</vt:lpstr>
      <vt:lpstr>2. Believe the gospel</vt:lpstr>
      <vt:lpstr>3. repent</vt:lpstr>
      <vt:lpstr>4. Confess faith</vt:lpstr>
      <vt:lpstr>5. Be baptized</vt:lpstr>
      <vt:lpstr>Now what?</vt:lpstr>
      <vt:lpstr>6. virtue</vt:lpstr>
      <vt:lpstr>7. knowledge</vt:lpstr>
      <vt:lpstr>8. self-control</vt:lpstr>
      <vt:lpstr>9. Perseverance (patience)</vt:lpstr>
      <vt:lpstr>10. Godliness</vt:lpstr>
      <vt:lpstr>11. Brotherly kindness</vt:lpstr>
      <vt:lpstr>12. love</vt:lpstr>
      <vt:lpstr>Add them all 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Manly Luscombe</dc:creator>
  <cp:lastModifiedBy>Manly Luscombe</cp:lastModifiedBy>
  <cp:revision>5</cp:revision>
  <dcterms:created xsi:type="dcterms:W3CDTF">2024-09-06T18:35:56Z</dcterms:created>
  <dcterms:modified xsi:type="dcterms:W3CDTF">2024-09-30T13:16:53Z</dcterms:modified>
</cp:coreProperties>
</file>