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5" r:id="rId9"/>
    <p:sldId id="267" r:id="rId10"/>
    <p:sldId id="266" r:id="rId11"/>
    <p:sldId id="268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nly Luscombe" userId="d66a401e1e7a39bf" providerId="LiveId" clId="{885749B4-3FE6-45F6-BEA3-0E55E848E146}"/>
    <pc:docChg chg="modSld">
      <pc:chgData name="Manly Luscombe" userId="d66a401e1e7a39bf" providerId="LiveId" clId="{885749B4-3FE6-45F6-BEA3-0E55E848E146}" dt="2021-09-28T01:51:40.273" v="0" actId="20577"/>
      <pc:docMkLst>
        <pc:docMk/>
      </pc:docMkLst>
      <pc:sldChg chg="modSp mod">
        <pc:chgData name="Manly Luscombe" userId="d66a401e1e7a39bf" providerId="LiveId" clId="{885749B4-3FE6-45F6-BEA3-0E55E848E146}" dt="2021-09-28T01:51:40.273" v="0" actId="20577"/>
        <pc:sldMkLst>
          <pc:docMk/>
          <pc:sldMk cId="1817076489" sldId="268"/>
        </pc:sldMkLst>
        <pc:spChg chg="mod">
          <ac:chgData name="Manly Luscombe" userId="d66a401e1e7a39bf" providerId="LiveId" clId="{885749B4-3FE6-45F6-BEA3-0E55E848E146}" dt="2021-09-28T01:51:40.273" v="0" actId="20577"/>
          <ac:spMkLst>
            <pc:docMk/>
            <pc:sldMk cId="1817076489" sldId="268"/>
            <ac:spMk id="3" creationId="{872B94A4-CF95-4C41-8B23-E13E685C9867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74423" y="802298"/>
            <a:ext cx="8637073" cy="2920713"/>
          </a:xfrm>
        </p:spPr>
        <p:txBody>
          <a:bodyPr bIns="0" anchor="b">
            <a:normAutofit/>
          </a:bodyPr>
          <a:lstStyle>
            <a:lvl1pPr algn="ctr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74424" y="3724074"/>
            <a:ext cx="8637072" cy="977621"/>
          </a:xfrm>
        </p:spPr>
        <p:txBody>
          <a:bodyPr tIns="91440" bIns="91440">
            <a:normAutofit/>
          </a:bodyPr>
          <a:lstStyle>
            <a:lvl1pPr marL="0" indent="0" algn="ctr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1579" y="329307"/>
            <a:ext cx="5626774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7683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27052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518654" cy="465988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74423" y="1756130"/>
            <a:ext cx="8643154" cy="1969007"/>
          </a:xfrm>
        </p:spPr>
        <p:txBody>
          <a:bodyPr anchor="b">
            <a:normAutofit/>
          </a:bodyPr>
          <a:lstStyle>
            <a:lvl1pPr algn="ctr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4423" y="3725137"/>
            <a:ext cx="8643154" cy="1093987"/>
          </a:xfrm>
        </p:spPr>
        <p:txBody>
          <a:bodyPr tIns="91440">
            <a:normAutofit/>
          </a:bodyPr>
          <a:lstStyle>
            <a:lvl1pPr marL="0" indent="0" algn="ct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293577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488654" cy="344859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54140" y="2017343"/>
            <a:ext cx="4488654" cy="3441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295603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488794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488794" cy="26444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56025" y="2023003"/>
            <a:ext cx="4488794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56025" y="2821491"/>
            <a:ext cx="4488794" cy="263737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9/27/2021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9/27/2021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9/27/2021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2961967" cy="2406518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30324" y="798974"/>
            <a:ext cx="6012470" cy="4658826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2961967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>
            <a:xfrm>
              <a:off x="7477387" y="482170"/>
              <a:ext cx="4074533" cy="5149101"/>
            </a:xfrm>
            <a:prstGeom prst="rect">
              <a:avLst/>
            </a:prstGeom>
            <a:blipFill dpi="0" rotWithShape="1">
              <a:blip r:embed="rId2">
                <a:alphaModFix amt="30000"/>
              </a:blip>
              <a:srcRect/>
              <a:tile tx="0" ty="0" sx="100000" sy="100000" flip="none" algn="ctr"/>
            </a:blip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 extrusionH="76200" contourW="12700" prstMaterial="matte">
              <a:bevelT w="152400" h="50800" prst="softRound"/>
              <a:extrusionClr>
                <a:schemeClr val="tx2"/>
              </a:extrusionClr>
              <a:contourClr>
                <a:schemeClr val="bg2"/>
              </a:contourClr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38100" cmpd="sng">
              <a:solidFill>
                <a:schemeClr val="tx2">
                  <a:lumMod val="25000"/>
                </a:schemeClr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2"/>
            <a:ext cx="5532328" cy="1922299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50000"/>
              <a:lumOff val="50000"/>
              <a:alpha val="80000"/>
            </a:schemeClr>
          </a:solidFill>
          <a:ln w="9525" cap="sq">
            <a:noFill/>
            <a:miter lim="800000"/>
          </a:ln>
          <a:effectLst/>
        </p:spPr>
        <p:txBody>
          <a:bodyPr vert="horz" lIns="91440" tIns="45720" rIns="91440" bIns="45720" rtlCol="0" anchor="t">
            <a:normAutofit/>
          </a:bodyPr>
          <a:lstStyle>
            <a:lvl1pPr>
              <a:defRPr lang="en-US" sz="3200" dirty="0"/>
            </a:lvl1pPr>
          </a:lstStyle>
          <a:p>
            <a:pPr lvl="0" algn="ctr"/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059600"/>
            <a:ext cx="5524404" cy="2090134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9/27/2021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291215" cy="104923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29121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42079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9/27/2021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626774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622291"/>
            <a:ext cx="12192000" cy="2505984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>
                  <a:alpha val="8000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>
          <a:xfrm>
            <a:off x="0" y="6129338"/>
            <a:ext cx="12192000" cy="742950"/>
          </a:xfrm>
          <a:prstGeom prst="rect">
            <a:avLst/>
          </a:prstGeom>
        </p:spPr>
      </p:pic>
      <p:cxnSp>
        <p:nvCxnSpPr>
          <p:cNvPr id="12" name="Straight Connector 11"/>
          <p:cNvCxnSpPr/>
          <p:nvPr/>
        </p:nvCxnSpPr>
        <p:spPr>
          <a:xfrm>
            <a:off x="0" y="6138142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accent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C533CF-1C07-4C48-A1BF-CD6E5CA89F4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/>
              <a:t>Worship on </a:t>
            </a:r>
            <a:r>
              <a:rPr lang="en-US" b="1" dirty="0" err="1"/>
              <a:t>sunday</a:t>
            </a:r>
            <a:endParaRPr lang="en-US" b="1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F0C91AC-B0F7-4F8A-B526-471BC06DB61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400" b="1" dirty="0"/>
              <a:t>Why do we assemble on Sunday to worship?</a:t>
            </a:r>
          </a:p>
        </p:txBody>
      </p:sp>
    </p:spTree>
    <p:extLst>
      <p:ext uri="{BB962C8B-B14F-4D97-AF65-F5344CB8AC3E}">
        <p14:creationId xmlns:p14="http://schemas.microsoft.com/office/powerpoint/2010/main" val="18961509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E9DB6F-8DFA-4BC5-8501-F3E3AEF8C0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Acts 20:7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2B94A4-CF95-4C41-8B23-E13E685C98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R="0" algn="l" rtl="0"/>
            <a:r>
              <a:rPr lang="en-US" sz="3200" b="1" i="0" u="none" strike="noStrike" baseline="0" dirty="0">
                <a:latin typeface="Verdana" panose="020B0604030504040204" pitchFamily="34" charset="0"/>
              </a:rPr>
              <a:t>Now on the first </a:t>
            </a:r>
            <a:r>
              <a:rPr lang="en-US" sz="3200" b="1" i="1" u="none" strike="noStrike" baseline="0" dirty="0">
                <a:latin typeface="Verdana" panose="020B0604030504040204" pitchFamily="34" charset="0"/>
              </a:rPr>
              <a:t>day</a:t>
            </a:r>
            <a:r>
              <a:rPr lang="en-US" sz="3200" b="1" i="0" u="none" strike="noStrike" baseline="0" dirty="0">
                <a:latin typeface="Verdana" panose="020B0604030504040204" pitchFamily="34" charset="0"/>
              </a:rPr>
              <a:t> of the week, when the disciples came together to break bread, Paul, ready to depart the next day, spoke to them and continued his message until midnight.</a:t>
            </a:r>
          </a:p>
        </p:txBody>
      </p:sp>
    </p:spTree>
    <p:extLst>
      <p:ext uri="{BB962C8B-B14F-4D97-AF65-F5344CB8AC3E}">
        <p14:creationId xmlns:p14="http://schemas.microsoft.com/office/powerpoint/2010/main" val="263060531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E9DB6F-8DFA-4BC5-8501-F3E3AEF8C0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318053"/>
            <a:ext cx="9291215" cy="821634"/>
          </a:xfrm>
        </p:spPr>
        <p:txBody>
          <a:bodyPr/>
          <a:lstStyle/>
          <a:p>
            <a:r>
              <a:rPr lang="en-US" b="1" dirty="0"/>
              <a:t>Why on Sunday?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2B94A4-CF95-4C41-8B23-E13E685C98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7653" y="1139687"/>
            <a:ext cx="10548730" cy="4598504"/>
          </a:xfrm>
        </p:spPr>
        <p:txBody>
          <a:bodyPr>
            <a:noAutofit/>
          </a:bodyPr>
          <a:lstStyle/>
          <a:p>
            <a:pPr marR="0" algn="l" rtl="0"/>
            <a:r>
              <a:rPr lang="en-US" sz="2400" b="1" i="0" u="none" strike="noStrike" baseline="0" dirty="0">
                <a:latin typeface="Verdana" panose="020B0604030504040204" pitchFamily="34" charset="0"/>
              </a:rPr>
              <a:t>1 Jesus was raised from the dead on Sunday</a:t>
            </a:r>
          </a:p>
          <a:p>
            <a:pPr marR="0" algn="l" rtl="0"/>
            <a:r>
              <a:rPr lang="en-US" sz="2400" b="1" dirty="0">
                <a:latin typeface="Verdana" panose="020B0604030504040204" pitchFamily="34" charset="0"/>
              </a:rPr>
              <a:t>2 Jesus met with 10 apostles on Sunday (Thomas missing)</a:t>
            </a:r>
          </a:p>
          <a:p>
            <a:pPr marR="0" algn="l" rtl="0"/>
            <a:r>
              <a:rPr lang="en-US" sz="2400" b="1" i="0" u="none" strike="noStrike" baseline="0" dirty="0">
                <a:latin typeface="Verdana" panose="020B0604030504040204" pitchFamily="34" charset="0"/>
              </a:rPr>
              <a:t>3 Jesus met with 11 apostles on Sunday (Thomas present)</a:t>
            </a:r>
          </a:p>
          <a:p>
            <a:pPr marR="0" algn="l" rtl="0"/>
            <a:r>
              <a:rPr lang="en-US" sz="2400" b="1" dirty="0">
                <a:latin typeface="Verdana" panose="020B0604030504040204" pitchFamily="34" charset="0"/>
              </a:rPr>
              <a:t>4 Day of Pentecost was on Sunday (beginning of the church)</a:t>
            </a:r>
          </a:p>
          <a:p>
            <a:pPr marR="0" algn="l" rtl="0"/>
            <a:r>
              <a:rPr lang="en-US" sz="2400" b="1" i="0" u="none" strike="noStrike" baseline="0" dirty="0">
                <a:latin typeface="Verdana" panose="020B0604030504040204" pitchFamily="34" charset="0"/>
              </a:rPr>
              <a:t>5 </a:t>
            </a:r>
            <a:r>
              <a:rPr lang="en-US" sz="2400" b="1" dirty="0">
                <a:latin typeface="Verdana" panose="020B0604030504040204" pitchFamily="34" charset="0"/>
              </a:rPr>
              <a:t>NT Christians met on Sunday (Acts 20:7)</a:t>
            </a:r>
          </a:p>
          <a:p>
            <a:pPr marR="0" algn="l" rtl="0"/>
            <a:r>
              <a:rPr lang="en-US" sz="2400" b="1" i="0" u="none" strike="noStrike" baseline="0" dirty="0">
                <a:latin typeface="Verdana" panose="020B0604030504040204" pitchFamily="34" charset="0"/>
              </a:rPr>
              <a:t>6 Christians gathered on </a:t>
            </a:r>
            <a:r>
              <a:rPr lang="en-US" sz="2400" b="1" dirty="0">
                <a:latin typeface="Verdana" panose="020B0604030504040204" pitchFamily="34" charset="0"/>
              </a:rPr>
              <a:t>Sunday to give to the work 1 Cor. 16:1-2</a:t>
            </a:r>
            <a:endParaRPr lang="en-US" sz="2400" b="1" i="0" u="none" strike="noStrike" baseline="0" dirty="0">
              <a:latin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70764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95FB51-3A79-4EB3-8C73-A8DE2BBBF8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Assembly is required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F789CB-BC6D-42EA-B80D-13F636617FE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49357" y="1864194"/>
            <a:ext cx="5286628" cy="3595279"/>
          </a:xfrm>
        </p:spPr>
        <p:txBody>
          <a:bodyPr>
            <a:normAutofit/>
          </a:bodyPr>
          <a:lstStyle/>
          <a:p>
            <a:r>
              <a:rPr lang="en-US" sz="2400" b="1" dirty="0"/>
              <a:t>1 Assembly required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AA235B4-E623-400E-8277-FC6FE74ECEC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54139" y="2017343"/>
            <a:ext cx="5566799" cy="3441520"/>
          </a:xfrm>
        </p:spPr>
        <p:txBody>
          <a:bodyPr>
            <a:normAutofit/>
          </a:bodyPr>
          <a:lstStyle/>
          <a:p>
            <a:pPr marR="0" algn="l" rtl="0"/>
            <a:r>
              <a:rPr lang="en-US" b="1" i="0" u="none" strike="noStrike" baseline="0" dirty="0">
                <a:latin typeface="Verdana" panose="020B0604030504040204" pitchFamily="34" charset="0"/>
              </a:rPr>
              <a:t>(Hebrews 10:25)  not forsaking the assembling of ourselves together, as </a:t>
            </a:r>
            <a:r>
              <a:rPr lang="en-US" b="1" i="1" u="none" strike="noStrike" baseline="0" dirty="0">
                <a:latin typeface="Verdana" panose="020B0604030504040204" pitchFamily="34" charset="0"/>
              </a:rPr>
              <a:t>is</a:t>
            </a:r>
            <a:r>
              <a:rPr lang="en-US" b="1" i="0" u="none" strike="noStrike" baseline="0" dirty="0">
                <a:latin typeface="Verdana" panose="020B0604030504040204" pitchFamily="34" charset="0"/>
              </a:rPr>
              <a:t> the manner of some, but exhorting </a:t>
            </a:r>
            <a:r>
              <a:rPr lang="en-US" b="1" i="1" u="none" strike="noStrike" baseline="0" dirty="0">
                <a:latin typeface="Verdana" panose="020B0604030504040204" pitchFamily="34" charset="0"/>
              </a:rPr>
              <a:t>one another,</a:t>
            </a:r>
            <a:r>
              <a:rPr lang="en-US" b="1" i="0" u="none" strike="noStrike" baseline="0" dirty="0">
                <a:latin typeface="Verdana" panose="020B0604030504040204" pitchFamily="34" charset="0"/>
              </a:rPr>
              <a:t> and so much the more as you see the Day approaching. (26)  For if we sin willfully after we have received the knowledge of the truth, there no longer remains a sacrifice for sins,</a:t>
            </a:r>
          </a:p>
        </p:txBody>
      </p:sp>
    </p:spTree>
    <p:extLst>
      <p:ext uri="{BB962C8B-B14F-4D97-AF65-F5344CB8AC3E}">
        <p14:creationId xmlns:p14="http://schemas.microsoft.com/office/powerpoint/2010/main" val="11828177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95FB51-3A79-4EB3-8C73-A8DE2BBBF8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Assembly is required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F789CB-BC6D-42EA-B80D-13F636617FE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09600" y="1736036"/>
            <a:ext cx="5326385" cy="3723438"/>
          </a:xfrm>
        </p:spPr>
        <p:txBody>
          <a:bodyPr>
            <a:normAutofit fontScale="92500" lnSpcReduction="10000"/>
          </a:bodyPr>
          <a:lstStyle/>
          <a:p>
            <a:r>
              <a:rPr lang="en-US" sz="2400" b="1" dirty="0"/>
              <a:t>1 Assembly required</a:t>
            </a:r>
          </a:p>
          <a:p>
            <a:r>
              <a:rPr lang="en-US" sz="2400" b="1" dirty="0"/>
              <a:t>2 Sing in assembly required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AA235B4-E623-400E-8277-FC6FE74ECEC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54139" y="1736035"/>
            <a:ext cx="5672817" cy="4121426"/>
          </a:xfrm>
        </p:spPr>
        <p:txBody>
          <a:bodyPr>
            <a:normAutofit fontScale="92500" lnSpcReduction="10000"/>
          </a:bodyPr>
          <a:lstStyle/>
          <a:p>
            <a:pPr marR="0" algn="l" rtl="0"/>
            <a:r>
              <a:rPr lang="en-US" sz="1800" b="1" i="0" u="none" strike="noStrike" baseline="0" dirty="0">
                <a:latin typeface="Verdana" panose="020B0604030504040204" pitchFamily="34" charset="0"/>
              </a:rPr>
              <a:t>(Ephesians 5:19)  </a:t>
            </a:r>
            <a:r>
              <a:rPr lang="en-US" sz="1800" b="1" i="0" u="sng" strike="noStrike" baseline="0" dirty="0">
                <a:latin typeface="Verdana" panose="020B0604030504040204" pitchFamily="34" charset="0"/>
              </a:rPr>
              <a:t>speaking to one another </a:t>
            </a:r>
            <a:r>
              <a:rPr lang="en-US" sz="1800" b="1" i="0" u="none" strike="noStrike" baseline="0" dirty="0">
                <a:latin typeface="Verdana" panose="020B0604030504040204" pitchFamily="34" charset="0"/>
              </a:rPr>
              <a:t>in psalms and hymns and spiritual songs, singing and making melody in your heart to the Lord,</a:t>
            </a:r>
          </a:p>
          <a:p>
            <a:r>
              <a:rPr lang="en-US" sz="1800" b="1" i="0" u="none" strike="noStrike" baseline="0" dirty="0">
                <a:latin typeface="Verdana" panose="020B0604030504040204" pitchFamily="34" charset="0"/>
              </a:rPr>
              <a:t>(Colossians 3:16)  Let the word of Christ dwell in you richly in all wisdom, </a:t>
            </a:r>
            <a:r>
              <a:rPr lang="en-US" sz="1800" b="1" i="0" u="sng" strike="noStrike" baseline="0" dirty="0">
                <a:latin typeface="Verdana" panose="020B0604030504040204" pitchFamily="34" charset="0"/>
              </a:rPr>
              <a:t>teaching and admonishing one another </a:t>
            </a:r>
            <a:r>
              <a:rPr lang="en-US" sz="1800" b="1" i="0" u="none" strike="noStrike" baseline="0" dirty="0">
                <a:latin typeface="Verdana" panose="020B0604030504040204" pitchFamily="34" charset="0"/>
              </a:rPr>
              <a:t>in psalms and hymns and spiritual songs, singing with grace in your hearts to the Lord.</a:t>
            </a:r>
          </a:p>
          <a:p>
            <a:r>
              <a:rPr lang="en-US" sz="1800" b="1" i="0" u="none" strike="noStrike" baseline="0" dirty="0">
                <a:latin typeface="Verdana" panose="020B0604030504040204" pitchFamily="34" charset="0"/>
              </a:rPr>
              <a:t>(Hebrews 2:12)  saying: "I WILL DECLARE YOUR NAME TO MY BRETHREN; </a:t>
            </a:r>
            <a:r>
              <a:rPr lang="en-US" sz="1800" b="1" i="0" u="sng" strike="noStrike" baseline="0" dirty="0">
                <a:latin typeface="Verdana" panose="020B0604030504040204" pitchFamily="34" charset="0"/>
              </a:rPr>
              <a:t>IN THE MIDST OF THE ASSEMBLY I WILL SING PRAISE TO YOU.”</a:t>
            </a:r>
          </a:p>
        </p:txBody>
      </p:sp>
    </p:spTree>
    <p:extLst>
      <p:ext uri="{BB962C8B-B14F-4D97-AF65-F5344CB8AC3E}">
        <p14:creationId xmlns:p14="http://schemas.microsoft.com/office/powerpoint/2010/main" val="3898790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95FB51-3A79-4EB3-8C73-A8DE2BBBF8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Assembly is required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F789CB-BC6D-42EA-B80D-13F636617FE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75861" y="1736035"/>
            <a:ext cx="5260124" cy="4028661"/>
          </a:xfrm>
        </p:spPr>
        <p:txBody>
          <a:bodyPr>
            <a:normAutofit/>
          </a:bodyPr>
          <a:lstStyle/>
          <a:p>
            <a:r>
              <a:rPr lang="en-US" sz="2400" b="1" dirty="0"/>
              <a:t>1 Assembly required</a:t>
            </a:r>
          </a:p>
          <a:p>
            <a:r>
              <a:rPr lang="en-US" sz="2400" b="1" dirty="0"/>
              <a:t>2 Sing in assembly required</a:t>
            </a:r>
          </a:p>
          <a:p>
            <a:r>
              <a:rPr lang="en-US" sz="2400" b="1" dirty="0"/>
              <a:t>3 Prayer in assembly required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AA235B4-E623-400E-8277-FC6FE74ECEC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54139" y="1736035"/>
            <a:ext cx="5672817" cy="4121426"/>
          </a:xfrm>
        </p:spPr>
        <p:txBody>
          <a:bodyPr>
            <a:normAutofit/>
          </a:bodyPr>
          <a:lstStyle/>
          <a:p>
            <a:pPr marR="0" algn="l" rtl="0"/>
            <a:r>
              <a:rPr lang="en-US" b="1" i="0" u="none" strike="noStrike" baseline="0" dirty="0">
                <a:latin typeface="Verdana" panose="020B0604030504040204" pitchFamily="34" charset="0"/>
              </a:rPr>
              <a:t>(James 5:15)  And the prayer of faith will save the sick, and the Lord will raise him up. And if he has committed sins, he will be forgiven. (16)  Confess </a:t>
            </a:r>
            <a:r>
              <a:rPr lang="en-US" b="1" i="1" u="none" strike="noStrike" baseline="0" dirty="0">
                <a:latin typeface="Verdana" panose="020B0604030504040204" pitchFamily="34" charset="0"/>
              </a:rPr>
              <a:t>your</a:t>
            </a:r>
            <a:r>
              <a:rPr lang="en-US" b="1" i="0" u="none" strike="noStrike" baseline="0" dirty="0">
                <a:latin typeface="Verdana" panose="020B0604030504040204" pitchFamily="34" charset="0"/>
              </a:rPr>
              <a:t> trespasses to one another, and pray for one another, that you may be healed. The effective, fervent prayer of a righteous man avails much.</a:t>
            </a:r>
          </a:p>
        </p:txBody>
      </p:sp>
    </p:spTree>
    <p:extLst>
      <p:ext uri="{BB962C8B-B14F-4D97-AF65-F5344CB8AC3E}">
        <p14:creationId xmlns:p14="http://schemas.microsoft.com/office/powerpoint/2010/main" val="38421581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95FB51-3A79-4EB3-8C73-A8DE2BBBF8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Assembly is required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F789CB-BC6D-42EA-B80D-13F636617FE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62609" y="1736035"/>
            <a:ext cx="5273376" cy="3988903"/>
          </a:xfrm>
        </p:spPr>
        <p:txBody>
          <a:bodyPr>
            <a:normAutofit/>
          </a:bodyPr>
          <a:lstStyle/>
          <a:p>
            <a:r>
              <a:rPr lang="en-US" sz="2400" b="1" dirty="0"/>
              <a:t>1 Assembly required </a:t>
            </a:r>
          </a:p>
          <a:p>
            <a:r>
              <a:rPr lang="en-US" sz="2400" b="1" dirty="0"/>
              <a:t>2 Sing in assembly required</a:t>
            </a:r>
          </a:p>
          <a:p>
            <a:r>
              <a:rPr lang="en-US" sz="2400" b="1" dirty="0"/>
              <a:t>3 Prayer in assembly required</a:t>
            </a:r>
          </a:p>
          <a:p>
            <a:r>
              <a:rPr lang="en-US" sz="2400" b="1" dirty="0"/>
              <a:t>4 Giving in assembly required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AA235B4-E623-400E-8277-FC6FE74ECEC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54139" y="1736035"/>
            <a:ext cx="5672817" cy="4121426"/>
          </a:xfrm>
        </p:spPr>
        <p:txBody>
          <a:bodyPr>
            <a:normAutofit/>
          </a:bodyPr>
          <a:lstStyle/>
          <a:p>
            <a:pPr marR="0" algn="l" rtl="0"/>
            <a:r>
              <a:rPr lang="en-US" b="1" i="0" u="none" strike="noStrike" baseline="0" dirty="0">
                <a:latin typeface="Verdana" panose="020B0604030504040204" pitchFamily="34" charset="0"/>
              </a:rPr>
              <a:t>(1 Corinthians 16:1)  Now concerning the collection for the saints, as I have given orders to the churches of Galatia, so you must do also: (2)  On the first </a:t>
            </a:r>
            <a:r>
              <a:rPr lang="en-US" b="1" i="1" u="none" strike="noStrike" baseline="0" dirty="0">
                <a:latin typeface="Verdana" panose="020B0604030504040204" pitchFamily="34" charset="0"/>
              </a:rPr>
              <a:t>day</a:t>
            </a:r>
            <a:r>
              <a:rPr lang="en-US" b="1" i="0" u="none" strike="noStrike" baseline="0" dirty="0">
                <a:latin typeface="Verdana" panose="020B0604030504040204" pitchFamily="34" charset="0"/>
              </a:rPr>
              <a:t> of the week let each one of you lay something aside, storing up as he may prosper, that there be no collections when I come.</a:t>
            </a:r>
          </a:p>
        </p:txBody>
      </p:sp>
    </p:spTree>
    <p:extLst>
      <p:ext uri="{BB962C8B-B14F-4D97-AF65-F5344CB8AC3E}">
        <p14:creationId xmlns:p14="http://schemas.microsoft.com/office/powerpoint/2010/main" val="24349889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95FB51-3A79-4EB3-8C73-A8DE2BBBF8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Assembly is required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F789CB-BC6D-42EA-B80D-13F636617FE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03583" y="1736036"/>
            <a:ext cx="5432402" cy="4121426"/>
          </a:xfrm>
        </p:spPr>
        <p:txBody>
          <a:bodyPr>
            <a:normAutofit fontScale="92500"/>
          </a:bodyPr>
          <a:lstStyle/>
          <a:p>
            <a:r>
              <a:rPr lang="en-US" sz="2400" b="1" dirty="0"/>
              <a:t>1 Assembly required</a:t>
            </a:r>
          </a:p>
          <a:p>
            <a:r>
              <a:rPr lang="en-US" sz="2400" b="1" dirty="0"/>
              <a:t>2 Sing in assembly required</a:t>
            </a:r>
          </a:p>
          <a:p>
            <a:r>
              <a:rPr lang="en-US" sz="2400" b="1" dirty="0"/>
              <a:t>3 Prayer in assembly required</a:t>
            </a:r>
          </a:p>
          <a:p>
            <a:r>
              <a:rPr lang="en-US" sz="2400" b="1" dirty="0"/>
              <a:t>4 Giving in assembly required</a:t>
            </a:r>
          </a:p>
          <a:p>
            <a:r>
              <a:rPr lang="en-US" sz="2400" b="1" dirty="0"/>
              <a:t>5 Communion in assembly required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AA235B4-E623-400E-8277-FC6FE74ECEC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54139" y="1736035"/>
            <a:ext cx="5672817" cy="4121426"/>
          </a:xfrm>
        </p:spPr>
        <p:txBody>
          <a:bodyPr>
            <a:normAutofit fontScale="92500"/>
          </a:bodyPr>
          <a:lstStyle/>
          <a:p>
            <a:pPr marR="0" algn="l" rtl="0"/>
            <a:r>
              <a:rPr lang="en-US" b="1" i="0" u="none" strike="noStrike" baseline="0" dirty="0">
                <a:latin typeface="Verdana" panose="020B0604030504040204" pitchFamily="34" charset="0"/>
              </a:rPr>
              <a:t>(1 Corinthians 11:17)  Now in giving these instructions I do not praise </a:t>
            </a:r>
            <a:r>
              <a:rPr lang="en-US" b="1" i="1" u="none" strike="noStrike" baseline="0" dirty="0">
                <a:latin typeface="Verdana" panose="020B0604030504040204" pitchFamily="34" charset="0"/>
              </a:rPr>
              <a:t>you,</a:t>
            </a:r>
            <a:r>
              <a:rPr lang="en-US" b="1" i="0" u="none" strike="noStrike" baseline="0" dirty="0">
                <a:latin typeface="Verdana" panose="020B0604030504040204" pitchFamily="34" charset="0"/>
              </a:rPr>
              <a:t> since you come together not for the better but for the worse. (18)  For first of all, when you come together as a church, I hear that there are divisions among you, and in part I believe it.</a:t>
            </a:r>
          </a:p>
          <a:p>
            <a:r>
              <a:rPr lang="en-US" b="1" i="0" u="none" strike="noStrike" baseline="0" dirty="0">
                <a:latin typeface="Verdana" panose="020B0604030504040204" pitchFamily="34" charset="0"/>
              </a:rPr>
              <a:t>(1 Corinthians 11:33)  Therefore, my brethren, when you come together to eat, wait for one another.</a:t>
            </a:r>
          </a:p>
        </p:txBody>
      </p:sp>
    </p:spTree>
    <p:extLst>
      <p:ext uri="{BB962C8B-B14F-4D97-AF65-F5344CB8AC3E}">
        <p14:creationId xmlns:p14="http://schemas.microsoft.com/office/powerpoint/2010/main" val="42728261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95FB51-3A79-4EB3-8C73-A8DE2BBBF8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Assembly is required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F789CB-BC6D-42EA-B80D-13F636617FE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81878" y="1828800"/>
            <a:ext cx="5154107" cy="4121426"/>
          </a:xfrm>
        </p:spPr>
        <p:txBody>
          <a:bodyPr>
            <a:normAutofit/>
          </a:bodyPr>
          <a:lstStyle/>
          <a:p>
            <a:r>
              <a:rPr lang="en-US" sz="2400" b="1" dirty="0"/>
              <a:t>1 Assembly required</a:t>
            </a:r>
          </a:p>
          <a:p>
            <a:r>
              <a:rPr lang="en-US" sz="2400" b="1" dirty="0"/>
              <a:t>2 Sing in assembly required</a:t>
            </a:r>
          </a:p>
          <a:p>
            <a:r>
              <a:rPr lang="en-US" sz="2400" b="1" dirty="0"/>
              <a:t>3 Prayer in assembly required</a:t>
            </a:r>
          </a:p>
          <a:p>
            <a:r>
              <a:rPr lang="en-US" sz="2400" b="1" dirty="0"/>
              <a:t>4 Giving in assembly required</a:t>
            </a:r>
          </a:p>
          <a:p>
            <a:r>
              <a:rPr lang="en-US" sz="2400" b="1" dirty="0"/>
              <a:t>5 Communion in assembly required</a:t>
            </a:r>
          </a:p>
          <a:p>
            <a:r>
              <a:rPr lang="en-US" sz="2400" b="1" dirty="0"/>
              <a:t>6 1</a:t>
            </a:r>
            <a:r>
              <a:rPr lang="en-US" sz="2400" b="1" baseline="30000" dirty="0"/>
              <a:t>st</a:t>
            </a:r>
            <a:r>
              <a:rPr lang="en-US" sz="2400" b="1" dirty="0"/>
              <a:t> day of week required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AA235B4-E623-400E-8277-FC6FE74ECEC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54139" y="1736035"/>
            <a:ext cx="5672817" cy="4121426"/>
          </a:xfrm>
        </p:spPr>
        <p:txBody>
          <a:bodyPr>
            <a:normAutofit/>
          </a:bodyPr>
          <a:lstStyle/>
          <a:p>
            <a:pPr marR="0" algn="l" rtl="0"/>
            <a:r>
              <a:rPr lang="en-US" b="1" i="0" u="none" strike="noStrike" baseline="0" dirty="0">
                <a:latin typeface="Verdana" panose="020B0604030504040204" pitchFamily="34" charset="0"/>
              </a:rPr>
              <a:t>(1 Corinthians 16:1)  Now concerning the collection for the saints, </a:t>
            </a:r>
            <a:r>
              <a:rPr lang="en-US" b="1" i="0" u="sng" strike="noStrike" baseline="0" dirty="0">
                <a:latin typeface="Verdana" panose="020B0604030504040204" pitchFamily="34" charset="0"/>
              </a:rPr>
              <a:t>as I have given orders to the churches of Galatia, so you must do also</a:t>
            </a:r>
            <a:r>
              <a:rPr lang="en-US" b="1" i="0" u="none" strike="noStrike" baseline="0" dirty="0">
                <a:latin typeface="Verdana" panose="020B0604030504040204" pitchFamily="34" charset="0"/>
              </a:rPr>
              <a:t>: (2)  </a:t>
            </a:r>
            <a:r>
              <a:rPr lang="en-US" b="1" i="0" u="sng" strike="noStrike" baseline="0" dirty="0">
                <a:latin typeface="Verdana" panose="020B0604030504040204" pitchFamily="34" charset="0"/>
              </a:rPr>
              <a:t>On the first </a:t>
            </a:r>
            <a:r>
              <a:rPr lang="en-US" b="1" i="1" u="sng" strike="noStrike" baseline="0" dirty="0">
                <a:latin typeface="Verdana" panose="020B0604030504040204" pitchFamily="34" charset="0"/>
              </a:rPr>
              <a:t>day</a:t>
            </a:r>
            <a:r>
              <a:rPr lang="en-US" b="1" i="0" u="sng" strike="noStrike" baseline="0" dirty="0">
                <a:latin typeface="Verdana" panose="020B0604030504040204" pitchFamily="34" charset="0"/>
              </a:rPr>
              <a:t> of the week </a:t>
            </a:r>
            <a:r>
              <a:rPr lang="en-US" b="1" i="0" u="none" strike="noStrike" baseline="0" dirty="0">
                <a:latin typeface="Verdana" panose="020B0604030504040204" pitchFamily="34" charset="0"/>
              </a:rPr>
              <a:t>let each one of you lay something aside, storing up as he may prosper, that there be no collections when I come.</a:t>
            </a:r>
          </a:p>
        </p:txBody>
      </p:sp>
    </p:spTree>
    <p:extLst>
      <p:ext uri="{BB962C8B-B14F-4D97-AF65-F5344CB8AC3E}">
        <p14:creationId xmlns:p14="http://schemas.microsoft.com/office/powerpoint/2010/main" val="4530289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E9DB6F-8DFA-4BC5-8501-F3E3AEF8C0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Important rule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2B94A4-CF95-4C41-8B23-E13E685C98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b="1" dirty="0"/>
              <a:t>For an example to have the force </a:t>
            </a:r>
            <a:br>
              <a:rPr lang="en-US" sz="3600" b="1" dirty="0"/>
            </a:br>
            <a:r>
              <a:rPr lang="en-US" sz="3600" b="1" dirty="0"/>
              <a:t>of law (binding)</a:t>
            </a:r>
          </a:p>
          <a:p>
            <a:pPr algn="ctr"/>
            <a:r>
              <a:rPr lang="en-US" sz="3600" b="1" dirty="0"/>
              <a:t>It must illustrate what is required</a:t>
            </a:r>
          </a:p>
        </p:txBody>
      </p:sp>
    </p:spTree>
    <p:extLst>
      <p:ext uri="{BB962C8B-B14F-4D97-AF65-F5344CB8AC3E}">
        <p14:creationId xmlns:p14="http://schemas.microsoft.com/office/powerpoint/2010/main" val="20518596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D3438C-AC9D-4510-A8B8-1C45B4D1B4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Why this rule?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FD07BA-53D3-4D38-9179-B270A66A0D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0173" y="1683026"/>
            <a:ext cx="9833113" cy="4147931"/>
          </a:xfrm>
        </p:spPr>
        <p:txBody>
          <a:bodyPr>
            <a:normAutofit/>
          </a:bodyPr>
          <a:lstStyle/>
          <a:p>
            <a:r>
              <a:rPr lang="en-US" sz="2800" b="1" dirty="0"/>
              <a:t>Examples may contain sinful, wrong, immoral actions</a:t>
            </a:r>
          </a:p>
          <a:p>
            <a:r>
              <a:rPr lang="en-US" sz="2800" b="1" dirty="0"/>
              <a:t>Examples may contain non-essential information</a:t>
            </a:r>
          </a:p>
          <a:p>
            <a:r>
              <a:rPr lang="en-US" sz="2800" b="1" dirty="0"/>
              <a:t>Examples may contain good, but not required information</a:t>
            </a:r>
          </a:p>
          <a:p>
            <a:r>
              <a:rPr lang="en-US" sz="2800" b="1" dirty="0"/>
              <a:t>Most examples contain both required and non-required information</a:t>
            </a:r>
          </a:p>
        </p:txBody>
      </p:sp>
    </p:spTree>
    <p:extLst>
      <p:ext uri="{BB962C8B-B14F-4D97-AF65-F5344CB8AC3E}">
        <p14:creationId xmlns:p14="http://schemas.microsoft.com/office/powerpoint/2010/main" val="2434885956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9D5"/>
      </a:lt2>
      <a:accent1>
        <a:srgbClr val="FB8C29"/>
      </a:accent1>
      <a:accent2>
        <a:srgbClr val="F2C351"/>
      </a:accent2>
      <a:accent3>
        <a:srgbClr val="D0CBA5"/>
      </a:accent3>
      <a:accent4>
        <a:srgbClr val="A2C476"/>
      </a:accent4>
      <a:accent5>
        <a:srgbClr val="57C293"/>
      </a:accent5>
      <a:accent6>
        <a:srgbClr val="06BFDE"/>
      </a:accent6>
      <a:hlink>
        <a:srgbClr val="FBAE29"/>
      </a:hlink>
      <a:folHlink>
        <a:srgbClr val="EDC47E"/>
      </a:folHlink>
    </a:clrScheme>
    <a:fontScheme name="Gallery">
      <a:majorFont>
        <a:latin typeface="Rockwell" panose="020606030202050204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BB5F5D82-B5E9-469E-A815-C655ED4AF24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TM10001114[[fn=Gallery]]</Template>
  <TotalTime>78</TotalTime>
  <Words>733</Words>
  <Application>Microsoft Office PowerPoint</Application>
  <PresentationFormat>Widescreen</PresentationFormat>
  <Paragraphs>55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Rockwell</vt:lpstr>
      <vt:lpstr>Verdana</vt:lpstr>
      <vt:lpstr>Gallery</vt:lpstr>
      <vt:lpstr>Worship on sunday</vt:lpstr>
      <vt:lpstr>Assembly is required</vt:lpstr>
      <vt:lpstr>Assembly is required</vt:lpstr>
      <vt:lpstr>Assembly is required</vt:lpstr>
      <vt:lpstr>Assembly is required</vt:lpstr>
      <vt:lpstr>Assembly is required</vt:lpstr>
      <vt:lpstr>Assembly is required</vt:lpstr>
      <vt:lpstr>Important rule</vt:lpstr>
      <vt:lpstr>Why this rule?</vt:lpstr>
      <vt:lpstr>Acts 20:7</vt:lpstr>
      <vt:lpstr>Why on Sunday?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Worship on sunday</dc:title>
  <dc:creator>Manly Luscombe</dc:creator>
  <cp:lastModifiedBy>Manly Luscombe</cp:lastModifiedBy>
  <cp:revision>1</cp:revision>
  <dcterms:created xsi:type="dcterms:W3CDTF">2021-09-28T00:33:38Z</dcterms:created>
  <dcterms:modified xsi:type="dcterms:W3CDTF">2021-09-28T01:51:50Z</dcterms:modified>
</cp:coreProperties>
</file>