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9" d="100"/>
          <a:sy n="59" d="100"/>
        </p:scale>
        <p:origin x="-845"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CB97365-EBCA-4027-87D5-99FC1D4DF0BB}" type="datetimeFigureOut">
              <a:rPr lang="en-US" smtClean="0"/>
              <a:pPr/>
              <a:t>1/7/2011</a:t>
            </a:fld>
            <a:endParaRPr lang="en-US"/>
          </a:p>
        </p:txBody>
      </p:sp>
      <p:sp>
        <p:nvSpPr>
          <p:cNvPr id="17" name="Footer Placeholder 16"/>
          <p:cNvSpPr>
            <a:spLocks noGrp="1"/>
          </p:cNvSpPr>
          <p:nvPr>
            <p:ph type="ftr" sz="quarter" idx="11"/>
          </p:nvPr>
        </p:nvSpPr>
        <p:spPr/>
        <p:txBody>
          <a:bodyPr/>
          <a:lstStyle/>
          <a:p>
            <a:endParaRPr kumimoji="0" lang="en-US"/>
          </a:p>
        </p:txBody>
      </p:sp>
      <p:sp>
        <p:nvSpPr>
          <p:cNvPr id="29" name="Slide Number Placeholder 28"/>
          <p:cNvSpPr>
            <a:spLocks noGrp="1"/>
          </p:cNvSpPr>
          <p:nvPr>
            <p:ph type="sldNum" sz="quarter" idx="12"/>
          </p:nvPr>
        </p:nvSpPr>
        <p:spPr/>
        <p:txBody>
          <a:bodyPr/>
          <a:lstStyle/>
          <a:p>
            <a:fld id="{69E29E33-B620-47F9-BB04-8846C2A5AFCC}" type="slidenum">
              <a:rPr kumimoji="0" lang="en-US" smtClean="0"/>
              <a:pPr/>
              <a:t>‹#›</a:t>
            </a:fld>
            <a:endParaRPr kumimoji="0"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B97365-EBCA-4027-87D5-99FC1D4DF0BB}" type="datetimeFigureOut">
              <a:rPr lang="en-US" smtClean="0"/>
              <a:pPr/>
              <a:t>1/7/2011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B97365-EBCA-4027-87D5-99FC1D4DF0BB}" type="datetimeFigureOut">
              <a:rPr lang="en-US" smtClean="0"/>
              <a:pPr/>
              <a:t>1/7/2011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B97365-EBCA-4027-87D5-99FC1D4DF0BB}" type="datetimeFigureOut">
              <a:rPr lang="en-US" smtClean="0"/>
              <a:pPr/>
              <a:t>1/7/2011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CB97365-EBCA-4027-87D5-99FC1D4DF0BB}" type="datetimeFigureOut">
              <a:rPr lang="en-US" smtClean="0"/>
              <a:pPr/>
              <a:t>1/7/2011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7924800" y="6416675"/>
            <a:ext cx="762000" cy="365125"/>
          </a:xfrm>
        </p:spPr>
        <p:txBody>
          <a:bodyPr/>
          <a:lstStyle/>
          <a:p>
            <a:fld id="{69E29E33-B620-47F9-BB04-8846C2A5AFCC}"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CB97365-EBCA-4027-87D5-99FC1D4DF0BB}" type="datetimeFigureOut">
              <a:rPr lang="en-US" smtClean="0"/>
              <a:pPr/>
              <a:t>1/7/2011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CB97365-EBCA-4027-87D5-99FC1D4DF0BB}" type="datetimeFigureOut">
              <a:rPr lang="en-US" smtClean="0"/>
              <a:pPr/>
              <a:t>1/7/2011</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CB97365-EBCA-4027-87D5-99FC1D4DF0BB}" type="datetimeFigureOut">
              <a:rPr lang="en-US" smtClean="0"/>
              <a:pPr/>
              <a:t>1/7/2011</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B97365-EBCA-4027-87D5-99FC1D4DF0BB}" type="datetimeFigureOut">
              <a:rPr lang="en-US" smtClean="0"/>
              <a:pPr/>
              <a:t>1/7/2011</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CB97365-EBCA-4027-87D5-99FC1D4DF0BB}" type="datetimeFigureOut">
              <a:rPr lang="en-US" smtClean="0"/>
              <a:pPr/>
              <a:t>1/7/2011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CB97365-EBCA-4027-87D5-99FC1D4DF0BB}" type="datetimeFigureOut">
              <a:rPr lang="en-US" smtClean="0"/>
              <a:pPr/>
              <a:t>1/7/2011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CB97365-EBCA-4027-87D5-99FC1D4DF0BB}" type="datetimeFigureOut">
              <a:rPr lang="en-US" smtClean="0"/>
              <a:pPr/>
              <a:t>1/7/2011</a:t>
            </a:fld>
            <a:endParaRPr lang="en-US">
              <a:solidFill>
                <a:schemeClr val="tx1">
                  <a:shade val="50000"/>
                </a:scheme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kumimoji="0" lang="en-US">
              <a:solidFill>
                <a:schemeClr val="tx1">
                  <a:shade val="50000"/>
                </a:scheme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9E29E33-B620-47F9-BB04-8846C2A5AFCC}" type="slidenum">
              <a:rPr kumimoji="0" lang="en-US" smtClean="0"/>
              <a:pPr/>
              <a:t>‹#›</a:t>
            </a:fld>
            <a:endParaRPr kumimoji="0" lang="en-US" dirty="0">
              <a:solidFill>
                <a:schemeClr val="tx1">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Why did they live so long before the flood?</a:t>
            </a:r>
            <a:endParaRPr lang="en-US" dirty="0"/>
          </a:p>
        </p:txBody>
      </p:sp>
      <p:sp>
        <p:nvSpPr>
          <p:cNvPr id="3" name="Subtitle 2"/>
          <p:cNvSpPr>
            <a:spLocks noGrp="1"/>
          </p:cNvSpPr>
          <p:nvPr>
            <p:ph type="subTitle" idx="1"/>
          </p:nvPr>
        </p:nvSpPr>
        <p:spPr/>
        <p:txBody>
          <a:bodyPr/>
          <a:lstStyle/>
          <a:p>
            <a:r>
              <a:rPr lang="en-US" dirty="0" smtClean="0"/>
              <a:t>Why don’t we live that long?</a:t>
            </a:r>
          </a:p>
          <a:p>
            <a:r>
              <a:rPr lang="en-US" dirty="0" smtClean="0"/>
              <a:t>What caused the change in life span?</a:t>
            </a:r>
            <a:endParaRPr lang="en-US"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Decline in life span</a:t>
            </a:r>
            <a:endParaRPr lang="en-US" dirty="0"/>
          </a:p>
        </p:txBody>
      </p:sp>
      <p:graphicFrame>
        <p:nvGraphicFramePr>
          <p:cNvPr id="4" name="Content Placeholder 3"/>
          <p:cNvGraphicFramePr>
            <a:graphicFrameLocks noGrp="1"/>
          </p:cNvGraphicFramePr>
          <p:nvPr>
            <p:ph idx="1"/>
          </p:nvPr>
        </p:nvGraphicFramePr>
        <p:xfrm>
          <a:off x="533400" y="1219201"/>
          <a:ext cx="8077199" cy="5257799"/>
        </p:xfrm>
        <a:graphic>
          <a:graphicData uri="http://schemas.openxmlformats.org/drawingml/2006/table">
            <a:tbl>
              <a:tblPr/>
              <a:tblGrid>
                <a:gridCol w="2130796"/>
                <a:gridCol w="1982134"/>
                <a:gridCol w="619416"/>
                <a:gridCol w="1734368"/>
                <a:gridCol w="1610485"/>
              </a:tblGrid>
              <a:tr h="1168399">
                <a:tc gridSpan="2">
                  <a:txBody>
                    <a:bodyPr/>
                    <a:lstStyle/>
                    <a:p>
                      <a:pPr marL="0" marR="0" algn="ctr">
                        <a:lnSpc>
                          <a:spcPct val="115000"/>
                        </a:lnSpc>
                        <a:spcBef>
                          <a:spcPts val="0"/>
                        </a:spcBef>
                        <a:spcAft>
                          <a:spcPts val="0"/>
                        </a:spcAft>
                      </a:pPr>
                      <a:r>
                        <a:rPr lang="en-US" sz="2800" b="1" dirty="0">
                          <a:latin typeface="Calibri"/>
                          <a:ea typeface="Calibri"/>
                          <a:cs typeface="Times New Roman"/>
                        </a:rPr>
                        <a:t>Life Spans</a:t>
                      </a:r>
                      <a:endParaRPr lang="en-US" sz="2800" dirty="0">
                        <a:latin typeface="Calibri"/>
                        <a:ea typeface="Calibri"/>
                        <a:cs typeface="Times New Roman"/>
                      </a:endParaRPr>
                    </a:p>
                    <a:p>
                      <a:pPr marL="0" marR="0" algn="ctr">
                        <a:lnSpc>
                          <a:spcPct val="115000"/>
                        </a:lnSpc>
                        <a:spcBef>
                          <a:spcPts val="0"/>
                        </a:spcBef>
                        <a:spcAft>
                          <a:spcPts val="0"/>
                        </a:spcAft>
                      </a:pPr>
                      <a:r>
                        <a:rPr lang="en-US" sz="2800" b="1" dirty="0">
                          <a:latin typeface="Calibri"/>
                          <a:ea typeface="Calibri"/>
                          <a:cs typeface="Times New Roman"/>
                        </a:rPr>
                        <a:t>BEFORE FLOOD</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endParaRPr lang="en-US" sz="2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2800" b="1">
                          <a:latin typeface="Calibri"/>
                          <a:ea typeface="Calibri"/>
                          <a:cs typeface="Times New Roman"/>
                        </a:rPr>
                        <a:t>Life Spans</a:t>
                      </a:r>
                      <a:endParaRPr lang="en-US" sz="2800">
                        <a:latin typeface="Calibri"/>
                        <a:ea typeface="Calibri"/>
                        <a:cs typeface="Times New Roman"/>
                      </a:endParaRPr>
                    </a:p>
                    <a:p>
                      <a:pPr marL="0" marR="0" algn="ctr">
                        <a:lnSpc>
                          <a:spcPct val="115000"/>
                        </a:lnSpc>
                        <a:spcBef>
                          <a:spcPts val="0"/>
                        </a:spcBef>
                        <a:spcAft>
                          <a:spcPts val="0"/>
                        </a:spcAft>
                      </a:pPr>
                      <a:r>
                        <a:rPr lang="en-US" sz="2800" b="1">
                          <a:latin typeface="Calibri"/>
                          <a:ea typeface="Calibri"/>
                          <a:cs typeface="Times New Roman"/>
                        </a:rPr>
                        <a:t>AFTER FLOOD</a:t>
                      </a:r>
                      <a:endParaRPr lang="en-US" sz="2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584200">
                <a:tc>
                  <a:txBody>
                    <a:bodyPr/>
                    <a:lstStyle/>
                    <a:p>
                      <a:pPr marL="0" marR="0">
                        <a:lnSpc>
                          <a:spcPct val="115000"/>
                        </a:lnSpc>
                        <a:spcBef>
                          <a:spcPts val="0"/>
                        </a:spcBef>
                        <a:spcAft>
                          <a:spcPts val="0"/>
                        </a:spcAft>
                      </a:pPr>
                      <a:r>
                        <a:rPr lang="en-US" sz="2800" b="1">
                          <a:latin typeface="Calibri"/>
                          <a:ea typeface="Calibri"/>
                          <a:cs typeface="Times New Roman"/>
                        </a:rPr>
                        <a:t>Person</a:t>
                      </a:r>
                      <a:endParaRPr lang="en-US" sz="2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800" b="1">
                          <a:latin typeface="Calibri"/>
                          <a:ea typeface="Calibri"/>
                          <a:cs typeface="Times New Roman"/>
                        </a:rPr>
                        <a:t>Life Span</a:t>
                      </a:r>
                      <a:endParaRPr lang="en-US" sz="2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800" b="1">
                          <a:latin typeface="Calibri"/>
                          <a:ea typeface="Calibri"/>
                          <a:cs typeface="Times New Roman"/>
                        </a:rPr>
                        <a:t>Person</a:t>
                      </a:r>
                      <a:endParaRPr lang="en-US" sz="2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800" b="1">
                          <a:latin typeface="Calibri"/>
                          <a:ea typeface="Calibri"/>
                          <a:cs typeface="Times New Roman"/>
                        </a:rPr>
                        <a:t>Life Span</a:t>
                      </a:r>
                      <a:endParaRPr lang="en-US" sz="2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4200">
                <a:tc>
                  <a:txBody>
                    <a:bodyPr/>
                    <a:lstStyle/>
                    <a:p>
                      <a:pPr marL="0" marR="0">
                        <a:lnSpc>
                          <a:spcPct val="115000"/>
                        </a:lnSpc>
                        <a:spcBef>
                          <a:spcPts val="0"/>
                        </a:spcBef>
                        <a:spcAft>
                          <a:spcPts val="0"/>
                        </a:spcAft>
                      </a:pPr>
                      <a:r>
                        <a:rPr lang="en-US" sz="2800">
                          <a:latin typeface="Calibri"/>
                          <a:ea typeface="Calibri"/>
                          <a:cs typeface="Times New Roman"/>
                        </a:rPr>
                        <a:t>Adam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Calibri"/>
                          <a:ea typeface="Calibri"/>
                          <a:cs typeface="Times New Roman"/>
                        </a:rPr>
                        <a:t>930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800">
                          <a:latin typeface="Calibri"/>
                          <a:ea typeface="Calibri"/>
                          <a:cs typeface="Times New Roman"/>
                        </a:rPr>
                        <a:t>Shem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Calibri"/>
                          <a:ea typeface="Calibri"/>
                          <a:cs typeface="Times New Roman"/>
                        </a:rPr>
                        <a:t>600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4200">
                <a:tc>
                  <a:txBody>
                    <a:bodyPr/>
                    <a:lstStyle/>
                    <a:p>
                      <a:pPr marL="0" marR="0">
                        <a:lnSpc>
                          <a:spcPct val="115000"/>
                        </a:lnSpc>
                        <a:spcBef>
                          <a:spcPts val="0"/>
                        </a:spcBef>
                        <a:spcAft>
                          <a:spcPts val="0"/>
                        </a:spcAft>
                      </a:pPr>
                      <a:r>
                        <a:rPr lang="en-US" sz="2800">
                          <a:latin typeface="Calibri"/>
                          <a:ea typeface="Calibri"/>
                          <a:cs typeface="Times New Roman"/>
                        </a:rPr>
                        <a:t>Cainan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Calibri"/>
                          <a:ea typeface="Calibri"/>
                          <a:cs typeface="Times New Roman"/>
                        </a:rPr>
                        <a:t>910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800">
                          <a:latin typeface="Calibri"/>
                          <a:ea typeface="Calibri"/>
                          <a:cs typeface="Times New Roman"/>
                        </a:rPr>
                        <a:t>Eber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Calibri"/>
                          <a:ea typeface="Calibri"/>
                          <a:cs typeface="Times New Roman"/>
                        </a:rPr>
                        <a:t>464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4200">
                <a:tc>
                  <a:txBody>
                    <a:bodyPr/>
                    <a:lstStyle/>
                    <a:p>
                      <a:pPr marL="0" marR="0">
                        <a:lnSpc>
                          <a:spcPct val="115000"/>
                        </a:lnSpc>
                        <a:spcBef>
                          <a:spcPts val="0"/>
                        </a:spcBef>
                        <a:spcAft>
                          <a:spcPts val="0"/>
                        </a:spcAft>
                      </a:pPr>
                      <a:r>
                        <a:rPr lang="en-US" sz="2800">
                          <a:latin typeface="Calibri"/>
                          <a:ea typeface="Calibri"/>
                          <a:cs typeface="Times New Roman"/>
                        </a:rPr>
                        <a:t>Jared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Calibri"/>
                          <a:ea typeface="Calibri"/>
                          <a:cs typeface="Times New Roman"/>
                        </a:rPr>
                        <a:t>962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800">
                          <a:latin typeface="Calibri"/>
                          <a:ea typeface="Calibri"/>
                          <a:cs typeface="Times New Roman"/>
                        </a:rPr>
                        <a:t>Terah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Calibri"/>
                          <a:ea typeface="Calibri"/>
                          <a:cs typeface="Times New Roman"/>
                        </a:rPr>
                        <a:t>205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4200">
                <a:tc>
                  <a:txBody>
                    <a:bodyPr/>
                    <a:lstStyle/>
                    <a:p>
                      <a:pPr marL="0" marR="0">
                        <a:lnSpc>
                          <a:spcPct val="115000"/>
                        </a:lnSpc>
                        <a:spcBef>
                          <a:spcPts val="0"/>
                        </a:spcBef>
                        <a:spcAft>
                          <a:spcPts val="0"/>
                        </a:spcAft>
                      </a:pPr>
                      <a:r>
                        <a:rPr lang="en-US" sz="2800">
                          <a:latin typeface="Calibri"/>
                          <a:ea typeface="Calibri"/>
                          <a:cs typeface="Times New Roman"/>
                        </a:rPr>
                        <a:t>Methuselah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Calibri"/>
                          <a:ea typeface="Calibri"/>
                          <a:cs typeface="Times New Roman"/>
                        </a:rPr>
                        <a:t>969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800">
                          <a:latin typeface="Calibri"/>
                          <a:ea typeface="Calibri"/>
                          <a:cs typeface="Times New Roman"/>
                        </a:rPr>
                        <a:t>Abraham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Calibri"/>
                          <a:ea typeface="Calibri"/>
                          <a:cs typeface="Times New Roman"/>
                        </a:rPr>
                        <a:t>175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4200">
                <a:tc>
                  <a:txBody>
                    <a:bodyPr/>
                    <a:lstStyle/>
                    <a:p>
                      <a:pPr marL="0" marR="0">
                        <a:lnSpc>
                          <a:spcPct val="115000"/>
                        </a:lnSpc>
                        <a:spcBef>
                          <a:spcPts val="0"/>
                        </a:spcBef>
                        <a:spcAft>
                          <a:spcPts val="0"/>
                        </a:spcAft>
                      </a:pPr>
                      <a:r>
                        <a:rPr lang="en-US" sz="2800">
                          <a:latin typeface="Calibri"/>
                          <a:ea typeface="Calibri"/>
                          <a:cs typeface="Times New Roman"/>
                        </a:rPr>
                        <a:t>Noah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Calibri"/>
                          <a:ea typeface="Calibri"/>
                          <a:cs typeface="Times New Roman"/>
                        </a:rPr>
                        <a:t>950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800">
                          <a:latin typeface="Calibri"/>
                          <a:ea typeface="Calibri"/>
                          <a:cs typeface="Times New Roman"/>
                        </a:rPr>
                        <a:t>Moses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Calibri"/>
                          <a:ea typeface="Calibri"/>
                          <a:cs typeface="Times New Roman"/>
                        </a:rPr>
                        <a:t>120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4200">
                <a:tc>
                  <a:txBody>
                    <a:bodyPr/>
                    <a:lstStyle/>
                    <a:p>
                      <a:pPr marL="0" marR="0">
                        <a:lnSpc>
                          <a:spcPct val="115000"/>
                        </a:lnSpc>
                        <a:spcBef>
                          <a:spcPts val="0"/>
                        </a:spcBef>
                        <a:spcAft>
                          <a:spcPts val="0"/>
                        </a:spcAft>
                      </a:pPr>
                      <a:r>
                        <a:rPr lang="en-US" sz="2800" b="1">
                          <a:latin typeface="Calibri"/>
                          <a:ea typeface="Calibri"/>
                          <a:cs typeface="Times New Roman"/>
                        </a:rPr>
                        <a:t>AVERAGE</a:t>
                      </a:r>
                      <a:endParaRPr lang="en-US" sz="2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b="1">
                          <a:latin typeface="Calibri"/>
                          <a:ea typeface="Calibri"/>
                          <a:cs typeface="Times New Roman"/>
                        </a:rPr>
                        <a:t>944</a:t>
                      </a:r>
                      <a:endParaRPr lang="en-US" sz="2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800" b="1">
                          <a:latin typeface="Calibri"/>
                          <a:ea typeface="Calibri"/>
                          <a:cs typeface="Times New Roman"/>
                        </a:rPr>
                        <a:t>AVERAGE</a:t>
                      </a:r>
                      <a:endParaRPr lang="en-US" sz="2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b="1" dirty="0">
                          <a:latin typeface="Calibri"/>
                          <a:ea typeface="Calibri"/>
                          <a:cs typeface="Times New Roman"/>
                        </a:rPr>
                        <a:t>312</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Decline in life span</a:t>
            </a:r>
            <a:endParaRPr lang="en-US" dirty="0"/>
          </a:p>
        </p:txBody>
      </p:sp>
      <p:sp>
        <p:nvSpPr>
          <p:cNvPr id="3" name="Content Placeholder 2"/>
          <p:cNvSpPr>
            <a:spLocks noGrp="1"/>
          </p:cNvSpPr>
          <p:nvPr>
            <p:ph idx="1"/>
          </p:nvPr>
        </p:nvSpPr>
        <p:spPr/>
        <p:txBody>
          <a:bodyPr>
            <a:normAutofit/>
          </a:bodyPr>
          <a:lstStyle/>
          <a:p>
            <a:r>
              <a:rPr lang="en-US" sz="3600" dirty="0" smtClean="0"/>
              <a:t>10 Generations before the flood – average life span was 857 years</a:t>
            </a:r>
            <a:br>
              <a:rPr lang="en-US" sz="3600" dirty="0" smtClean="0"/>
            </a:br>
            <a:endParaRPr lang="en-US" sz="3600" dirty="0" smtClean="0"/>
          </a:p>
          <a:p>
            <a:r>
              <a:rPr lang="en-US" sz="3600" dirty="0" smtClean="0"/>
              <a:t>10 Generations after the flood – average life span was 317 years</a:t>
            </a:r>
            <a:endParaRPr lang="en-US" sz="3600" dirty="0"/>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Eponential</a:t>
            </a:r>
            <a:r>
              <a:rPr lang="en-US" dirty="0" smtClean="0"/>
              <a:t> decay rate</a:t>
            </a:r>
            <a:endParaRPr lang="en-US" dirty="0"/>
          </a:p>
        </p:txBody>
      </p:sp>
      <p:sp>
        <p:nvSpPr>
          <p:cNvPr id="3" name="Content Placeholder 2"/>
          <p:cNvSpPr>
            <a:spLocks noGrp="1"/>
          </p:cNvSpPr>
          <p:nvPr>
            <p:ph idx="1"/>
          </p:nvPr>
        </p:nvSpPr>
        <p:spPr/>
        <p:txBody>
          <a:bodyPr>
            <a:normAutofit/>
          </a:bodyPr>
          <a:lstStyle/>
          <a:p>
            <a:r>
              <a:rPr lang="en-US" sz="3200" dirty="0" smtClean="0"/>
              <a:t>I am not an expert in the area of physiology or mathematics.</a:t>
            </a:r>
          </a:p>
          <a:p>
            <a:r>
              <a:rPr lang="en-US" sz="3200" dirty="0" smtClean="0"/>
              <a:t>Here is what I have learned:</a:t>
            </a:r>
          </a:p>
          <a:p>
            <a:r>
              <a:rPr lang="en-US" sz="3200" dirty="0" smtClean="0"/>
              <a:t>All things – plant, animal, mineral – have a decay rate. You have heard of the “half-life” of some nuclear material.</a:t>
            </a:r>
          </a:p>
          <a:p>
            <a:r>
              <a:rPr lang="en-US" sz="3200" dirty="0" smtClean="0"/>
              <a:t>Carbon-dating is based on this decay rate.</a:t>
            </a:r>
            <a:endParaRPr lang="en-US" sz="3200" dirty="0"/>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Decay rate / life spans</a:t>
            </a:r>
            <a:endParaRPr lang="en-US" dirty="0"/>
          </a:p>
        </p:txBody>
      </p:sp>
      <p:sp>
        <p:nvSpPr>
          <p:cNvPr id="3" name="Content Placeholder 2"/>
          <p:cNvSpPr>
            <a:spLocks noGrp="1"/>
          </p:cNvSpPr>
          <p:nvPr>
            <p:ph idx="1"/>
          </p:nvPr>
        </p:nvSpPr>
        <p:spPr/>
        <p:txBody>
          <a:bodyPr/>
          <a:lstStyle/>
          <a:p>
            <a:endParaRPr lang="en-US"/>
          </a:p>
        </p:txBody>
      </p:sp>
      <p:pic>
        <p:nvPicPr>
          <p:cNvPr id="4" name="Picture 3"/>
          <p:cNvPicPr/>
          <p:nvPr/>
        </p:nvPicPr>
        <p:blipFill>
          <a:blip r:embed="rId2"/>
          <a:srcRect/>
          <a:stretch>
            <a:fillRect/>
          </a:stretch>
        </p:blipFill>
        <p:spPr bwMode="auto">
          <a:xfrm>
            <a:off x="0" y="1066800"/>
            <a:ext cx="9144000" cy="57912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Statistically close match</a:t>
            </a:r>
            <a:endParaRPr lang="en-US" dirty="0"/>
          </a:p>
        </p:txBody>
      </p:sp>
      <p:sp>
        <p:nvSpPr>
          <p:cNvPr id="3" name="Content Placeholder 2"/>
          <p:cNvSpPr>
            <a:spLocks noGrp="1"/>
          </p:cNvSpPr>
          <p:nvPr>
            <p:ph idx="1"/>
          </p:nvPr>
        </p:nvSpPr>
        <p:spPr/>
        <p:txBody>
          <a:bodyPr>
            <a:normAutofit/>
          </a:bodyPr>
          <a:lstStyle/>
          <a:p>
            <a:r>
              <a:rPr lang="en-US" sz="4000" dirty="0" smtClean="0"/>
              <a:t>The coefficient of 1 = a perfect match with the rate.</a:t>
            </a:r>
          </a:p>
          <a:p>
            <a:r>
              <a:rPr lang="en-US" sz="4000" dirty="0" smtClean="0"/>
              <a:t>The life spans of this period have a coefficient of .889 (89% match – 11% deviation).</a:t>
            </a:r>
            <a:endParaRPr lang="en-US" sz="4000" dirty="0"/>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Here is my list of </a:t>
            </a:r>
            <a:br>
              <a:rPr lang="en-US" dirty="0" smtClean="0"/>
            </a:br>
            <a:r>
              <a:rPr lang="en-US" dirty="0" smtClean="0"/>
              <a:t>possible reasons:</a:t>
            </a:r>
            <a:endParaRPr lang="en-US" dirty="0"/>
          </a:p>
        </p:txBody>
      </p:sp>
      <p:sp>
        <p:nvSpPr>
          <p:cNvPr id="3" name="Content Placeholder 2"/>
          <p:cNvSpPr>
            <a:spLocks noGrp="1"/>
          </p:cNvSpPr>
          <p:nvPr>
            <p:ph idx="1"/>
          </p:nvPr>
        </p:nvSpPr>
        <p:spPr/>
        <p:txBody>
          <a:bodyPr>
            <a:normAutofit/>
          </a:bodyPr>
          <a:lstStyle/>
          <a:p>
            <a:pPr marL="651510" indent="-514350">
              <a:buFont typeface="+mj-lt"/>
              <a:buAutoNum type="arabicPeriod"/>
            </a:pPr>
            <a:r>
              <a:rPr lang="en-US" dirty="0" smtClean="0"/>
              <a:t>Genetic loss after the flood – limited gene pool</a:t>
            </a:r>
          </a:p>
          <a:p>
            <a:pPr marL="971550" lvl="1" indent="-514350">
              <a:buFont typeface="+mj-lt"/>
              <a:buAutoNum type="arabicPeriod"/>
            </a:pPr>
            <a:r>
              <a:rPr lang="en-US" dirty="0" smtClean="0"/>
              <a:t>Two bottlenecks – flood</a:t>
            </a:r>
          </a:p>
          <a:p>
            <a:pPr marL="971550" lvl="1" indent="-514350">
              <a:buFont typeface="+mj-lt"/>
              <a:buAutoNum type="arabicPeriod"/>
            </a:pPr>
            <a:r>
              <a:rPr lang="en-US" dirty="0" smtClean="0"/>
              <a:t>Tower of Babel</a:t>
            </a:r>
          </a:p>
          <a:p>
            <a:pPr marL="651510" indent="-514350">
              <a:buFont typeface="+mj-lt"/>
              <a:buAutoNum type="arabicPeriod"/>
            </a:pPr>
            <a:r>
              <a:rPr lang="en-US" dirty="0" smtClean="0"/>
              <a:t>Pure and natural foods – more vegetarian</a:t>
            </a:r>
          </a:p>
          <a:p>
            <a:pPr marL="651510" indent="-514350">
              <a:buFont typeface="+mj-lt"/>
              <a:buAutoNum type="arabicPeriod"/>
            </a:pPr>
            <a:r>
              <a:rPr lang="en-US" dirty="0" smtClean="0"/>
              <a:t>No pollution</a:t>
            </a:r>
          </a:p>
          <a:p>
            <a:pPr marL="651510" indent="-514350">
              <a:buFont typeface="+mj-lt"/>
              <a:buAutoNum type="arabicPeriod"/>
            </a:pPr>
            <a:r>
              <a:rPr lang="en-US" dirty="0" smtClean="0"/>
              <a:t>Plenty of exercise – physical labor</a:t>
            </a:r>
          </a:p>
          <a:p>
            <a:pPr marL="651510" indent="-514350">
              <a:buFont typeface="+mj-lt"/>
              <a:buAutoNum type="arabicPeriod"/>
            </a:pPr>
            <a:r>
              <a:rPr lang="en-US" dirty="0" smtClean="0"/>
              <a:t>No drugs – natural plant </a:t>
            </a:r>
            <a:r>
              <a:rPr lang="en-US" dirty="0" err="1" smtClean="0"/>
              <a:t>remidies</a:t>
            </a:r>
            <a:endParaRPr lang="en-US" dirty="0" smtClean="0"/>
          </a:p>
          <a:p>
            <a:pPr marL="651510" indent="-514350">
              <a:buFont typeface="+mj-lt"/>
              <a:buAutoNum type="arabicPeriod"/>
            </a:pPr>
            <a:r>
              <a:rPr lang="en-US" dirty="0" smtClean="0"/>
              <a:t>God protected them</a:t>
            </a:r>
          </a:p>
          <a:p>
            <a:pPr marL="651510" indent="-514350">
              <a:buFont typeface="+mj-lt"/>
              <a:buAutoNum type="arabicPeriod"/>
            </a:pPr>
            <a:r>
              <a:rPr lang="en-US" dirty="0" smtClean="0"/>
              <a:t>No war, no dangerous weapons or machinery </a:t>
            </a:r>
            <a:endParaRPr lang="en-US" dirty="0"/>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Here is my list of </a:t>
            </a:r>
            <a:br>
              <a:rPr lang="en-US" dirty="0" smtClean="0"/>
            </a:br>
            <a:r>
              <a:rPr lang="en-US" dirty="0" smtClean="0"/>
              <a:t>possible reasons:</a:t>
            </a:r>
            <a:endParaRPr lang="en-US" dirty="0"/>
          </a:p>
        </p:txBody>
      </p:sp>
      <p:sp>
        <p:nvSpPr>
          <p:cNvPr id="3" name="Content Placeholder 2"/>
          <p:cNvSpPr>
            <a:spLocks noGrp="1"/>
          </p:cNvSpPr>
          <p:nvPr>
            <p:ph idx="1"/>
          </p:nvPr>
        </p:nvSpPr>
        <p:spPr/>
        <p:txBody>
          <a:bodyPr>
            <a:normAutofit fontScale="92500"/>
          </a:bodyPr>
          <a:lstStyle/>
          <a:p>
            <a:pPr marL="651510" indent="-514350">
              <a:buFont typeface="+mj-lt"/>
              <a:buAutoNum type="arabicPeriod"/>
            </a:pPr>
            <a:r>
              <a:rPr lang="en-US" dirty="0" smtClean="0"/>
              <a:t>Climate changes</a:t>
            </a:r>
          </a:p>
          <a:p>
            <a:pPr marL="971550" lvl="1" indent="-514350">
              <a:buFont typeface="+mj-lt"/>
              <a:buAutoNum type="arabicPeriod"/>
            </a:pPr>
            <a:r>
              <a:rPr lang="en-US" dirty="0" smtClean="0"/>
              <a:t>Did it rain before the flood?</a:t>
            </a:r>
          </a:p>
          <a:p>
            <a:pPr marL="971550" lvl="1" indent="-514350">
              <a:buFont typeface="+mj-lt"/>
              <a:buAutoNum type="arabicPeriod"/>
            </a:pPr>
            <a:r>
              <a:rPr lang="en-US" dirty="0" smtClean="0"/>
              <a:t>Why was there never a rainbow before the flood?</a:t>
            </a:r>
          </a:p>
          <a:p>
            <a:pPr marL="971550" lvl="1" indent="-514350">
              <a:buFont typeface="+mj-lt"/>
              <a:buAutoNum type="arabicPeriod"/>
            </a:pPr>
            <a:r>
              <a:rPr lang="en-US" dirty="0" smtClean="0"/>
              <a:t>Was man now subject  to UV rays?</a:t>
            </a:r>
          </a:p>
          <a:p>
            <a:pPr marL="651510" indent="-514350">
              <a:buFont typeface="+mj-lt"/>
              <a:buAutoNum type="arabicPeriod"/>
            </a:pPr>
            <a:r>
              <a:rPr lang="en-US" dirty="0" smtClean="0"/>
              <a:t>Some illnesses crept in</a:t>
            </a:r>
          </a:p>
          <a:p>
            <a:pPr marL="651510" indent="-514350">
              <a:buFont typeface="+mj-lt"/>
              <a:buAutoNum type="arabicPeriod"/>
            </a:pPr>
            <a:r>
              <a:rPr lang="en-US" b="1" dirty="0" smtClean="0"/>
              <a:t>Exodus 15:26 </a:t>
            </a:r>
            <a:r>
              <a:rPr lang="en-US" dirty="0" smtClean="0"/>
              <a:t>and said, "If you diligently heed the voice of the </a:t>
            </a:r>
            <a:r>
              <a:rPr lang="en-US" cap="small" dirty="0" smtClean="0"/>
              <a:t>Lord</a:t>
            </a:r>
            <a:r>
              <a:rPr lang="en-US" dirty="0" smtClean="0"/>
              <a:t> your God and do what is right in His sight, give ear to His commandments and keep all His statutes, I will put none of the diseases on you which I have brought on the Egyptians. For I </a:t>
            </a:r>
            <a:r>
              <a:rPr lang="en-US" i="1" dirty="0" smtClean="0"/>
              <a:t>am</a:t>
            </a:r>
            <a:r>
              <a:rPr lang="en-US" dirty="0" smtClean="0"/>
              <a:t> the </a:t>
            </a:r>
            <a:r>
              <a:rPr lang="en-US" cap="small" dirty="0" smtClean="0"/>
              <a:t>Lord</a:t>
            </a:r>
            <a:r>
              <a:rPr lang="en-US" dirty="0" smtClean="0"/>
              <a:t> who heals you</a:t>
            </a:r>
            <a:r>
              <a:rPr lang="en-US" dirty="0" smtClean="0"/>
              <a:t>."</a:t>
            </a:r>
            <a:endParaRPr lang="en-US" dirty="0" smtClean="0"/>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best answer</a:t>
            </a:r>
            <a:endParaRPr lang="en-US" dirty="0"/>
          </a:p>
        </p:txBody>
      </p:sp>
      <p:sp>
        <p:nvSpPr>
          <p:cNvPr id="3" name="Content Placeholder 2"/>
          <p:cNvSpPr>
            <a:spLocks noGrp="1"/>
          </p:cNvSpPr>
          <p:nvPr>
            <p:ph idx="1"/>
          </p:nvPr>
        </p:nvSpPr>
        <p:spPr>
          <a:xfrm>
            <a:off x="0" y="1600200"/>
            <a:ext cx="5029200" cy="4709160"/>
          </a:xfrm>
        </p:spPr>
        <p:txBody>
          <a:bodyPr/>
          <a:lstStyle/>
          <a:p>
            <a:r>
              <a:rPr lang="en-US" dirty="0" smtClean="0"/>
              <a:t>Cells are coded for different life spans</a:t>
            </a:r>
          </a:p>
          <a:p>
            <a:r>
              <a:rPr lang="en-US" dirty="0" smtClean="0"/>
              <a:t>Bee – 5 weeks</a:t>
            </a:r>
          </a:p>
          <a:p>
            <a:r>
              <a:rPr lang="en-US" dirty="0" smtClean="0"/>
              <a:t>Dog – 12 years</a:t>
            </a:r>
          </a:p>
          <a:p>
            <a:r>
              <a:rPr lang="en-US" dirty="0" smtClean="0"/>
              <a:t>Man – 70+ years</a:t>
            </a:r>
          </a:p>
          <a:p>
            <a:r>
              <a:rPr lang="en-US" dirty="0" smtClean="0"/>
              <a:t>Elephant – 80 years</a:t>
            </a:r>
          </a:p>
          <a:p>
            <a:r>
              <a:rPr lang="en-US" dirty="0" smtClean="0"/>
              <a:t>Galapagos turtle – 100+ years</a:t>
            </a:r>
          </a:p>
        </p:txBody>
      </p:sp>
      <p:pic>
        <p:nvPicPr>
          <p:cNvPr id="4" name="Picture 3"/>
          <p:cNvPicPr/>
          <p:nvPr/>
        </p:nvPicPr>
        <p:blipFill>
          <a:blip r:embed="rId2"/>
          <a:srcRect/>
          <a:stretch>
            <a:fillRect/>
          </a:stretch>
        </p:blipFill>
        <p:spPr bwMode="auto">
          <a:xfrm>
            <a:off x="5105400" y="1676400"/>
            <a:ext cx="4038600" cy="47244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Best Answer</a:t>
            </a:r>
            <a:endParaRPr lang="en-US" dirty="0"/>
          </a:p>
        </p:txBody>
      </p:sp>
      <p:sp>
        <p:nvSpPr>
          <p:cNvPr id="3" name="Content Placeholder 2"/>
          <p:cNvSpPr>
            <a:spLocks noGrp="1"/>
          </p:cNvSpPr>
          <p:nvPr>
            <p:ph idx="1"/>
          </p:nvPr>
        </p:nvSpPr>
        <p:spPr>
          <a:xfrm>
            <a:off x="0" y="1600200"/>
            <a:ext cx="8686800" cy="5029200"/>
          </a:xfrm>
        </p:spPr>
        <p:txBody>
          <a:bodyPr>
            <a:normAutofit/>
          </a:bodyPr>
          <a:lstStyle/>
          <a:p>
            <a:r>
              <a:rPr lang="en-US" b="1" u="sng" dirty="0" smtClean="0"/>
              <a:t>Let me try to explain</a:t>
            </a:r>
          </a:p>
          <a:p>
            <a:pPr marL="548640" lvl="1" indent="-411480">
              <a:buClr>
                <a:schemeClr val="tx1">
                  <a:shade val="95000"/>
                </a:schemeClr>
              </a:buClr>
              <a:buSzPct val="65000"/>
              <a:buFont typeface="Wingdings 2"/>
              <a:buChar char=""/>
            </a:pPr>
            <a:r>
              <a:rPr lang="en-US" sz="2800" dirty="0" smtClean="0"/>
              <a:t>“Ignoring death by accident or disease, different living things seem to be genetically programmed to live for different average periods.”</a:t>
            </a:r>
          </a:p>
          <a:p>
            <a:r>
              <a:rPr lang="en-US" dirty="0" smtClean="0"/>
              <a:t>Facts to understand:</a:t>
            </a:r>
          </a:p>
          <a:p>
            <a:pPr marL="651510" indent="-514350">
              <a:buFont typeface="+mj-lt"/>
              <a:buAutoNum type="arabicPeriod"/>
            </a:pPr>
            <a:r>
              <a:rPr lang="en-US" dirty="0" smtClean="0"/>
              <a:t>Every living cell has DNA</a:t>
            </a:r>
          </a:p>
          <a:p>
            <a:pPr marL="651510" indent="-514350">
              <a:buFont typeface="+mj-lt"/>
              <a:buAutoNum type="arabicPeriod"/>
            </a:pPr>
            <a:r>
              <a:rPr lang="en-US" dirty="0" smtClean="0"/>
              <a:t>DNA is a long line or string of matched pairs of chromosomes </a:t>
            </a:r>
          </a:p>
          <a:p>
            <a:pPr marL="651510" indent="-514350">
              <a:buFont typeface="+mj-lt"/>
              <a:buAutoNum type="arabicPeriod"/>
            </a:pPr>
            <a:r>
              <a:rPr lang="en-US" dirty="0" smtClean="0"/>
              <a:t>When a cell divides – half of that string goes into each new cell</a:t>
            </a:r>
            <a:endParaRPr lang="en-US" dirty="0"/>
          </a:p>
        </p:txBody>
      </p:sp>
      <p:pic>
        <p:nvPicPr>
          <p:cNvPr id="4" name="Picture 2"/>
          <p:cNvPicPr>
            <a:picLocks noChangeAspect="1" noChangeArrowheads="1"/>
          </p:cNvPicPr>
          <p:nvPr/>
        </p:nvPicPr>
        <p:blipFill>
          <a:blip r:embed="rId2"/>
          <a:srcRect/>
          <a:stretch>
            <a:fillRect/>
          </a:stretch>
        </p:blipFill>
        <p:spPr bwMode="auto">
          <a:xfrm>
            <a:off x="7696200" y="0"/>
            <a:ext cx="1447800" cy="2014330"/>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Best Answer</a:t>
            </a:r>
            <a:endParaRPr lang="en-US" dirty="0"/>
          </a:p>
        </p:txBody>
      </p:sp>
      <p:sp>
        <p:nvSpPr>
          <p:cNvPr id="3" name="Content Placeholder 2"/>
          <p:cNvSpPr>
            <a:spLocks noGrp="1"/>
          </p:cNvSpPr>
          <p:nvPr>
            <p:ph idx="1"/>
          </p:nvPr>
        </p:nvSpPr>
        <p:spPr>
          <a:xfrm>
            <a:off x="0" y="1600200"/>
            <a:ext cx="6248400" cy="4709160"/>
          </a:xfrm>
        </p:spPr>
        <p:txBody>
          <a:bodyPr>
            <a:normAutofit lnSpcReduction="10000"/>
          </a:bodyPr>
          <a:lstStyle/>
          <a:p>
            <a:r>
              <a:rPr lang="en-US" sz="3200" dirty="0" smtClean="0"/>
              <a:t>On the end of the DNA string is an “end cap”</a:t>
            </a:r>
          </a:p>
          <a:p>
            <a:r>
              <a:rPr lang="en-US" sz="3200" dirty="0" smtClean="0"/>
              <a:t>It is called a telomere – “end part”.</a:t>
            </a:r>
          </a:p>
          <a:p>
            <a:r>
              <a:rPr lang="en-US" sz="3200" dirty="0" smtClean="0"/>
              <a:t>The telomere shortens with each cell division</a:t>
            </a:r>
          </a:p>
          <a:p>
            <a:r>
              <a:rPr lang="en-US" sz="3200" dirty="0" smtClean="0"/>
              <a:t>Once the limit is reached – the cells can no longer divide – and the cell dies.</a:t>
            </a:r>
            <a:endParaRPr lang="en-US" sz="3200" dirty="0"/>
          </a:p>
        </p:txBody>
      </p:sp>
      <p:pic>
        <p:nvPicPr>
          <p:cNvPr id="5" name="Picture 2"/>
          <p:cNvPicPr>
            <a:picLocks noChangeAspect="1" noChangeArrowheads="1"/>
          </p:cNvPicPr>
          <p:nvPr/>
        </p:nvPicPr>
        <p:blipFill>
          <a:blip r:embed="rId2"/>
          <a:srcRect/>
          <a:stretch>
            <a:fillRect/>
          </a:stretch>
        </p:blipFill>
        <p:spPr bwMode="auto">
          <a:xfrm>
            <a:off x="6096000" y="2667000"/>
            <a:ext cx="3048000" cy="2673684"/>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Metheuselah’s</a:t>
            </a:r>
            <a:r>
              <a:rPr lang="en-US" dirty="0" smtClean="0"/>
              <a:t> Diet</a:t>
            </a:r>
            <a:endParaRPr lang="en-US" dirty="0"/>
          </a:p>
        </p:txBody>
      </p:sp>
      <p:sp>
        <p:nvSpPr>
          <p:cNvPr id="3" name="Content Placeholder 2"/>
          <p:cNvSpPr>
            <a:spLocks noGrp="1"/>
          </p:cNvSpPr>
          <p:nvPr>
            <p:ph idx="1"/>
          </p:nvPr>
        </p:nvSpPr>
        <p:spPr>
          <a:xfrm>
            <a:off x="152400" y="1219200"/>
            <a:ext cx="8991600" cy="5090160"/>
          </a:xfrm>
        </p:spPr>
        <p:txBody>
          <a:bodyPr>
            <a:noAutofit/>
          </a:bodyPr>
          <a:lstStyle/>
          <a:p>
            <a:r>
              <a:rPr lang="en-US" dirty="0" smtClean="0"/>
              <a:t>Methuselah ate what he found on his plate, </a:t>
            </a:r>
            <a:br>
              <a:rPr lang="en-US" dirty="0" smtClean="0"/>
            </a:br>
            <a:r>
              <a:rPr lang="en-US" dirty="0" smtClean="0"/>
              <a:t>    And never, as people do now, </a:t>
            </a:r>
            <a:br>
              <a:rPr lang="en-US" dirty="0" smtClean="0"/>
            </a:br>
            <a:r>
              <a:rPr lang="en-US" dirty="0" smtClean="0"/>
              <a:t>Did he note the amount of the calorie count. </a:t>
            </a:r>
            <a:br>
              <a:rPr lang="en-US" dirty="0" smtClean="0"/>
            </a:br>
            <a:r>
              <a:rPr lang="en-US" dirty="0" smtClean="0"/>
              <a:t>    He ate it because it was chow. </a:t>
            </a:r>
          </a:p>
          <a:p>
            <a:r>
              <a:rPr lang="en-US" dirty="0" smtClean="0"/>
              <a:t>He wasn’t disturbed as at dinner he sat, </a:t>
            </a:r>
            <a:br>
              <a:rPr lang="en-US" dirty="0" smtClean="0"/>
            </a:br>
            <a:r>
              <a:rPr lang="en-US" dirty="0" smtClean="0"/>
              <a:t>    Devouring a roast or a pie, </a:t>
            </a:r>
            <a:br>
              <a:rPr lang="en-US" dirty="0" smtClean="0"/>
            </a:br>
            <a:r>
              <a:rPr lang="en-US" dirty="0" smtClean="0"/>
              <a:t>To think it was lacking in granular fat </a:t>
            </a:r>
            <a:br>
              <a:rPr lang="en-US" dirty="0" smtClean="0"/>
            </a:br>
            <a:r>
              <a:rPr lang="en-US" dirty="0" smtClean="0"/>
              <a:t>    Or a couple of vitamins shy. </a:t>
            </a:r>
          </a:p>
          <a:p>
            <a:r>
              <a:rPr lang="en-US" dirty="0" smtClean="0"/>
              <a:t>He cheerfully chewed each species of food, </a:t>
            </a:r>
            <a:br>
              <a:rPr lang="en-US" dirty="0" smtClean="0"/>
            </a:br>
            <a:r>
              <a:rPr lang="en-US" dirty="0" smtClean="0"/>
              <a:t>    Unmindful of troubles or fears </a:t>
            </a:r>
            <a:br>
              <a:rPr lang="en-US" dirty="0" smtClean="0"/>
            </a:br>
            <a:r>
              <a:rPr lang="en-US" dirty="0" smtClean="0"/>
              <a:t>Lest his health might be hurt by some fancy dessert, </a:t>
            </a:r>
            <a:br>
              <a:rPr lang="en-US" dirty="0" smtClean="0"/>
            </a:br>
            <a:r>
              <a:rPr lang="en-US" dirty="0" smtClean="0"/>
              <a:t>    And he lived over 900 years.</a:t>
            </a:r>
          </a:p>
          <a:p>
            <a:endParaRPr lang="en-US"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Best Answer</a:t>
            </a:r>
            <a:endParaRPr lang="en-US" dirty="0"/>
          </a:p>
        </p:txBody>
      </p:sp>
      <p:sp>
        <p:nvSpPr>
          <p:cNvPr id="3" name="Content Placeholder 2"/>
          <p:cNvSpPr>
            <a:spLocks noGrp="1"/>
          </p:cNvSpPr>
          <p:nvPr>
            <p:ph idx="1"/>
          </p:nvPr>
        </p:nvSpPr>
        <p:spPr>
          <a:xfrm>
            <a:off x="0" y="1600200"/>
            <a:ext cx="8915400" cy="4709160"/>
          </a:xfrm>
        </p:spPr>
        <p:txBody>
          <a:bodyPr/>
          <a:lstStyle/>
          <a:p>
            <a:r>
              <a:rPr lang="en-US" dirty="0" smtClean="0"/>
              <a:t>A scientist said, “This </a:t>
            </a:r>
            <a:r>
              <a:rPr lang="en-US" dirty="0" smtClean="0"/>
              <a:t>is probably </a:t>
            </a:r>
            <a:r>
              <a:rPr lang="en-US" dirty="0" smtClean="0"/>
              <a:t>the only </a:t>
            </a:r>
            <a:r>
              <a:rPr lang="en-US" dirty="0" smtClean="0"/>
              <a:t>way in which our limited </a:t>
            </a:r>
            <a:r>
              <a:rPr lang="en-US" dirty="0" smtClean="0"/>
              <a:t>life spans </a:t>
            </a:r>
            <a:r>
              <a:rPr lang="en-US" dirty="0" smtClean="0"/>
              <a:t>are ‘programmed’ into us. There is no biological reason at all why people could not live much longer than they do at present, if they had the appropriate genetic makeup. </a:t>
            </a:r>
            <a:r>
              <a:rPr lang="en-US" dirty="0" smtClean="0"/>
              <a:t>“</a:t>
            </a:r>
            <a:endParaRPr lang="en-US" dirty="0"/>
          </a:p>
        </p:txBody>
      </p:sp>
      <p:pic>
        <p:nvPicPr>
          <p:cNvPr id="4" name="Picture 3"/>
          <p:cNvPicPr/>
          <p:nvPr/>
        </p:nvPicPr>
        <p:blipFill>
          <a:blip r:embed="rId2"/>
          <a:srcRect/>
          <a:stretch>
            <a:fillRect/>
          </a:stretch>
        </p:blipFill>
        <p:spPr bwMode="auto">
          <a:xfrm>
            <a:off x="0" y="4267200"/>
            <a:ext cx="3200400" cy="2590800"/>
          </a:xfrm>
          <a:prstGeom prst="rect">
            <a:avLst/>
          </a:prstGeom>
          <a:noFill/>
          <a:ln w="9525">
            <a:noFill/>
            <a:miter lim="800000"/>
            <a:headEnd/>
            <a:tailEnd/>
          </a:ln>
        </p:spPr>
      </p:pic>
      <p:pic>
        <p:nvPicPr>
          <p:cNvPr id="23554" name="Picture 2"/>
          <p:cNvPicPr>
            <a:picLocks noChangeAspect="1" noChangeArrowheads="1"/>
          </p:cNvPicPr>
          <p:nvPr/>
        </p:nvPicPr>
        <p:blipFill>
          <a:blip r:embed="rId3"/>
          <a:srcRect/>
          <a:stretch>
            <a:fillRect/>
          </a:stretch>
        </p:blipFill>
        <p:spPr bwMode="auto">
          <a:xfrm>
            <a:off x="6096000" y="4184316"/>
            <a:ext cx="3048000" cy="2673684"/>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smtClean="0"/>
              <a:t>Best Answer</a:t>
            </a:r>
            <a:endParaRPr lang="en-US"/>
          </a:p>
        </p:txBody>
      </p:sp>
      <p:sp>
        <p:nvSpPr>
          <p:cNvPr id="3" name="Content Placeholder 2"/>
          <p:cNvSpPr>
            <a:spLocks noGrp="1"/>
          </p:cNvSpPr>
          <p:nvPr>
            <p:ph idx="1"/>
          </p:nvPr>
        </p:nvSpPr>
        <p:spPr/>
        <p:txBody>
          <a:bodyPr>
            <a:normAutofit/>
          </a:bodyPr>
          <a:lstStyle/>
          <a:p>
            <a:r>
              <a:rPr lang="en-US" sz="3200" b="1" dirty="0" smtClean="0"/>
              <a:t>Remember</a:t>
            </a:r>
            <a:r>
              <a:rPr lang="en-US" sz="3200" dirty="0" smtClean="0"/>
              <a:t> - </a:t>
            </a:r>
            <a:r>
              <a:rPr lang="en-US" sz="3200" dirty="0" smtClean="0"/>
              <a:t>And the </a:t>
            </a:r>
            <a:r>
              <a:rPr lang="en-US" sz="3200" cap="small" dirty="0" smtClean="0"/>
              <a:t>Lord</a:t>
            </a:r>
            <a:r>
              <a:rPr lang="en-US" sz="3200" dirty="0" smtClean="0"/>
              <a:t> said, "My Spirit shall not strive with man forever, for he </a:t>
            </a:r>
            <a:r>
              <a:rPr lang="en-US" sz="3200" i="1" dirty="0" smtClean="0"/>
              <a:t>is</a:t>
            </a:r>
            <a:r>
              <a:rPr lang="en-US" sz="3200" dirty="0" smtClean="0"/>
              <a:t> indeed flesh; yet his days shall be one hundred and twenty years." </a:t>
            </a:r>
            <a:r>
              <a:rPr lang="en-US" sz="3200" b="1" dirty="0" smtClean="0"/>
              <a:t>Genesis 6:3</a:t>
            </a:r>
          </a:p>
          <a:p>
            <a:r>
              <a:rPr lang="en-US" sz="3200" u="sng" dirty="0" smtClean="0"/>
              <a:t>I believe that when the flood occurred, God re-programmed the DNA of man so there would be a 120 year limit on our life span.</a:t>
            </a:r>
            <a:endParaRPr lang="en-US" sz="3200" u="sng"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Passages</a:t>
            </a:r>
            <a:endParaRPr lang="en-US" dirty="0"/>
          </a:p>
        </p:txBody>
      </p:sp>
      <p:sp>
        <p:nvSpPr>
          <p:cNvPr id="3" name="Content Placeholder 2"/>
          <p:cNvSpPr>
            <a:spLocks noGrp="1"/>
          </p:cNvSpPr>
          <p:nvPr>
            <p:ph idx="1"/>
          </p:nvPr>
        </p:nvSpPr>
        <p:spPr/>
        <p:txBody>
          <a:bodyPr>
            <a:normAutofit/>
          </a:bodyPr>
          <a:lstStyle/>
          <a:p>
            <a:r>
              <a:rPr lang="en-US" sz="3600" dirty="0" smtClean="0"/>
              <a:t>And the </a:t>
            </a:r>
            <a:r>
              <a:rPr lang="en-US" sz="3600" cap="small" dirty="0" smtClean="0"/>
              <a:t>Lord</a:t>
            </a:r>
            <a:r>
              <a:rPr lang="en-US" sz="3600" dirty="0" smtClean="0"/>
              <a:t> said, "My Spirit shall not strive with man forever, for he </a:t>
            </a:r>
            <a:r>
              <a:rPr lang="en-US" sz="3600" i="1" dirty="0" smtClean="0"/>
              <a:t>is</a:t>
            </a:r>
            <a:r>
              <a:rPr lang="en-US" sz="3600" dirty="0" smtClean="0"/>
              <a:t> indeed flesh; yet his days shall be one hundred and twenty years." </a:t>
            </a:r>
            <a:r>
              <a:rPr lang="en-US" sz="3600" b="1" dirty="0" smtClean="0"/>
              <a:t>Genesis 6:3</a:t>
            </a:r>
            <a:endParaRPr lang="en-US" sz="3600" b="1" dirty="0" smtClean="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Passages</a:t>
            </a:r>
            <a:endParaRPr lang="en-US" dirty="0"/>
          </a:p>
        </p:txBody>
      </p:sp>
      <p:sp>
        <p:nvSpPr>
          <p:cNvPr id="3" name="Content Placeholder 2"/>
          <p:cNvSpPr>
            <a:spLocks noGrp="1"/>
          </p:cNvSpPr>
          <p:nvPr>
            <p:ph idx="1"/>
          </p:nvPr>
        </p:nvSpPr>
        <p:spPr/>
        <p:txBody>
          <a:bodyPr>
            <a:normAutofit/>
          </a:bodyPr>
          <a:lstStyle/>
          <a:p>
            <a:r>
              <a:rPr lang="en-US" sz="3600" dirty="0" smtClean="0"/>
              <a:t>And </a:t>
            </a:r>
            <a:r>
              <a:rPr lang="en-US" sz="3600" dirty="0" smtClean="0"/>
              <a:t>Jacob said to Pharaoh, "The days of the years of my pilgrimage </a:t>
            </a:r>
            <a:r>
              <a:rPr lang="en-US" sz="3600" i="1" dirty="0" smtClean="0"/>
              <a:t>are</a:t>
            </a:r>
            <a:r>
              <a:rPr lang="en-US" sz="3600" dirty="0" smtClean="0"/>
              <a:t> one hundred and thirty years; few and evil have been the days of the years of my life, and they have not attained to the days of the years of the life of my fathers in the days of their pilgrimage." </a:t>
            </a:r>
            <a:r>
              <a:rPr lang="en-US" sz="3600" b="1" dirty="0" smtClean="0"/>
              <a:t>Genesis 47:9</a:t>
            </a:r>
            <a:endParaRPr lang="en-US" sz="3600" b="1" dirty="0" smtClean="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Doubters</a:t>
            </a:r>
            <a:endParaRPr lang="en-US" dirty="0"/>
          </a:p>
        </p:txBody>
      </p:sp>
      <p:sp>
        <p:nvSpPr>
          <p:cNvPr id="3" name="Content Placeholder 2"/>
          <p:cNvSpPr>
            <a:spLocks noGrp="1"/>
          </p:cNvSpPr>
          <p:nvPr>
            <p:ph idx="1"/>
          </p:nvPr>
        </p:nvSpPr>
        <p:spPr/>
        <p:txBody>
          <a:bodyPr>
            <a:normAutofit fontScale="92500" lnSpcReduction="10000"/>
          </a:bodyPr>
          <a:lstStyle/>
          <a:p>
            <a:r>
              <a:rPr lang="en-US" sz="3200" dirty="0" smtClean="0"/>
              <a:t>Some claim these numbers are myth, legends</a:t>
            </a:r>
          </a:p>
          <a:p>
            <a:r>
              <a:rPr lang="en-US" sz="3200" dirty="0" smtClean="0"/>
              <a:t>Some say they skip generations</a:t>
            </a:r>
          </a:p>
          <a:p>
            <a:r>
              <a:rPr lang="en-US" sz="3200" dirty="0" smtClean="0"/>
              <a:t>One doubter said they were lunar years (months) rather than solar years (12 months)</a:t>
            </a:r>
          </a:p>
          <a:p>
            <a:pPr lvl="1"/>
            <a:r>
              <a:rPr lang="en-US" sz="3200" dirty="0" smtClean="0"/>
              <a:t>This would make Methuselah about 81</a:t>
            </a:r>
          </a:p>
          <a:p>
            <a:pPr lvl="1"/>
            <a:r>
              <a:rPr lang="en-US" sz="3200" dirty="0" smtClean="0"/>
              <a:t>Problem – some were fathers at age 4 or 5</a:t>
            </a:r>
          </a:p>
          <a:p>
            <a:r>
              <a:rPr lang="en-US" sz="3200" dirty="0" smtClean="0"/>
              <a:t>Moses was trying to make them “super” human</a:t>
            </a:r>
          </a:p>
          <a:p>
            <a:endParaRPr lang="en-US" dirty="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Did they really live to be 900?</a:t>
            </a:r>
            <a:endParaRPr lang="en-US" dirty="0"/>
          </a:p>
        </p:txBody>
      </p:sp>
      <p:sp>
        <p:nvSpPr>
          <p:cNvPr id="3" name="Content Placeholder 2"/>
          <p:cNvSpPr>
            <a:spLocks noGrp="1"/>
          </p:cNvSpPr>
          <p:nvPr>
            <p:ph idx="1"/>
          </p:nvPr>
        </p:nvSpPr>
        <p:spPr/>
        <p:txBody>
          <a:bodyPr/>
          <a:lstStyle/>
          <a:p>
            <a:r>
              <a:rPr lang="en-US" dirty="0" smtClean="0"/>
              <a:t>The ages in the Bible closely matches the natural exponential equation. (This will be dealt with later in this study.)</a:t>
            </a:r>
          </a:p>
          <a:p>
            <a:r>
              <a:rPr lang="en-US" dirty="0" smtClean="0"/>
              <a:t>The ages when the Patriarchs died show that the post-genesis flood world was being affected by some natural factors causing declining life spans.</a:t>
            </a:r>
          </a:p>
          <a:p>
            <a:r>
              <a:rPr lang="en-US" dirty="0" smtClean="0"/>
              <a:t>All of these factors indicate that the ages in the Bible were genuine, not fabrications.</a:t>
            </a:r>
            <a:endParaRPr lang="en-US"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Factors</a:t>
            </a:r>
            <a:endParaRPr lang="en-US" dirty="0"/>
          </a:p>
        </p:txBody>
      </p:sp>
      <p:sp>
        <p:nvSpPr>
          <p:cNvPr id="3" name="Content Placeholder 2"/>
          <p:cNvSpPr>
            <a:spLocks noGrp="1"/>
          </p:cNvSpPr>
          <p:nvPr>
            <p:ph idx="1"/>
          </p:nvPr>
        </p:nvSpPr>
        <p:spPr/>
        <p:txBody>
          <a:bodyPr>
            <a:normAutofit/>
          </a:bodyPr>
          <a:lstStyle/>
          <a:p>
            <a:r>
              <a:rPr lang="en-US" b="1" dirty="0" smtClean="0"/>
              <a:t>There are many possible factors to consider</a:t>
            </a:r>
            <a:endParaRPr lang="en-US" dirty="0" smtClean="0"/>
          </a:p>
          <a:p>
            <a:pPr lvl="0"/>
            <a:r>
              <a:rPr lang="en-US" u="sng" dirty="0" smtClean="0"/>
              <a:t>Earth was </a:t>
            </a:r>
            <a:r>
              <a:rPr lang="en-US" u="sng" dirty="0" smtClean="0"/>
              <a:t>destroyed</a:t>
            </a:r>
            <a:endParaRPr lang="en-US" u="sng" dirty="0" smtClean="0"/>
          </a:p>
          <a:p>
            <a:r>
              <a:rPr lang="en-US" dirty="0" smtClean="0"/>
              <a:t>And God said to Noah, "The end of all flesh has come before Me, for the earth is filled with violence through them; and behold, I will destroy them with the earth. </a:t>
            </a:r>
            <a:r>
              <a:rPr lang="en-US" b="1" dirty="0" smtClean="0"/>
              <a:t>Genesis 6:13</a:t>
            </a:r>
            <a:endParaRPr lang="en-US" b="1" dirty="0" smtClean="0"/>
          </a:p>
          <a:p>
            <a:r>
              <a:rPr lang="en-US" dirty="0" smtClean="0"/>
              <a:t>Thus I establish My covenant with you: Never again shall all flesh be cut off by the waters of the flood; never again shall there be a flood to destroy the earth." </a:t>
            </a:r>
            <a:r>
              <a:rPr lang="en-US" b="1" dirty="0" smtClean="0"/>
              <a:t>Genesis 9:11</a:t>
            </a:r>
            <a:endParaRPr lang="en-US" b="1" dirty="0" smtClean="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Factors</a:t>
            </a:r>
            <a:endParaRPr lang="en-US" dirty="0"/>
          </a:p>
        </p:txBody>
      </p:sp>
      <p:sp>
        <p:nvSpPr>
          <p:cNvPr id="3" name="Content Placeholder 2"/>
          <p:cNvSpPr>
            <a:spLocks noGrp="1"/>
          </p:cNvSpPr>
          <p:nvPr>
            <p:ph idx="1"/>
          </p:nvPr>
        </p:nvSpPr>
        <p:spPr/>
        <p:txBody>
          <a:bodyPr/>
          <a:lstStyle/>
          <a:p>
            <a:r>
              <a:rPr lang="en-US" sz="3200" b="1" dirty="0" smtClean="0"/>
              <a:t>There are many possible factors to consider</a:t>
            </a:r>
            <a:endParaRPr lang="en-US" sz="3200" dirty="0" smtClean="0"/>
          </a:p>
          <a:p>
            <a:pPr lvl="0"/>
            <a:r>
              <a:rPr lang="en-US" sz="3200" dirty="0" smtClean="0"/>
              <a:t>Earth was </a:t>
            </a:r>
            <a:r>
              <a:rPr lang="en-US" sz="3200" dirty="0" smtClean="0"/>
              <a:t>destroyed</a:t>
            </a:r>
            <a:endParaRPr lang="en-US" sz="3200" dirty="0" smtClean="0"/>
          </a:p>
          <a:p>
            <a:pPr lvl="0"/>
            <a:r>
              <a:rPr lang="en-US" sz="3200" dirty="0" smtClean="0"/>
              <a:t>Global changes in climate, atmosphere, UV rays</a:t>
            </a:r>
          </a:p>
          <a:p>
            <a:pPr lvl="0"/>
            <a:r>
              <a:rPr lang="en-US" sz="3200" dirty="0" smtClean="0"/>
              <a:t>Changes in diet, health</a:t>
            </a:r>
          </a:p>
          <a:p>
            <a:pPr lvl="0"/>
            <a:r>
              <a:rPr lang="en-US" sz="3200" dirty="0" smtClean="0"/>
              <a:t>Geologic, cosmic changes</a:t>
            </a:r>
          </a:p>
          <a:p>
            <a:pPr lvl="0"/>
            <a:r>
              <a:rPr lang="en-US" sz="3200" dirty="0" smtClean="0"/>
              <a:t>Genetic changes</a:t>
            </a:r>
          </a:p>
          <a:p>
            <a:endParaRPr lang="en-US"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Chart of life spans</a:t>
            </a:r>
            <a:endParaRPr lang="en-US" dirty="0"/>
          </a:p>
        </p:txBody>
      </p:sp>
      <p:sp>
        <p:nvSpPr>
          <p:cNvPr id="3" name="Content Placeholder 2"/>
          <p:cNvSpPr>
            <a:spLocks noGrp="1"/>
          </p:cNvSpPr>
          <p:nvPr>
            <p:ph idx="1"/>
          </p:nvPr>
        </p:nvSpPr>
        <p:spPr/>
        <p:txBody>
          <a:bodyPr/>
          <a:lstStyle/>
          <a:p>
            <a:endParaRPr lang="en-US"/>
          </a:p>
        </p:txBody>
      </p:sp>
      <p:pic>
        <p:nvPicPr>
          <p:cNvPr id="4" name="Picture 3"/>
          <p:cNvPicPr/>
          <p:nvPr/>
        </p:nvPicPr>
        <p:blipFill>
          <a:blip r:embed="rId2"/>
          <a:srcRect/>
          <a:stretch>
            <a:fillRect/>
          </a:stretch>
        </p:blipFill>
        <p:spPr bwMode="auto">
          <a:xfrm>
            <a:off x="0" y="1066800"/>
            <a:ext cx="9144000" cy="57912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144</TotalTime>
  <Words>972</Words>
  <Application>Microsoft Office PowerPoint</Application>
  <PresentationFormat>On-screen Show (4:3)</PresentationFormat>
  <Paragraphs>121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Apex</vt:lpstr>
      <vt:lpstr>Why did they live so long before the flood?</vt:lpstr>
      <vt:lpstr>Metheuselah’s Diet</vt:lpstr>
      <vt:lpstr>Two Passages</vt:lpstr>
      <vt:lpstr>Two Passages</vt:lpstr>
      <vt:lpstr>Doubters</vt:lpstr>
      <vt:lpstr>Did they really live to be 900?</vt:lpstr>
      <vt:lpstr>Possible Factors</vt:lpstr>
      <vt:lpstr>Possible Factors</vt:lpstr>
      <vt:lpstr>Chart of life spans</vt:lpstr>
      <vt:lpstr>Decline in life span</vt:lpstr>
      <vt:lpstr>Decline in life span</vt:lpstr>
      <vt:lpstr>Eponential decay rate</vt:lpstr>
      <vt:lpstr>Decay rate / life spans</vt:lpstr>
      <vt:lpstr>Statistically close match</vt:lpstr>
      <vt:lpstr>Here is my list of  possible reasons:</vt:lpstr>
      <vt:lpstr>Here is my list of  possible reasons:</vt:lpstr>
      <vt:lpstr>The best answer</vt:lpstr>
      <vt:lpstr>The Best Answer</vt:lpstr>
      <vt:lpstr>The Best Answer</vt:lpstr>
      <vt:lpstr>The Best Answer</vt:lpstr>
      <vt:lpstr>The Best Answer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did they live so long before the flood?</dc:title>
  <dc:creator>Manly Luscombe</dc:creator>
  <cp:lastModifiedBy>Manly Luscombe</cp:lastModifiedBy>
  <cp:revision>20</cp:revision>
  <dcterms:created xsi:type="dcterms:W3CDTF">2011-01-07T22:05:01Z</dcterms:created>
  <dcterms:modified xsi:type="dcterms:W3CDTF">2011-01-08T00:29:40Z</dcterms:modified>
</cp:coreProperties>
</file>