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96" r:id="rId14"/>
    <p:sldId id="266" r:id="rId15"/>
    <p:sldId id="269" r:id="rId16"/>
    <p:sldId id="270" r:id="rId17"/>
    <p:sldId id="272" r:id="rId18"/>
    <p:sldId id="271" r:id="rId19"/>
    <p:sldId id="273" r:id="rId20"/>
    <p:sldId id="274" r:id="rId21"/>
    <p:sldId id="275" r:id="rId22"/>
    <p:sldId id="276" r:id="rId23"/>
    <p:sldId id="277" r:id="rId24"/>
    <p:sldId id="278" r:id="rId25"/>
    <p:sldId id="279" r:id="rId26"/>
    <p:sldId id="281" r:id="rId27"/>
    <p:sldId id="280" r:id="rId28"/>
    <p:sldId id="297"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D4029-499C-4207-1F53-FA0696C164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77EDF2-F85C-E7C3-2484-3D77F7B072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02CE9-230D-657A-E833-EC77B4DF0FE3}"/>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5" name="Footer Placeholder 4">
            <a:extLst>
              <a:ext uri="{FF2B5EF4-FFF2-40B4-BE49-F238E27FC236}">
                <a16:creationId xmlns:a16="http://schemas.microsoft.com/office/drawing/2014/main" id="{AF405B8B-E34B-3343-2C7A-1E0CD27B7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2E3599-6E4F-1DD1-8B4D-54D59E8340AD}"/>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4053737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59EB4-4B8F-9C21-F656-1345B6E527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52E5B1-82FA-90A2-6B16-0BA8A43DBE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14FC5F-6746-05DA-972D-14619016E0B4}"/>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5" name="Footer Placeholder 4">
            <a:extLst>
              <a:ext uri="{FF2B5EF4-FFF2-40B4-BE49-F238E27FC236}">
                <a16:creationId xmlns:a16="http://schemas.microsoft.com/office/drawing/2014/main" id="{1C5D7A2A-AB11-654B-D0EB-2E04648780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9C99E0-0777-491D-CA14-5FAD3F57FA58}"/>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6358284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98D176-8796-2857-59DF-C4C15DA563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498346-DF25-3F51-8C07-99D59E1AE5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B7BEA-9DA0-90B6-A4A7-7F90B9557BD4}"/>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5" name="Footer Placeholder 4">
            <a:extLst>
              <a:ext uri="{FF2B5EF4-FFF2-40B4-BE49-F238E27FC236}">
                <a16:creationId xmlns:a16="http://schemas.microsoft.com/office/drawing/2014/main" id="{D8054743-8158-31DD-BD39-3E6F10CBC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C16AD-A3C1-2DB5-7402-CE1CE9E400F3}"/>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72534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A6A1E-5B9C-DF56-A0E5-857F46B4A9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3B7BF5-006C-0D08-E988-68B2F2437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6503FD-77FB-BF8A-BB2C-03DDA4CD9318}"/>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5" name="Footer Placeholder 4">
            <a:extLst>
              <a:ext uri="{FF2B5EF4-FFF2-40B4-BE49-F238E27FC236}">
                <a16:creationId xmlns:a16="http://schemas.microsoft.com/office/drawing/2014/main" id="{D5C91973-94B6-B897-E62E-2C632D4DF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24133-4FD5-58EA-35F3-F31F8CCE75E6}"/>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297588752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C2532-B4BE-03C3-F0AE-8E480415DC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97423B-4CA4-2452-6D6D-1D1D9F37B3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E556A4-F438-82AB-58B4-67476FE55935}"/>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5" name="Footer Placeholder 4">
            <a:extLst>
              <a:ext uri="{FF2B5EF4-FFF2-40B4-BE49-F238E27FC236}">
                <a16:creationId xmlns:a16="http://schemas.microsoft.com/office/drawing/2014/main" id="{8925C3AF-563B-A45E-CAD7-A79D350E52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855157-38C9-B9C1-9A58-9FE3F97680EF}"/>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5329983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1122C-C0DA-AB74-66E1-0CD9B31CA4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7D04CC-9306-A470-E531-6079084F55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80F0E4-09B0-D79E-08D0-9D3128E49D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2215C7-3ED1-5985-7A44-0C7B4BAF70FA}"/>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6" name="Footer Placeholder 5">
            <a:extLst>
              <a:ext uri="{FF2B5EF4-FFF2-40B4-BE49-F238E27FC236}">
                <a16:creationId xmlns:a16="http://schemas.microsoft.com/office/drawing/2014/main" id="{8747DDB4-BEB6-D569-3E6B-A2F92880AF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C211FB-9C1F-09E1-8787-96C1B1C3A22D}"/>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3923854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9B9E4-0CAF-690D-5AC3-F369FBB7EE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C4C295-E44B-C9B6-278A-AA228B3BF1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B862AF-F436-64CB-331D-6A0835A0D1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76B70D-7636-D49D-6118-964ADB33F0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0DABA2-5171-AC53-C0F5-70B1859336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E40E22-FA42-FD62-1148-3C0808465BA9}"/>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8" name="Footer Placeholder 7">
            <a:extLst>
              <a:ext uri="{FF2B5EF4-FFF2-40B4-BE49-F238E27FC236}">
                <a16:creationId xmlns:a16="http://schemas.microsoft.com/office/drawing/2014/main" id="{774E5834-C061-46E2-DA36-F4310991B8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DB4C85-E24E-3A4A-C4C1-0CAACE891914}"/>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18689032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FD06F-4974-42D1-7859-76E0F8CB4A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DC460C-9377-70FF-608B-1289FDE2A31B}"/>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4" name="Footer Placeholder 3">
            <a:extLst>
              <a:ext uri="{FF2B5EF4-FFF2-40B4-BE49-F238E27FC236}">
                <a16:creationId xmlns:a16="http://schemas.microsoft.com/office/drawing/2014/main" id="{49C0CD19-79FB-9A5D-C1E1-B07B4D08F6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3012BB-9FCA-9D6A-881D-819E773439AD}"/>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40383318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D8743F-37D9-F26B-5E15-0DEDCD30CCBB}"/>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3" name="Footer Placeholder 2">
            <a:extLst>
              <a:ext uri="{FF2B5EF4-FFF2-40B4-BE49-F238E27FC236}">
                <a16:creationId xmlns:a16="http://schemas.microsoft.com/office/drawing/2014/main" id="{4C587015-36DB-2BF4-3D67-50713C4ACA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34C349-475A-B722-1F01-F6DF5CA971EF}"/>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10463043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6F922-5431-43AA-2159-FBE9611C4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9E20E8-ECD0-728A-80F8-95B5F013FF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2331C6-F422-880F-3B0C-0E91AB732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73CE1E-60EB-5E10-35EB-59B94E7DB903}"/>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6" name="Footer Placeholder 5">
            <a:extLst>
              <a:ext uri="{FF2B5EF4-FFF2-40B4-BE49-F238E27FC236}">
                <a16:creationId xmlns:a16="http://schemas.microsoft.com/office/drawing/2014/main" id="{8A55AC0C-2011-CA7F-89C4-BFBE9BC5E9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6AEC1B-3AB7-3591-79F7-195C989738E1}"/>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316348158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FB2C5-6D43-1D58-10B6-71C2A6960E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822304-DBDF-D767-C94D-8CAE674A20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D223DA-99E0-D797-73FC-D424E87250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F9F2E9-BAAC-F889-AC0F-8B42130EF659}"/>
              </a:ext>
            </a:extLst>
          </p:cNvPr>
          <p:cNvSpPr>
            <a:spLocks noGrp="1"/>
          </p:cNvSpPr>
          <p:nvPr>
            <p:ph type="dt" sz="half" idx="10"/>
          </p:nvPr>
        </p:nvSpPr>
        <p:spPr/>
        <p:txBody>
          <a:bodyPr/>
          <a:lstStyle/>
          <a:p>
            <a:fld id="{AA847C9B-6069-4C2A-858F-C043CAB7A3C8}" type="datetimeFigureOut">
              <a:rPr lang="en-US" smtClean="0"/>
              <a:t>12/12/2024</a:t>
            </a:fld>
            <a:endParaRPr lang="en-US"/>
          </a:p>
        </p:txBody>
      </p:sp>
      <p:sp>
        <p:nvSpPr>
          <p:cNvPr id="6" name="Footer Placeholder 5">
            <a:extLst>
              <a:ext uri="{FF2B5EF4-FFF2-40B4-BE49-F238E27FC236}">
                <a16:creationId xmlns:a16="http://schemas.microsoft.com/office/drawing/2014/main" id="{657BC2E3-BF1D-7D34-CC5D-C990D794B6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E1F78A-9DB4-69D0-8111-4607402E22EC}"/>
              </a:ext>
            </a:extLst>
          </p:cNvPr>
          <p:cNvSpPr>
            <a:spLocks noGrp="1"/>
          </p:cNvSpPr>
          <p:nvPr>
            <p:ph type="sldNum" sz="quarter" idx="12"/>
          </p:nvPr>
        </p:nvSpPr>
        <p:spPr/>
        <p:txBody>
          <a:bodyPr/>
          <a:lstStyle/>
          <a:p>
            <a:fld id="{FA78C591-F635-4F46-A02C-381A7E0B736A}" type="slidenum">
              <a:rPr lang="en-US" smtClean="0"/>
              <a:t>‹#›</a:t>
            </a:fld>
            <a:endParaRPr lang="en-US"/>
          </a:p>
        </p:txBody>
      </p:sp>
    </p:spTree>
    <p:extLst>
      <p:ext uri="{BB962C8B-B14F-4D97-AF65-F5344CB8AC3E}">
        <p14:creationId xmlns:p14="http://schemas.microsoft.com/office/powerpoint/2010/main" val="2129180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632630-D6E4-F0FE-CA07-4E8C58DBD5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AE169C-7527-59A4-D4BD-86191E9A51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F52836-C3FB-9D17-74E9-83B926A7BF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47C9B-6069-4C2A-858F-C043CAB7A3C8}" type="datetimeFigureOut">
              <a:rPr lang="en-US" smtClean="0"/>
              <a:t>12/12/2024</a:t>
            </a:fld>
            <a:endParaRPr lang="en-US"/>
          </a:p>
        </p:txBody>
      </p:sp>
      <p:sp>
        <p:nvSpPr>
          <p:cNvPr id="5" name="Footer Placeholder 4">
            <a:extLst>
              <a:ext uri="{FF2B5EF4-FFF2-40B4-BE49-F238E27FC236}">
                <a16:creationId xmlns:a16="http://schemas.microsoft.com/office/drawing/2014/main" id="{6C2FCB96-A311-885B-676C-0C4CECCDB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ADEE85-4EAE-E39E-0A08-0977F3BCC1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78C591-F635-4F46-A02C-381A7E0B736A}" type="slidenum">
              <a:rPr lang="en-US" smtClean="0"/>
              <a:t>‹#›</a:t>
            </a:fld>
            <a:endParaRPr lang="en-US"/>
          </a:p>
        </p:txBody>
      </p:sp>
    </p:spTree>
    <p:extLst>
      <p:ext uri="{BB962C8B-B14F-4D97-AF65-F5344CB8AC3E}">
        <p14:creationId xmlns:p14="http://schemas.microsoft.com/office/powerpoint/2010/main" val="515482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C9AF1-F081-4DD4-70EF-7571C8D1B5C1}"/>
              </a:ext>
            </a:extLst>
          </p:cNvPr>
          <p:cNvSpPr>
            <a:spLocks noGrp="1"/>
          </p:cNvSpPr>
          <p:nvPr>
            <p:ph type="ctrTitle"/>
          </p:nvPr>
        </p:nvSpPr>
        <p:spPr>
          <a:xfrm>
            <a:off x="4239491" y="628072"/>
            <a:ext cx="6262254" cy="5671127"/>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ARE WE GROWING</a:t>
            </a: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OR DYING?</a:t>
            </a:r>
            <a:br>
              <a:rPr lang="en-US" dirty="0">
                <a:solidFill>
                  <a:schemeClr val="bg1"/>
                </a:solidFill>
              </a:rPr>
            </a:br>
            <a:endParaRPr lang="en-US" dirty="0">
              <a:solidFill>
                <a:schemeClr val="bg1"/>
              </a:solidFill>
            </a:endParaRPr>
          </a:p>
        </p:txBody>
      </p:sp>
      <p:pic>
        <p:nvPicPr>
          <p:cNvPr id="1026" name="Picture 2" descr="dying plant - dead plant stock pictures, royalty-free photos &amp; images">
            <a:extLst>
              <a:ext uri="{FF2B5EF4-FFF2-40B4-BE49-F238E27FC236}">
                <a16:creationId xmlns:a16="http://schemas.microsoft.com/office/drawing/2014/main" id="{FCB53B42-3F81-B325-5933-3D5A51DD9D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0364" y="4212890"/>
            <a:ext cx="3971636" cy="26451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ands growing a young plant Plant a new tree plant growing stock pictures, royalty-free photos &amp; images">
            <a:extLst>
              <a:ext uri="{FF2B5EF4-FFF2-40B4-BE49-F238E27FC236}">
                <a16:creationId xmlns:a16="http://schemas.microsoft.com/office/drawing/2014/main" id="{3AA4F887-FC07-BAEB-4DF0-273E6B903F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971636" cy="2647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4710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53D52-73C3-C1FB-8C77-F3170BBB66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B89DC8-5EE8-03DA-9A46-A35F4D16B398}"/>
              </a:ext>
            </a:extLst>
          </p:cNvPr>
          <p:cNvSpPr>
            <a:spLocks noGrp="1"/>
          </p:cNvSpPr>
          <p:nvPr>
            <p:ph type="title"/>
          </p:nvPr>
        </p:nvSpPr>
        <p:spPr/>
        <p:txBody>
          <a:bodyPr/>
          <a:lstStyle/>
          <a:p>
            <a:r>
              <a:rPr lang="en-US" dirty="0">
                <a:solidFill>
                  <a:schemeClr val="bg1"/>
                </a:solidFill>
              </a:rPr>
              <a:t>Religion in America</a:t>
            </a:r>
          </a:p>
        </p:txBody>
      </p:sp>
      <p:sp>
        <p:nvSpPr>
          <p:cNvPr id="3" name="Content Placeholder 2">
            <a:extLst>
              <a:ext uri="{FF2B5EF4-FFF2-40B4-BE49-F238E27FC236}">
                <a16:creationId xmlns:a16="http://schemas.microsoft.com/office/drawing/2014/main" id="{F812D0C7-5787-EFCD-F78D-DE55D5DE71DC}"/>
              </a:ext>
            </a:extLst>
          </p:cNvPr>
          <p:cNvSpPr>
            <a:spLocks noGrp="1"/>
          </p:cNvSpPr>
          <p:nvPr>
            <p:ph idx="1"/>
          </p:nvPr>
        </p:nvSpPr>
        <p:spPr/>
        <p:txBody>
          <a:bodyPr/>
          <a:lstStyle/>
          <a:p>
            <a:r>
              <a:rPr lang="en-US" dirty="0">
                <a:solidFill>
                  <a:schemeClr val="bg1"/>
                </a:solidFill>
              </a:rPr>
              <a:t>Congregations are closing or merging</a:t>
            </a:r>
          </a:p>
          <a:p>
            <a:endParaRPr lang="en-US" dirty="0">
              <a:solidFill>
                <a:schemeClr val="bg1"/>
              </a:solidFill>
            </a:endParaRPr>
          </a:p>
          <a:p>
            <a:r>
              <a:rPr lang="en-US" b="1" dirty="0">
                <a:solidFill>
                  <a:schemeClr val="bg1"/>
                </a:solidFill>
              </a:rPr>
              <a:t>Population shifts</a:t>
            </a:r>
          </a:p>
          <a:p>
            <a:endParaRPr lang="en-US" dirty="0">
              <a:solidFill>
                <a:schemeClr val="bg1"/>
              </a:solidFill>
            </a:endParaRPr>
          </a:p>
          <a:p>
            <a:pPr lvl="1"/>
            <a:r>
              <a:rPr lang="en-US" dirty="0">
                <a:solidFill>
                  <a:schemeClr val="bg1"/>
                </a:solidFill>
              </a:rPr>
              <a:t>Decline in farming population</a:t>
            </a:r>
          </a:p>
          <a:p>
            <a:pPr lvl="1"/>
            <a:r>
              <a:rPr lang="en-US" dirty="0">
                <a:solidFill>
                  <a:schemeClr val="bg1"/>
                </a:solidFill>
              </a:rPr>
              <a:t>Large equipment replace many farm workers</a:t>
            </a:r>
          </a:p>
          <a:p>
            <a:pPr lvl="1"/>
            <a:r>
              <a:rPr lang="en-US" dirty="0">
                <a:solidFill>
                  <a:schemeClr val="bg1"/>
                </a:solidFill>
              </a:rPr>
              <a:t>Higher education = better jobs in cities, not rural areas</a:t>
            </a:r>
          </a:p>
          <a:p>
            <a:endParaRPr lang="en-US" dirty="0">
              <a:solidFill>
                <a:schemeClr val="bg1"/>
              </a:solidFill>
            </a:endParaRPr>
          </a:p>
        </p:txBody>
      </p:sp>
    </p:spTree>
    <p:extLst>
      <p:ext uri="{BB962C8B-B14F-4D97-AF65-F5344CB8AC3E}">
        <p14:creationId xmlns:p14="http://schemas.microsoft.com/office/powerpoint/2010/main" val="423323423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12428-E8C2-F55D-61C5-2847B27401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02A8B6-47B5-6F56-DA03-0A760C1A6BDA}"/>
              </a:ext>
            </a:extLst>
          </p:cNvPr>
          <p:cNvSpPr>
            <a:spLocks noGrp="1"/>
          </p:cNvSpPr>
          <p:nvPr>
            <p:ph type="title"/>
          </p:nvPr>
        </p:nvSpPr>
        <p:spPr/>
        <p:txBody>
          <a:bodyPr/>
          <a:lstStyle/>
          <a:p>
            <a:r>
              <a:rPr lang="en-US" dirty="0">
                <a:solidFill>
                  <a:schemeClr val="bg1"/>
                </a:solidFill>
              </a:rPr>
              <a:t>Religion in America</a:t>
            </a:r>
          </a:p>
        </p:txBody>
      </p:sp>
      <p:sp>
        <p:nvSpPr>
          <p:cNvPr id="3" name="Content Placeholder 2">
            <a:extLst>
              <a:ext uri="{FF2B5EF4-FFF2-40B4-BE49-F238E27FC236}">
                <a16:creationId xmlns:a16="http://schemas.microsoft.com/office/drawing/2014/main" id="{2896F140-7D86-8BB4-55F1-C6507FE6CBCC}"/>
              </a:ext>
            </a:extLst>
          </p:cNvPr>
          <p:cNvSpPr>
            <a:spLocks noGrp="1"/>
          </p:cNvSpPr>
          <p:nvPr>
            <p:ph idx="1"/>
          </p:nvPr>
        </p:nvSpPr>
        <p:spPr/>
        <p:txBody>
          <a:bodyPr/>
          <a:lstStyle/>
          <a:p>
            <a:r>
              <a:rPr lang="en-US" b="1" dirty="0">
                <a:solidFill>
                  <a:schemeClr val="bg1"/>
                </a:solidFill>
              </a:rPr>
              <a:t>Recent study for period of 1976 - 2022</a:t>
            </a:r>
          </a:p>
          <a:p>
            <a:r>
              <a:rPr lang="en-US" dirty="0">
                <a:solidFill>
                  <a:schemeClr val="bg1"/>
                </a:solidFill>
              </a:rPr>
              <a:t>Jehovah’s Witness and Mormons</a:t>
            </a:r>
          </a:p>
          <a:p>
            <a:r>
              <a:rPr lang="en-US" dirty="0">
                <a:solidFill>
                  <a:schemeClr val="bg1"/>
                </a:solidFill>
              </a:rPr>
              <a:t>They are the only 2 groups that showed growth in the period.</a:t>
            </a:r>
          </a:p>
          <a:p>
            <a:r>
              <a:rPr lang="en-US" dirty="0">
                <a:solidFill>
                  <a:schemeClr val="bg1"/>
                </a:solidFill>
              </a:rPr>
              <a:t>However:</a:t>
            </a:r>
          </a:p>
          <a:p>
            <a:pPr lvl="1"/>
            <a:r>
              <a:rPr lang="en-US" dirty="0">
                <a:solidFill>
                  <a:schemeClr val="bg1"/>
                </a:solidFill>
              </a:rPr>
              <a:t>They showed LESS growth from 2003 – 2018.</a:t>
            </a:r>
          </a:p>
          <a:p>
            <a:pPr lvl="1"/>
            <a:r>
              <a:rPr lang="en-US" dirty="0">
                <a:solidFill>
                  <a:schemeClr val="bg1"/>
                </a:solidFill>
              </a:rPr>
              <a:t>This growth was the SMALLEST in their history.</a:t>
            </a:r>
          </a:p>
          <a:p>
            <a:pPr lvl="1"/>
            <a:r>
              <a:rPr lang="en-US" dirty="0">
                <a:solidFill>
                  <a:schemeClr val="bg1"/>
                </a:solidFill>
              </a:rPr>
              <a:t>Both are at near ZERO growth since 2019.</a:t>
            </a:r>
          </a:p>
          <a:p>
            <a:endParaRPr lang="en-US" dirty="0">
              <a:solidFill>
                <a:schemeClr val="bg1"/>
              </a:solidFill>
            </a:endParaRPr>
          </a:p>
        </p:txBody>
      </p:sp>
    </p:spTree>
    <p:extLst>
      <p:ext uri="{BB962C8B-B14F-4D97-AF65-F5344CB8AC3E}">
        <p14:creationId xmlns:p14="http://schemas.microsoft.com/office/powerpoint/2010/main" val="15485596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13E52-A001-CDD6-D02E-2FAE8D130C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48B97F-3644-DA47-E0CC-A8FDD4A81C14}"/>
              </a:ext>
            </a:extLst>
          </p:cNvPr>
          <p:cNvSpPr>
            <a:spLocks noGrp="1"/>
          </p:cNvSpPr>
          <p:nvPr>
            <p:ph type="title"/>
          </p:nvPr>
        </p:nvSpPr>
        <p:spPr/>
        <p:txBody>
          <a:bodyPr/>
          <a:lstStyle/>
          <a:p>
            <a:r>
              <a:rPr lang="en-US" dirty="0">
                <a:solidFill>
                  <a:schemeClr val="bg1"/>
                </a:solidFill>
              </a:rPr>
              <a:t>Churches of Christ in America</a:t>
            </a:r>
          </a:p>
        </p:txBody>
      </p:sp>
      <p:sp>
        <p:nvSpPr>
          <p:cNvPr id="3" name="Content Placeholder 2">
            <a:extLst>
              <a:ext uri="{FF2B5EF4-FFF2-40B4-BE49-F238E27FC236}">
                <a16:creationId xmlns:a16="http://schemas.microsoft.com/office/drawing/2014/main" id="{70A4BCD4-1570-5729-F300-EDBD374AEF6C}"/>
              </a:ext>
            </a:extLst>
          </p:cNvPr>
          <p:cNvSpPr>
            <a:spLocks noGrp="1"/>
          </p:cNvSpPr>
          <p:nvPr>
            <p:ph idx="1"/>
          </p:nvPr>
        </p:nvSpPr>
        <p:spPr/>
        <p:txBody>
          <a:bodyPr/>
          <a:lstStyle/>
          <a:p>
            <a:pPr algn="ctr"/>
            <a:r>
              <a:rPr lang="en-US" sz="6000" b="1" dirty="0">
                <a:solidFill>
                  <a:schemeClr val="bg1"/>
                </a:solidFill>
              </a:rPr>
              <a:t>WHEN YOUR OUTGO</a:t>
            </a:r>
            <a:br>
              <a:rPr lang="en-US" sz="6000" b="1" dirty="0">
                <a:solidFill>
                  <a:schemeClr val="bg1"/>
                </a:solidFill>
              </a:rPr>
            </a:br>
            <a:r>
              <a:rPr lang="en-US" sz="6000" b="1" dirty="0">
                <a:solidFill>
                  <a:schemeClr val="bg1"/>
                </a:solidFill>
              </a:rPr>
              <a:t>EXCEEDS  YOUR INCOME; </a:t>
            </a:r>
            <a:br>
              <a:rPr lang="en-US" sz="6000" b="1" dirty="0">
                <a:solidFill>
                  <a:schemeClr val="bg1"/>
                </a:solidFill>
              </a:rPr>
            </a:br>
            <a:r>
              <a:rPr lang="en-US" sz="6000" b="1" dirty="0">
                <a:solidFill>
                  <a:schemeClr val="bg1"/>
                </a:solidFill>
              </a:rPr>
              <a:t>THAT IS THE UPSTART </a:t>
            </a:r>
            <a:br>
              <a:rPr lang="en-US" sz="6000" b="1" dirty="0">
                <a:solidFill>
                  <a:schemeClr val="bg1"/>
                </a:solidFill>
              </a:rPr>
            </a:br>
            <a:r>
              <a:rPr lang="en-US" sz="6000" b="1" dirty="0">
                <a:solidFill>
                  <a:schemeClr val="bg1"/>
                </a:solidFill>
              </a:rPr>
              <a:t>OF YOUR DOWNFALL</a:t>
            </a:r>
          </a:p>
          <a:p>
            <a:endParaRPr lang="en-US" dirty="0">
              <a:solidFill>
                <a:schemeClr val="bg1"/>
              </a:solidFill>
            </a:endParaRPr>
          </a:p>
        </p:txBody>
      </p:sp>
    </p:spTree>
    <p:extLst>
      <p:ext uri="{BB962C8B-B14F-4D97-AF65-F5344CB8AC3E}">
        <p14:creationId xmlns:p14="http://schemas.microsoft.com/office/powerpoint/2010/main" val="9213451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6320B-6827-2A09-E749-B61362F687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89B9D-6BA9-ADE9-6165-1560C9EF0C88}"/>
              </a:ext>
            </a:extLst>
          </p:cNvPr>
          <p:cNvSpPr>
            <a:spLocks noGrp="1"/>
          </p:cNvSpPr>
          <p:nvPr>
            <p:ph type="ctrTitle"/>
          </p:nvPr>
        </p:nvSpPr>
        <p:spPr>
          <a:xfrm>
            <a:off x="4239491" y="628072"/>
            <a:ext cx="6262254" cy="5671127"/>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ARE WE GROWING</a:t>
            </a: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OR DYING?</a:t>
            </a:r>
            <a:br>
              <a:rPr lang="en-US" dirty="0">
                <a:solidFill>
                  <a:schemeClr val="bg1"/>
                </a:solidFill>
              </a:rPr>
            </a:br>
            <a:endParaRPr lang="en-US" dirty="0">
              <a:solidFill>
                <a:schemeClr val="bg1"/>
              </a:solidFill>
            </a:endParaRPr>
          </a:p>
        </p:txBody>
      </p:sp>
      <p:pic>
        <p:nvPicPr>
          <p:cNvPr id="1026" name="Picture 2" descr="dying plant - dead plant stock pictures, royalty-free photos &amp; images">
            <a:extLst>
              <a:ext uri="{FF2B5EF4-FFF2-40B4-BE49-F238E27FC236}">
                <a16:creationId xmlns:a16="http://schemas.microsoft.com/office/drawing/2014/main" id="{C0CE20D4-9F59-669B-E5A5-8AF1BEF7E1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0364" y="4212890"/>
            <a:ext cx="3971636" cy="26451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ands growing a young plant Plant a new tree plant growing stock pictures, royalty-free photos &amp; images">
            <a:extLst>
              <a:ext uri="{FF2B5EF4-FFF2-40B4-BE49-F238E27FC236}">
                <a16:creationId xmlns:a16="http://schemas.microsoft.com/office/drawing/2014/main" id="{EF86A5AC-13FF-3EBE-E688-3932D3DDD5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971636" cy="2647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4671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01557-F454-CB8C-B4C1-EA3C7AC734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E0CE93-6FA9-0570-0021-AFE27883D17D}"/>
              </a:ext>
            </a:extLst>
          </p:cNvPr>
          <p:cNvSpPr>
            <a:spLocks noGrp="1"/>
          </p:cNvSpPr>
          <p:nvPr>
            <p:ph type="title"/>
          </p:nvPr>
        </p:nvSpPr>
        <p:spPr/>
        <p:txBody>
          <a:bodyPr/>
          <a:lstStyle/>
          <a:p>
            <a:r>
              <a:rPr lang="en-US" dirty="0">
                <a:solidFill>
                  <a:schemeClr val="bg1"/>
                </a:solidFill>
              </a:rPr>
              <a:t>Religion in America</a:t>
            </a:r>
          </a:p>
        </p:txBody>
      </p:sp>
      <p:sp>
        <p:nvSpPr>
          <p:cNvPr id="3" name="Content Placeholder 2">
            <a:extLst>
              <a:ext uri="{FF2B5EF4-FFF2-40B4-BE49-F238E27FC236}">
                <a16:creationId xmlns:a16="http://schemas.microsoft.com/office/drawing/2014/main" id="{725FAEA3-A7FA-0B63-056E-63E6F538288D}"/>
              </a:ext>
            </a:extLst>
          </p:cNvPr>
          <p:cNvSpPr>
            <a:spLocks noGrp="1"/>
          </p:cNvSpPr>
          <p:nvPr>
            <p:ph idx="1"/>
          </p:nvPr>
        </p:nvSpPr>
        <p:spPr/>
        <p:txBody>
          <a:bodyPr/>
          <a:lstStyle/>
          <a:p>
            <a:r>
              <a:rPr lang="en-US" b="1" dirty="0">
                <a:solidFill>
                  <a:schemeClr val="bg1"/>
                </a:solidFill>
              </a:rPr>
              <a:t>Recent study for period of 1976 - 2022</a:t>
            </a:r>
          </a:p>
          <a:p>
            <a:r>
              <a:rPr lang="en-US" dirty="0">
                <a:solidFill>
                  <a:schemeClr val="bg1"/>
                </a:solidFill>
              </a:rPr>
              <a:t>Evangelical Lutherans – lost 30% in membership</a:t>
            </a:r>
          </a:p>
          <a:p>
            <a:r>
              <a:rPr lang="en-US" dirty="0">
                <a:solidFill>
                  <a:schemeClr val="bg1"/>
                </a:solidFill>
              </a:rPr>
              <a:t>United Methodist – lost 17% of membership</a:t>
            </a:r>
          </a:p>
          <a:p>
            <a:r>
              <a:rPr lang="en-US" dirty="0">
                <a:solidFill>
                  <a:schemeClr val="bg1"/>
                </a:solidFill>
              </a:rPr>
              <a:t>Presbyterian Church USA – lost 40% in membership</a:t>
            </a:r>
          </a:p>
          <a:p>
            <a:r>
              <a:rPr lang="en-US" dirty="0">
                <a:solidFill>
                  <a:schemeClr val="bg1"/>
                </a:solidFill>
              </a:rPr>
              <a:t>Roman Catholic Church – lost 2 million from 2000 – 2017</a:t>
            </a:r>
          </a:p>
          <a:p>
            <a:r>
              <a:rPr lang="en-US" dirty="0">
                <a:solidFill>
                  <a:schemeClr val="bg1"/>
                </a:solidFill>
              </a:rPr>
              <a:t>Southern Baptist Church reports that 5,771 churches has ZERO baptisms in 2023</a:t>
            </a:r>
          </a:p>
          <a:p>
            <a:endParaRPr lang="en-US" dirty="0">
              <a:solidFill>
                <a:schemeClr val="bg1"/>
              </a:solidFill>
            </a:endParaRPr>
          </a:p>
        </p:txBody>
      </p:sp>
    </p:spTree>
    <p:extLst>
      <p:ext uri="{BB962C8B-B14F-4D97-AF65-F5344CB8AC3E}">
        <p14:creationId xmlns:p14="http://schemas.microsoft.com/office/powerpoint/2010/main" val="23743847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C09FB-8EC8-1DC8-335A-84496879B9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C2C742-3932-62F1-E09B-D8454102FFE5}"/>
              </a:ext>
            </a:extLst>
          </p:cNvPr>
          <p:cNvSpPr>
            <a:spLocks noGrp="1"/>
          </p:cNvSpPr>
          <p:nvPr>
            <p:ph type="title"/>
          </p:nvPr>
        </p:nvSpPr>
        <p:spPr/>
        <p:txBody>
          <a:bodyPr/>
          <a:lstStyle/>
          <a:p>
            <a:r>
              <a:rPr lang="en-US" dirty="0">
                <a:solidFill>
                  <a:schemeClr val="bg1"/>
                </a:solidFill>
              </a:rPr>
              <a:t>Churches of Christ in America</a:t>
            </a:r>
          </a:p>
        </p:txBody>
      </p:sp>
      <p:sp>
        <p:nvSpPr>
          <p:cNvPr id="3" name="Content Placeholder 2">
            <a:extLst>
              <a:ext uri="{FF2B5EF4-FFF2-40B4-BE49-F238E27FC236}">
                <a16:creationId xmlns:a16="http://schemas.microsoft.com/office/drawing/2014/main" id="{07A5BA89-B3F6-9A07-DBA2-5706660C501A}"/>
              </a:ext>
            </a:extLst>
          </p:cNvPr>
          <p:cNvSpPr>
            <a:spLocks noGrp="1"/>
          </p:cNvSpPr>
          <p:nvPr>
            <p:ph idx="1"/>
          </p:nvPr>
        </p:nvSpPr>
        <p:spPr/>
        <p:txBody>
          <a:bodyPr/>
          <a:lstStyle/>
          <a:p>
            <a:pPr algn="ctr"/>
            <a:r>
              <a:rPr lang="en-US" sz="3600" b="1" dirty="0">
                <a:solidFill>
                  <a:schemeClr val="bg1"/>
                </a:solidFill>
              </a:rPr>
              <a:t>Churches of Christ are also:</a:t>
            </a:r>
          </a:p>
          <a:p>
            <a:pPr algn="ctr"/>
            <a:r>
              <a:rPr lang="en-US" sz="3600" b="1" dirty="0">
                <a:solidFill>
                  <a:schemeClr val="bg1"/>
                </a:solidFill>
              </a:rPr>
              <a:t>Seeing the decline in members, </a:t>
            </a:r>
            <a:br>
              <a:rPr lang="en-US" sz="3600" b="1" dirty="0">
                <a:solidFill>
                  <a:schemeClr val="bg1"/>
                </a:solidFill>
              </a:rPr>
            </a:br>
            <a:r>
              <a:rPr lang="en-US" sz="3600" b="1" dirty="0">
                <a:solidFill>
                  <a:schemeClr val="bg1"/>
                </a:solidFill>
              </a:rPr>
              <a:t>attendance, and baptisms.</a:t>
            </a:r>
          </a:p>
          <a:p>
            <a:pPr algn="ctr"/>
            <a:r>
              <a:rPr lang="en-US" sz="3600" b="1" dirty="0">
                <a:solidFill>
                  <a:schemeClr val="bg1"/>
                </a:solidFill>
              </a:rPr>
              <a:t>Many congregations have closed</a:t>
            </a:r>
            <a:br>
              <a:rPr lang="en-US" sz="3600" b="1" dirty="0">
                <a:solidFill>
                  <a:schemeClr val="bg1"/>
                </a:solidFill>
              </a:rPr>
            </a:br>
            <a:r>
              <a:rPr lang="en-US" sz="3600" b="1" dirty="0">
                <a:solidFill>
                  <a:schemeClr val="bg1"/>
                </a:solidFill>
              </a:rPr>
              <a:t>or are close to closing.</a:t>
            </a:r>
          </a:p>
          <a:p>
            <a:pPr algn="ctr"/>
            <a:r>
              <a:rPr lang="en-US" sz="3600" b="1" dirty="0">
                <a:solidFill>
                  <a:schemeClr val="bg1"/>
                </a:solidFill>
              </a:rPr>
              <a:t>There are MORE deaths or falling away</a:t>
            </a:r>
            <a:br>
              <a:rPr lang="en-US" sz="3600" b="1" dirty="0">
                <a:solidFill>
                  <a:schemeClr val="bg1"/>
                </a:solidFill>
              </a:rPr>
            </a:br>
            <a:r>
              <a:rPr lang="en-US" sz="3600" b="1" dirty="0">
                <a:solidFill>
                  <a:schemeClr val="bg1"/>
                </a:solidFill>
              </a:rPr>
              <a:t>than there are baptisms.</a:t>
            </a:r>
          </a:p>
          <a:p>
            <a:endParaRPr lang="en-US" dirty="0">
              <a:solidFill>
                <a:schemeClr val="bg1"/>
              </a:solidFill>
            </a:endParaRPr>
          </a:p>
        </p:txBody>
      </p:sp>
    </p:spTree>
    <p:extLst>
      <p:ext uri="{BB962C8B-B14F-4D97-AF65-F5344CB8AC3E}">
        <p14:creationId xmlns:p14="http://schemas.microsoft.com/office/powerpoint/2010/main" val="371814506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A29DC2-6800-E828-2A17-4BFF817307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73878C-25DA-3E05-32B5-F6598C102544}"/>
              </a:ext>
            </a:extLst>
          </p:cNvPr>
          <p:cNvSpPr>
            <a:spLocks noGrp="1"/>
          </p:cNvSpPr>
          <p:nvPr>
            <p:ph type="title"/>
          </p:nvPr>
        </p:nvSpPr>
        <p:spPr/>
        <p:txBody>
          <a:bodyPr/>
          <a:lstStyle/>
          <a:p>
            <a:r>
              <a:rPr lang="en-US" dirty="0">
                <a:solidFill>
                  <a:schemeClr val="bg1"/>
                </a:solidFill>
              </a:rPr>
              <a:t>Churches of Christ Around the World</a:t>
            </a:r>
          </a:p>
        </p:txBody>
      </p:sp>
      <p:sp>
        <p:nvSpPr>
          <p:cNvPr id="3" name="Content Placeholder 2">
            <a:extLst>
              <a:ext uri="{FF2B5EF4-FFF2-40B4-BE49-F238E27FC236}">
                <a16:creationId xmlns:a16="http://schemas.microsoft.com/office/drawing/2014/main" id="{E0235106-7DA2-491D-C859-36A1BE8D6DB2}"/>
              </a:ext>
            </a:extLst>
          </p:cNvPr>
          <p:cNvSpPr>
            <a:spLocks noGrp="1"/>
          </p:cNvSpPr>
          <p:nvPr>
            <p:ph idx="1"/>
          </p:nvPr>
        </p:nvSpPr>
        <p:spPr/>
        <p:txBody>
          <a:bodyPr/>
          <a:lstStyle/>
          <a:p>
            <a:r>
              <a:rPr lang="en-US" sz="3600" b="1" dirty="0">
                <a:solidFill>
                  <a:schemeClr val="bg1"/>
                </a:solidFill>
              </a:rPr>
              <a:t>We WERE the fastest growing church from 1945 – 1966.</a:t>
            </a:r>
          </a:p>
          <a:p>
            <a:r>
              <a:rPr lang="en-US" sz="3600" b="1" dirty="0">
                <a:solidFill>
                  <a:schemeClr val="bg1"/>
                </a:solidFill>
              </a:rPr>
              <a:t>In the late 1960s growth declined – continues to the present.</a:t>
            </a:r>
          </a:p>
          <a:p>
            <a:endParaRPr lang="en-US" sz="3600" b="1" dirty="0">
              <a:solidFill>
                <a:schemeClr val="bg1"/>
              </a:solidFill>
            </a:endParaRPr>
          </a:p>
          <a:p>
            <a:r>
              <a:rPr lang="en-US" sz="3600" b="1" dirty="0">
                <a:solidFill>
                  <a:schemeClr val="bg1"/>
                </a:solidFill>
              </a:rPr>
              <a:t>These facts match what has happened across all religious groups in America during this period.</a:t>
            </a:r>
          </a:p>
          <a:p>
            <a:endParaRPr lang="en-US" b="1" dirty="0">
              <a:solidFill>
                <a:schemeClr val="bg1"/>
              </a:solidFill>
            </a:endParaRPr>
          </a:p>
          <a:p>
            <a:endParaRPr lang="en-US" b="1"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85626296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3CA52-F4B4-EB43-6713-0560419742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C2DB55-689A-DBD2-AC4E-83F8B826AF80}"/>
              </a:ext>
            </a:extLst>
          </p:cNvPr>
          <p:cNvSpPr>
            <a:spLocks noGrp="1"/>
          </p:cNvSpPr>
          <p:nvPr>
            <p:ph type="title"/>
          </p:nvPr>
        </p:nvSpPr>
        <p:spPr/>
        <p:txBody>
          <a:bodyPr/>
          <a:lstStyle/>
          <a:p>
            <a:r>
              <a:rPr lang="en-US" dirty="0">
                <a:solidFill>
                  <a:schemeClr val="bg1"/>
                </a:solidFill>
              </a:rPr>
              <a:t>Will the church survive?</a:t>
            </a:r>
          </a:p>
        </p:txBody>
      </p:sp>
      <p:sp>
        <p:nvSpPr>
          <p:cNvPr id="3" name="Content Placeholder 2">
            <a:extLst>
              <a:ext uri="{FF2B5EF4-FFF2-40B4-BE49-F238E27FC236}">
                <a16:creationId xmlns:a16="http://schemas.microsoft.com/office/drawing/2014/main" id="{8C083DC9-BE87-7DE8-3C3E-5C17FF853179}"/>
              </a:ext>
            </a:extLst>
          </p:cNvPr>
          <p:cNvSpPr>
            <a:spLocks noGrp="1"/>
          </p:cNvSpPr>
          <p:nvPr>
            <p:ph idx="1"/>
          </p:nvPr>
        </p:nvSpPr>
        <p:spPr/>
        <p:txBody>
          <a:bodyPr>
            <a:noAutofit/>
          </a:bodyPr>
          <a:lstStyle/>
          <a:p>
            <a:r>
              <a:rPr lang="en-US" b="1" dirty="0">
                <a:solidFill>
                  <a:schemeClr val="bg1"/>
                </a:solidFill>
              </a:rPr>
              <a:t>Jesus’ church will stand forever.</a:t>
            </a:r>
          </a:p>
          <a:p>
            <a:r>
              <a:rPr lang="en-US" b="0" i="0" u="none" strike="noStrike" baseline="0" dirty="0">
                <a:solidFill>
                  <a:schemeClr val="bg1"/>
                </a:solidFill>
                <a:latin typeface="Verdana" panose="020B0604030504040204" pitchFamily="34" charset="0"/>
              </a:rPr>
              <a:t>(Dan 2:44)  And in the days of these kings the God of heaven will set up a kingdom which shall never be destroyed; and the kingdom shall not be left to other people; it shall break in pieces and consume all these kingdoms, and it shall stand forever.</a:t>
            </a:r>
          </a:p>
          <a:p>
            <a:endParaRPr lang="en-US" b="1" dirty="0">
              <a:solidFill>
                <a:schemeClr val="bg1"/>
              </a:solidFill>
            </a:endParaRPr>
          </a:p>
          <a:p>
            <a:r>
              <a:rPr lang="en-US" b="0" i="0" u="none" strike="noStrike" baseline="0" dirty="0">
                <a:solidFill>
                  <a:schemeClr val="bg1"/>
                </a:solidFill>
                <a:latin typeface="Verdana" panose="020B0604030504040204" pitchFamily="34" charset="0"/>
              </a:rPr>
              <a:t>(Luk 8:11)  "Now the parable is this: The seed is the word of God.</a:t>
            </a:r>
            <a:endParaRPr lang="en-US" dirty="0">
              <a:solidFill>
                <a:schemeClr val="bg1"/>
              </a:solidFill>
              <a:latin typeface="Verdana" panose="020B0604030504040204" pitchFamily="34" charset="0"/>
            </a:endParaRPr>
          </a:p>
          <a:p>
            <a:endParaRPr lang="en-US" dirty="0">
              <a:solidFill>
                <a:schemeClr val="bg1"/>
              </a:solidFill>
              <a:latin typeface="Verdana" panose="020B0604030504040204" pitchFamily="34" charset="0"/>
            </a:endParaRPr>
          </a:p>
        </p:txBody>
      </p:sp>
    </p:spTree>
    <p:extLst>
      <p:ext uri="{BB962C8B-B14F-4D97-AF65-F5344CB8AC3E}">
        <p14:creationId xmlns:p14="http://schemas.microsoft.com/office/powerpoint/2010/main" val="7204953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C2717-5D41-5FEA-C45B-4F9EEDC06A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3DCDE1-04CE-9E3F-7B2D-098A83CA84B7}"/>
              </a:ext>
            </a:extLst>
          </p:cNvPr>
          <p:cNvSpPr>
            <a:spLocks noGrp="1"/>
          </p:cNvSpPr>
          <p:nvPr>
            <p:ph type="title"/>
          </p:nvPr>
        </p:nvSpPr>
        <p:spPr/>
        <p:txBody>
          <a:bodyPr/>
          <a:lstStyle/>
          <a:p>
            <a:r>
              <a:rPr lang="en-US" dirty="0">
                <a:solidFill>
                  <a:schemeClr val="bg1"/>
                </a:solidFill>
              </a:rPr>
              <a:t>Will the church survive?</a:t>
            </a:r>
          </a:p>
        </p:txBody>
      </p:sp>
      <p:sp>
        <p:nvSpPr>
          <p:cNvPr id="3" name="Content Placeholder 2">
            <a:extLst>
              <a:ext uri="{FF2B5EF4-FFF2-40B4-BE49-F238E27FC236}">
                <a16:creationId xmlns:a16="http://schemas.microsoft.com/office/drawing/2014/main" id="{44CA05C2-7930-F982-96BA-7B862661A90A}"/>
              </a:ext>
            </a:extLst>
          </p:cNvPr>
          <p:cNvSpPr>
            <a:spLocks noGrp="1"/>
          </p:cNvSpPr>
          <p:nvPr>
            <p:ph idx="1"/>
          </p:nvPr>
        </p:nvSpPr>
        <p:spPr/>
        <p:txBody>
          <a:bodyPr>
            <a:noAutofit/>
          </a:bodyPr>
          <a:lstStyle/>
          <a:p>
            <a:r>
              <a:rPr lang="en-US" b="1" dirty="0">
                <a:solidFill>
                  <a:schemeClr val="bg1"/>
                </a:solidFill>
              </a:rPr>
              <a:t>Jesus’ church will stand forever.</a:t>
            </a:r>
          </a:p>
          <a:p>
            <a:endParaRPr lang="en-US" b="1" dirty="0">
              <a:solidFill>
                <a:schemeClr val="bg1"/>
              </a:solidFill>
            </a:endParaRPr>
          </a:p>
          <a:p>
            <a:r>
              <a:rPr lang="en-US" b="0" i="0" u="none" strike="noStrike" baseline="0" dirty="0">
                <a:solidFill>
                  <a:schemeClr val="bg1"/>
                </a:solidFill>
                <a:latin typeface="Verdana" panose="020B0604030504040204" pitchFamily="34" charset="0"/>
              </a:rPr>
              <a:t>(1Pe 1:25)  BUT THE WORD OF THE LORD ENDURES FOREVER." Now this is the word which by the gospel was preached to you.</a:t>
            </a:r>
          </a:p>
          <a:p>
            <a:endParaRPr lang="en-US"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(Mat 24:35)  Heaven and earth will pass away, but My words will by no means pass away.</a:t>
            </a:r>
          </a:p>
        </p:txBody>
      </p:sp>
    </p:spTree>
    <p:extLst>
      <p:ext uri="{BB962C8B-B14F-4D97-AF65-F5344CB8AC3E}">
        <p14:creationId xmlns:p14="http://schemas.microsoft.com/office/powerpoint/2010/main" val="28521525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0B931-9E6B-BA20-42D1-F905E5B04E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12D7B4-60AE-D703-0633-5B461C4ABFE1}"/>
              </a:ext>
            </a:extLst>
          </p:cNvPr>
          <p:cNvSpPr>
            <a:spLocks noGrp="1"/>
          </p:cNvSpPr>
          <p:nvPr>
            <p:ph type="title"/>
          </p:nvPr>
        </p:nvSpPr>
        <p:spPr/>
        <p:txBody>
          <a:bodyPr/>
          <a:lstStyle/>
          <a:p>
            <a:r>
              <a:rPr lang="en-US" dirty="0">
                <a:solidFill>
                  <a:schemeClr val="bg1"/>
                </a:solidFill>
              </a:rPr>
              <a:t>Will the church survive?</a:t>
            </a:r>
          </a:p>
        </p:txBody>
      </p:sp>
      <p:sp>
        <p:nvSpPr>
          <p:cNvPr id="3" name="Content Placeholder 2">
            <a:extLst>
              <a:ext uri="{FF2B5EF4-FFF2-40B4-BE49-F238E27FC236}">
                <a16:creationId xmlns:a16="http://schemas.microsoft.com/office/drawing/2014/main" id="{BCE2A496-EBE0-C824-7EEC-847E013ED8CD}"/>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Jesus’ church was under severe persecution in 1</a:t>
            </a:r>
            <a:r>
              <a:rPr lang="en-US" b="1" baseline="30000" dirty="0">
                <a:solidFill>
                  <a:schemeClr val="bg1"/>
                </a:solidFill>
                <a:latin typeface="Verdana" panose="020B0604030504040204" pitchFamily="34" charset="0"/>
                <a:ea typeface="Verdana" panose="020B0604030504040204" pitchFamily="34" charset="0"/>
              </a:rPr>
              <a:t>st</a:t>
            </a:r>
            <a:r>
              <a:rPr lang="en-US" b="1" dirty="0">
                <a:solidFill>
                  <a:schemeClr val="bg1"/>
                </a:solidFill>
                <a:latin typeface="Verdana" panose="020B0604030504040204" pitchFamily="34" charset="0"/>
                <a:ea typeface="Verdana" panose="020B0604030504040204" pitchFamily="34" charset="0"/>
              </a:rPr>
              <a:t> and 2</a:t>
            </a:r>
            <a:r>
              <a:rPr lang="en-US" b="1" baseline="30000" dirty="0">
                <a:solidFill>
                  <a:schemeClr val="bg1"/>
                </a:solidFill>
                <a:latin typeface="Verdana" panose="020B0604030504040204" pitchFamily="34" charset="0"/>
                <a:ea typeface="Verdana" panose="020B0604030504040204" pitchFamily="34" charset="0"/>
              </a:rPr>
              <a:t>nd</a:t>
            </a:r>
            <a:r>
              <a:rPr lang="en-US" b="1" dirty="0">
                <a:solidFill>
                  <a:schemeClr val="bg1"/>
                </a:solidFill>
                <a:latin typeface="Verdana" panose="020B0604030504040204" pitchFamily="34" charset="0"/>
                <a:ea typeface="Verdana" panose="020B0604030504040204" pitchFamily="34" charset="0"/>
              </a:rPr>
              <a:t> centuries.</a:t>
            </a:r>
          </a:p>
          <a:p>
            <a:r>
              <a:rPr lang="en-US" b="1" dirty="0">
                <a:solidFill>
                  <a:schemeClr val="bg1"/>
                </a:solidFill>
                <a:latin typeface="Verdana" panose="020B0604030504040204" pitchFamily="34" charset="0"/>
                <a:ea typeface="Verdana" panose="020B0604030504040204" pitchFamily="34" charset="0"/>
              </a:rPr>
              <a:t>Even with persecution – the church grew.</a:t>
            </a:r>
          </a:p>
          <a:p>
            <a:endParaRPr lang="en-US" b="1" dirty="0">
              <a:solidFill>
                <a:schemeClr val="bg1"/>
              </a:solidFill>
              <a:latin typeface="Verdana" panose="020B0604030504040204" pitchFamily="34" charset="0"/>
              <a:ea typeface="Verdana" panose="020B0604030504040204" pitchFamily="34" charset="0"/>
            </a:endParaRPr>
          </a:p>
          <a:p>
            <a:r>
              <a:rPr lang="en-US" sz="2400" b="1" dirty="0">
                <a:solidFill>
                  <a:schemeClr val="bg1"/>
                </a:solidFill>
                <a:latin typeface="Verdana" panose="020B0604030504040204" pitchFamily="34" charset="0"/>
                <a:ea typeface="Verdana" panose="020B0604030504040204" pitchFamily="34" charset="0"/>
              </a:rPr>
              <a:t>After the problem of caring for widows - - -</a:t>
            </a:r>
          </a:p>
          <a:p>
            <a:r>
              <a:rPr lang="en-US" sz="2400" b="0" i="0" u="none" strike="noStrike" baseline="0" dirty="0">
                <a:solidFill>
                  <a:schemeClr val="bg1"/>
                </a:solidFill>
                <a:latin typeface="Verdana" panose="020B0604030504040204" pitchFamily="34" charset="0"/>
                <a:ea typeface="Verdana" panose="020B0604030504040204" pitchFamily="34" charset="0"/>
              </a:rPr>
              <a:t>(Act 6:7)  Then the word of God spread, and the number of the disciples multiplied greatly in Jerusalem, and a great many of the priests were obedient to the faith.</a:t>
            </a:r>
          </a:p>
        </p:txBody>
      </p:sp>
    </p:spTree>
    <p:extLst>
      <p:ext uri="{BB962C8B-B14F-4D97-AF65-F5344CB8AC3E}">
        <p14:creationId xmlns:p14="http://schemas.microsoft.com/office/powerpoint/2010/main" val="13259707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37818-B42C-3813-DEA3-17B0A29CEBEA}"/>
              </a:ext>
            </a:extLst>
          </p:cNvPr>
          <p:cNvSpPr>
            <a:spLocks noGrp="1"/>
          </p:cNvSpPr>
          <p:nvPr>
            <p:ph type="title"/>
          </p:nvPr>
        </p:nvSpPr>
        <p:spPr/>
        <p:txBody>
          <a:bodyPr/>
          <a:lstStyle/>
          <a:p>
            <a:r>
              <a:rPr lang="en-US" dirty="0">
                <a:solidFill>
                  <a:schemeClr val="bg1"/>
                </a:solidFill>
              </a:rPr>
              <a:t>IS THE LORD’S CHURCH DYING?</a:t>
            </a:r>
          </a:p>
        </p:txBody>
      </p:sp>
      <p:sp>
        <p:nvSpPr>
          <p:cNvPr id="3" name="Content Placeholder 2">
            <a:extLst>
              <a:ext uri="{FF2B5EF4-FFF2-40B4-BE49-F238E27FC236}">
                <a16:creationId xmlns:a16="http://schemas.microsoft.com/office/drawing/2014/main" id="{16E82BDD-C4A7-1F15-1D66-5B708B03049B}"/>
              </a:ext>
            </a:extLst>
          </p:cNvPr>
          <p:cNvSpPr>
            <a:spLocks noGrp="1"/>
          </p:cNvSpPr>
          <p:nvPr>
            <p:ph idx="1"/>
          </p:nvPr>
        </p:nvSpPr>
        <p:spPr/>
        <p:txBody>
          <a:bodyPr/>
          <a:lstStyle/>
          <a:p>
            <a:r>
              <a:rPr lang="en-US" dirty="0">
                <a:solidFill>
                  <a:schemeClr val="bg1"/>
                </a:solidFill>
              </a:rPr>
              <a:t>From you own knowledge – talking to people from other congregations is the church growing or dying?</a:t>
            </a:r>
          </a:p>
          <a:p>
            <a:pPr lvl="1"/>
            <a:r>
              <a:rPr lang="en-US" dirty="0">
                <a:solidFill>
                  <a:schemeClr val="bg1"/>
                </a:solidFill>
              </a:rPr>
              <a:t>In Gibson County</a:t>
            </a:r>
            <a:br>
              <a:rPr lang="en-US" dirty="0">
                <a:solidFill>
                  <a:schemeClr val="bg1"/>
                </a:solidFill>
              </a:rPr>
            </a:br>
            <a:endParaRPr lang="en-US" dirty="0">
              <a:solidFill>
                <a:schemeClr val="bg1"/>
              </a:solidFill>
            </a:endParaRPr>
          </a:p>
          <a:p>
            <a:pPr lvl="1"/>
            <a:r>
              <a:rPr lang="en-US" dirty="0">
                <a:solidFill>
                  <a:schemeClr val="bg1"/>
                </a:solidFill>
              </a:rPr>
              <a:t>In West Tennessee</a:t>
            </a:r>
            <a:br>
              <a:rPr lang="en-US" dirty="0">
                <a:solidFill>
                  <a:schemeClr val="bg1"/>
                </a:solidFill>
              </a:rPr>
            </a:br>
            <a:endParaRPr lang="en-US" dirty="0">
              <a:solidFill>
                <a:schemeClr val="bg1"/>
              </a:solidFill>
            </a:endParaRPr>
          </a:p>
          <a:p>
            <a:pPr lvl="1"/>
            <a:r>
              <a:rPr lang="en-US" dirty="0">
                <a:solidFill>
                  <a:schemeClr val="bg1"/>
                </a:solidFill>
              </a:rPr>
              <a:t>Across the state of Tennessee</a:t>
            </a:r>
            <a:br>
              <a:rPr lang="en-US" dirty="0">
                <a:solidFill>
                  <a:schemeClr val="bg1"/>
                </a:solidFill>
              </a:rPr>
            </a:br>
            <a:endParaRPr lang="en-US" dirty="0">
              <a:solidFill>
                <a:schemeClr val="bg1"/>
              </a:solidFill>
            </a:endParaRPr>
          </a:p>
          <a:p>
            <a:pPr lvl="1"/>
            <a:r>
              <a:rPr lang="en-US" dirty="0">
                <a:solidFill>
                  <a:schemeClr val="bg1"/>
                </a:solidFill>
              </a:rPr>
              <a:t>All across America</a:t>
            </a:r>
          </a:p>
        </p:txBody>
      </p:sp>
    </p:spTree>
    <p:extLst>
      <p:ext uri="{BB962C8B-B14F-4D97-AF65-F5344CB8AC3E}">
        <p14:creationId xmlns:p14="http://schemas.microsoft.com/office/powerpoint/2010/main" val="1918765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8C068D-4ABE-9777-A1EF-F914390B6F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BF64F8-8FDC-4213-D6CC-630D6800765F}"/>
              </a:ext>
            </a:extLst>
          </p:cNvPr>
          <p:cNvSpPr>
            <a:spLocks noGrp="1"/>
          </p:cNvSpPr>
          <p:nvPr>
            <p:ph type="title"/>
          </p:nvPr>
        </p:nvSpPr>
        <p:spPr/>
        <p:txBody>
          <a:bodyPr/>
          <a:lstStyle/>
          <a:p>
            <a:r>
              <a:rPr lang="en-US" dirty="0">
                <a:solidFill>
                  <a:schemeClr val="bg1"/>
                </a:solidFill>
              </a:rPr>
              <a:t>Will the church survive?</a:t>
            </a:r>
          </a:p>
        </p:txBody>
      </p:sp>
      <p:sp>
        <p:nvSpPr>
          <p:cNvPr id="3" name="Content Placeholder 2">
            <a:extLst>
              <a:ext uri="{FF2B5EF4-FFF2-40B4-BE49-F238E27FC236}">
                <a16:creationId xmlns:a16="http://schemas.microsoft.com/office/drawing/2014/main" id="{D588948F-F6C2-4A8B-7BDF-A274A535A86B}"/>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Jesus’ church was under severe persecution in 1</a:t>
            </a:r>
            <a:r>
              <a:rPr lang="en-US" b="1" baseline="30000" dirty="0">
                <a:solidFill>
                  <a:schemeClr val="bg1"/>
                </a:solidFill>
                <a:latin typeface="Verdana" panose="020B0604030504040204" pitchFamily="34" charset="0"/>
                <a:ea typeface="Verdana" panose="020B0604030504040204" pitchFamily="34" charset="0"/>
              </a:rPr>
              <a:t>st</a:t>
            </a:r>
            <a:r>
              <a:rPr lang="en-US" b="1" dirty="0">
                <a:solidFill>
                  <a:schemeClr val="bg1"/>
                </a:solidFill>
                <a:latin typeface="Verdana" panose="020B0604030504040204" pitchFamily="34" charset="0"/>
                <a:ea typeface="Verdana" panose="020B0604030504040204" pitchFamily="34" charset="0"/>
              </a:rPr>
              <a:t> and 2</a:t>
            </a:r>
            <a:r>
              <a:rPr lang="en-US" b="1" baseline="30000" dirty="0">
                <a:solidFill>
                  <a:schemeClr val="bg1"/>
                </a:solidFill>
                <a:latin typeface="Verdana" panose="020B0604030504040204" pitchFamily="34" charset="0"/>
                <a:ea typeface="Verdana" panose="020B0604030504040204" pitchFamily="34" charset="0"/>
              </a:rPr>
              <a:t>nd</a:t>
            </a:r>
            <a:r>
              <a:rPr lang="en-US" b="1" dirty="0">
                <a:solidFill>
                  <a:schemeClr val="bg1"/>
                </a:solidFill>
                <a:latin typeface="Verdana" panose="020B0604030504040204" pitchFamily="34" charset="0"/>
                <a:ea typeface="Verdana" panose="020B0604030504040204" pitchFamily="34" charset="0"/>
              </a:rPr>
              <a:t> centuries.</a:t>
            </a:r>
          </a:p>
          <a:p>
            <a:r>
              <a:rPr lang="en-US" b="1" dirty="0">
                <a:solidFill>
                  <a:schemeClr val="bg1"/>
                </a:solidFill>
                <a:latin typeface="Verdana" panose="020B0604030504040204" pitchFamily="34" charset="0"/>
                <a:ea typeface="Verdana" panose="020B0604030504040204" pitchFamily="34" charset="0"/>
              </a:rPr>
              <a:t>Even with persecution – the church grew.</a:t>
            </a:r>
          </a:p>
          <a:p>
            <a:r>
              <a:rPr lang="en-US" sz="2400" b="1" dirty="0">
                <a:solidFill>
                  <a:schemeClr val="bg1"/>
                </a:solidFill>
                <a:latin typeface="Verdana" panose="020B0604030504040204" pitchFamily="34" charset="0"/>
                <a:ea typeface="Verdana" panose="020B0604030504040204" pitchFamily="34" charset="0"/>
              </a:rPr>
              <a:t>After the conversion of Saul, the persecutor - - -</a:t>
            </a:r>
          </a:p>
          <a:p>
            <a:r>
              <a:rPr lang="en-US" sz="2400" b="1" dirty="0">
                <a:solidFill>
                  <a:schemeClr val="bg1"/>
                </a:solidFill>
                <a:latin typeface="Verdana" panose="020B0604030504040204" pitchFamily="34" charset="0"/>
                <a:ea typeface="Verdana" panose="020B0604030504040204" pitchFamily="34" charset="0"/>
              </a:rPr>
              <a:t> </a:t>
            </a:r>
            <a:r>
              <a:rPr lang="en-US" sz="2400" b="0" i="0" u="none" strike="noStrike" baseline="0" dirty="0">
                <a:solidFill>
                  <a:schemeClr val="bg1"/>
                </a:solidFill>
                <a:latin typeface="Verdana" panose="020B0604030504040204" pitchFamily="34" charset="0"/>
                <a:ea typeface="Verdana" panose="020B0604030504040204" pitchFamily="34" charset="0"/>
              </a:rPr>
              <a:t>(Act 9:31)  Then the churches throughout all Judea, Galilee, and Samaria had peace and were edified. And walking in the fear of the Lord and in the comfort of the Holy Spirit, they were multiplied.</a:t>
            </a:r>
          </a:p>
          <a:p>
            <a:endParaRPr lang="en-US" sz="2400" b="0" i="0" u="none" strike="noStrike" baseline="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20332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1C77E-89D8-9DF8-94B4-3F7A61CB3E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7DE327-17A4-943B-5159-943855899A4B}"/>
              </a:ext>
            </a:extLst>
          </p:cNvPr>
          <p:cNvSpPr>
            <a:spLocks noGrp="1"/>
          </p:cNvSpPr>
          <p:nvPr>
            <p:ph type="title"/>
          </p:nvPr>
        </p:nvSpPr>
        <p:spPr/>
        <p:txBody>
          <a:bodyPr/>
          <a:lstStyle/>
          <a:p>
            <a:r>
              <a:rPr lang="en-US" dirty="0">
                <a:solidFill>
                  <a:schemeClr val="bg1"/>
                </a:solidFill>
              </a:rPr>
              <a:t>Will the church survive?</a:t>
            </a:r>
          </a:p>
        </p:txBody>
      </p:sp>
      <p:sp>
        <p:nvSpPr>
          <p:cNvPr id="3" name="Content Placeholder 2">
            <a:extLst>
              <a:ext uri="{FF2B5EF4-FFF2-40B4-BE49-F238E27FC236}">
                <a16:creationId xmlns:a16="http://schemas.microsoft.com/office/drawing/2014/main" id="{C45C39B3-ACF0-837F-86ED-5EAAD1746FCC}"/>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Jesus’ church was under severe persecution in 1</a:t>
            </a:r>
            <a:r>
              <a:rPr lang="en-US" b="1" baseline="30000" dirty="0">
                <a:solidFill>
                  <a:schemeClr val="bg1"/>
                </a:solidFill>
                <a:latin typeface="Verdana" panose="020B0604030504040204" pitchFamily="34" charset="0"/>
                <a:ea typeface="Verdana" panose="020B0604030504040204" pitchFamily="34" charset="0"/>
              </a:rPr>
              <a:t>st</a:t>
            </a:r>
            <a:r>
              <a:rPr lang="en-US" b="1" dirty="0">
                <a:solidFill>
                  <a:schemeClr val="bg1"/>
                </a:solidFill>
                <a:latin typeface="Verdana" panose="020B0604030504040204" pitchFamily="34" charset="0"/>
                <a:ea typeface="Verdana" panose="020B0604030504040204" pitchFamily="34" charset="0"/>
              </a:rPr>
              <a:t> and 2</a:t>
            </a:r>
            <a:r>
              <a:rPr lang="en-US" b="1" baseline="30000" dirty="0">
                <a:solidFill>
                  <a:schemeClr val="bg1"/>
                </a:solidFill>
                <a:latin typeface="Verdana" panose="020B0604030504040204" pitchFamily="34" charset="0"/>
                <a:ea typeface="Verdana" panose="020B0604030504040204" pitchFamily="34" charset="0"/>
              </a:rPr>
              <a:t>nd</a:t>
            </a:r>
            <a:r>
              <a:rPr lang="en-US" b="1" dirty="0">
                <a:solidFill>
                  <a:schemeClr val="bg1"/>
                </a:solidFill>
                <a:latin typeface="Verdana" panose="020B0604030504040204" pitchFamily="34" charset="0"/>
                <a:ea typeface="Verdana" panose="020B0604030504040204" pitchFamily="34" charset="0"/>
              </a:rPr>
              <a:t> centuries.</a:t>
            </a:r>
          </a:p>
          <a:p>
            <a:r>
              <a:rPr lang="en-US" b="1" dirty="0">
                <a:solidFill>
                  <a:schemeClr val="bg1"/>
                </a:solidFill>
                <a:latin typeface="Verdana" panose="020B0604030504040204" pitchFamily="34" charset="0"/>
                <a:ea typeface="Verdana" panose="020B0604030504040204" pitchFamily="34" charset="0"/>
              </a:rPr>
              <a:t>Even with persecution – the church grew.</a:t>
            </a:r>
          </a:p>
          <a:p>
            <a:r>
              <a:rPr lang="en-US" sz="2400" b="1" dirty="0">
                <a:solidFill>
                  <a:schemeClr val="bg1"/>
                </a:solidFill>
                <a:latin typeface="Verdana" panose="020B0604030504040204" pitchFamily="34" charset="0"/>
                <a:ea typeface="Verdana" panose="020B0604030504040204" pitchFamily="34" charset="0"/>
              </a:rPr>
              <a:t>After the death of persecutor King Herod- - -</a:t>
            </a:r>
          </a:p>
          <a:p>
            <a:pPr marR="0" algn="l" rtl="0"/>
            <a:r>
              <a:rPr lang="en-US" sz="2400" b="0" i="0" u="none" strike="noStrike" baseline="0" dirty="0">
                <a:solidFill>
                  <a:schemeClr val="bg1"/>
                </a:solidFill>
                <a:latin typeface="Verdana" panose="020B0604030504040204" pitchFamily="34" charset="0"/>
              </a:rPr>
              <a:t>(Act 12:23)  Then immediately an angel of the Lord struck him, because he did not give glory to God. And he was eaten by worms and died.</a:t>
            </a:r>
          </a:p>
          <a:p>
            <a:pPr marR="0" algn="l" rtl="0"/>
            <a:r>
              <a:rPr lang="en-US" sz="2400" b="0" i="0" u="none" strike="noStrike" baseline="0" dirty="0">
                <a:solidFill>
                  <a:schemeClr val="bg1"/>
                </a:solidFill>
                <a:latin typeface="Verdana" panose="020B0604030504040204" pitchFamily="34" charset="0"/>
              </a:rPr>
              <a:t>(Act 12:24)  But the word of God grew and multiplied.</a:t>
            </a:r>
          </a:p>
          <a:p>
            <a:pPr marL="0" indent="0">
              <a:buNone/>
            </a:pPr>
            <a:endParaRPr lang="en-US" sz="2400" b="0" i="0" u="none" strike="noStrike" baseline="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146343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66C8D-9620-597F-A44E-6F64F55CC6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06F6AD-B6FC-F92D-FD04-97BE08C8C086}"/>
              </a:ext>
            </a:extLst>
          </p:cNvPr>
          <p:cNvSpPr>
            <a:spLocks noGrp="1"/>
          </p:cNvSpPr>
          <p:nvPr>
            <p:ph type="title"/>
          </p:nvPr>
        </p:nvSpPr>
        <p:spPr/>
        <p:txBody>
          <a:bodyPr/>
          <a:lstStyle/>
          <a:p>
            <a:r>
              <a:rPr lang="en-US" dirty="0">
                <a:solidFill>
                  <a:schemeClr val="bg1"/>
                </a:solidFill>
              </a:rPr>
              <a:t>Churches of Christ around the World</a:t>
            </a:r>
          </a:p>
        </p:txBody>
      </p:sp>
      <p:sp>
        <p:nvSpPr>
          <p:cNvPr id="3" name="Content Placeholder 2">
            <a:extLst>
              <a:ext uri="{FF2B5EF4-FFF2-40B4-BE49-F238E27FC236}">
                <a16:creationId xmlns:a16="http://schemas.microsoft.com/office/drawing/2014/main" id="{73FF6C3D-DCD2-8FF2-7884-2ED6F19D7A43}"/>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India – </a:t>
            </a:r>
            <a:r>
              <a:rPr lang="en-US" dirty="0">
                <a:solidFill>
                  <a:schemeClr val="bg1"/>
                </a:solidFill>
                <a:latin typeface="Verdana" panose="020B0604030504040204" pitchFamily="34" charset="0"/>
                <a:ea typeface="Verdana" panose="020B0604030504040204" pitchFamily="34" charset="0"/>
              </a:rPr>
              <a:t>There are MORE members of the church than ANY NATION on earth. </a:t>
            </a:r>
          </a:p>
          <a:p>
            <a:r>
              <a:rPr lang="en-US" dirty="0">
                <a:solidFill>
                  <a:schemeClr val="bg1"/>
                </a:solidFill>
                <a:latin typeface="Verdana" panose="020B0604030504040204" pitchFamily="34" charset="0"/>
                <a:ea typeface="Verdana" panose="020B0604030504040204" pitchFamily="34" charset="0"/>
              </a:rPr>
              <a:t>There are MORE members of the church in India that in North, Central and South America combined.</a:t>
            </a:r>
          </a:p>
          <a:p>
            <a:r>
              <a:rPr lang="en-US" b="0" i="0" u="none" strike="noStrike" baseline="0" dirty="0">
                <a:solidFill>
                  <a:schemeClr val="bg1"/>
                </a:solidFill>
                <a:latin typeface="Verdana" panose="020B0604030504040204" pitchFamily="34" charset="0"/>
                <a:ea typeface="Verdana" panose="020B0604030504040204" pitchFamily="34" charset="0"/>
              </a:rPr>
              <a:t>India has more than 30,000 congregations.</a:t>
            </a:r>
          </a:p>
          <a:p>
            <a:r>
              <a:rPr lang="en-US" dirty="0">
                <a:solidFill>
                  <a:schemeClr val="bg1"/>
                </a:solidFill>
                <a:latin typeface="Verdana" panose="020B0604030504040204" pitchFamily="34" charset="0"/>
                <a:ea typeface="Verdana" panose="020B0604030504040204" pitchFamily="34" charset="0"/>
              </a:rPr>
              <a:t>India churches baptize an average of 875 per day in 2023. </a:t>
            </a:r>
          </a:p>
          <a:p>
            <a:r>
              <a:rPr lang="en-US" dirty="0">
                <a:solidFill>
                  <a:schemeClr val="bg1"/>
                </a:solidFill>
                <a:latin typeface="Verdana" panose="020B0604030504040204" pitchFamily="34" charset="0"/>
                <a:ea typeface="Verdana" panose="020B0604030504040204" pitchFamily="34" charset="0"/>
              </a:rPr>
              <a:t>This means there were 319,375 baptisms in India during 2023.</a:t>
            </a:r>
            <a:endParaRPr lang="en-US" b="0" i="0" u="none" strike="noStrike" baseline="0" dirty="0">
              <a:solidFill>
                <a:schemeClr val="bg1"/>
              </a:solidFill>
              <a:latin typeface="Verdana" panose="020B0604030504040204" pitchFamily="34" charset="0"/>
            </a:endParaRPr>
          </a:p>
          <a:p>
            <a:pPr marL="0" indent="0">
              <a:buNone/>
            </a:pPr>
            <a:endParaRPr lang="en-US" sz="2400" b="0" i="0" u="none" strike="noStrike" baseline="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197921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C215C-4B84-EEFF-534F-B9A38E86E8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6585DD-ED97-0991-7974-D52FA37AC9D0}"/>
              </a:ext>
            </a:extLst>
          </p:cNvPr>
          <p:cNvSpPr>
            <a:spLocks noGrp="1"/>
          </p:cNvSpPr>
          <p:nvPr>
            <p:ph type="title"/>
          </p:nvPr>
        </p:nvSpPr>
        <p:spPr/>
        <p:txBody>
          <a:bodyPr/>
          <a:lstStyle/>
          <a:p>
            <a:r>
              <a:rPr lang="en-US" dirty="0">
                <a:solidFill>
                  <a:schemeClr val="bg1"/>
                </a:solidFill>
              </a:rPr>
              <a:t>Churches of Christ around the World</a:t>
            </a:r>
          </a:p>
        </p:txBody>
      </p:sp>
      <p:sp>
        <p:nvSpPr>
          <p:cNvPr id="3" name="Content Placeholder 2">
            <a:extLst>
              <a:ext uri="{FF2B5EF4-FFF2-40B4-BE49-F238E27FC236}">
                <a16:creationId xmlns:a16="http://schemas.microsoft.com/office/drawing/2014/main" id="{7BBE0755-4FC4-EB43-0B95-C8C1986421CC}"/>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Nigeria – </a:t>
            </a:r>
            <a:r>
              <a:rPr lang="en-US" dirty="0">
                <a:solidFill>
                  <a:schemeClr val="bg1"/>
                </a:solidFill>
                <a:latin typeface="Verdana" panose="020B0604030504040204" pitchFamily="34" charset="0"/>
                <a:ea typeface="Verdana" panose="020B0604030504040204" pitchFamily="34" charset="0"/>
              </a:rPr>
              <a:t>In 2002 more than a million members of the church is this nation.</a:t>
            </a:r>
          </a:p>
          <a:p>
            <a:endParaRPr lang="en-US" dirty="0">
              <a:solidFill>
                <a:schemeClr val="bg1"/>
              </a:solidFill>
              <a:latin typeface="Verdana" panose="020B0604030504040204" pitchFamily="34" charset="0"/>
              <a:ea typeface="Verdana" panose="020B0604030504040204" pitchFamily="34" charset="0"/>
            </a:endParaRPr>
          </a:p>
          <a:p>
            <a:r>
              <a:rPr lang="en-US" b="1" dirty="0">
                <a:solidFill>
                  <a:schemeClr val="bg1"/>
                </a:solidFill>
                <a:latin typeface="Verdana" panose="020B0604030504040204" pitchFamily="34" charset="0"/>
                <a:ea typeface="Verdana" panose="020B0604030504040204" pitchFamily="34" charset="0"/>
              </a:rPr>
              <a:t>NOTE</a:t>
            </a:r>
            <a:r>
              <a:rPr lang="en-US" dirty="0">
                <a:solidFill>
                  <a:schemeClr val="bg1"/>
                </a:solidFill>
                <a:latin typeface="Verdana" panose="020B0604030504040204" pitchFamily="34" charset="0"/>
                <a:ea typeface="Verdana" panose="020B0604030504040204" pitchFamily="34" charset="0"/>
              </a:rPr>
              <a:t>: There are prophets of DOOM who preach the death of the church. </a:t>
            </a:r>
          </a:p>
          <a:p>
            <a:r>
              <a:rPr lang="en-US" u="sng" dirty="0">
                <a:solidFill>
                  <a:schemeClr val="bg1"/>
                </a:solidFill>
                <a:latin typeface="Verdana" panose="020B0604030504040204" pitchFamily="34" charset="0"/>
                <a:ea typeface="Verdana" panose="020B0604030504040204" pitchFamily="34" charset="0"/>
              </a:rPr>
              <a:t>DO NOT JUST FOCUS ON THE CHURCH IN AMERICA.</a:t>
            </a:r>
          </a:p>
          <a:p>
            <a:endParaRPr lang="en-US" dirty="0">
              <a:solidFill>
                <a:schemeClr val="bg1"/>
              </a:solidFill>
              <a:latin typeface="Verdana" panose="020B0604030504040204" pitchFamily="34" charset="0"/>
              <a:ea typeface="Verdana" panose="020B0604030504040204" pitchFamily="34" charset="0"/>
            </a:endParaRPr>
          </a:p>
          <a:p>
            <a:pPr algn="ctr"/>
            <a:r>
              <a:rPr lang="en-US" sz="3200" b="1" dirty="0">
                <a:solidFill>
                  <a:schemeClr val="bg1"/>
                </a:solidFill>
                <a:latin typeface="Verdana" panose="020B0604030504040204" pitchFamily="34" charset="0"/>
                <a:ea typeface="Verdana" panose="020B0604030504040204" pitchFamily="34" charset="0"/>
              </a:rPr>
              <a:t>THE CHURCH IS LARGER THAN AMERICA.</a:t>
            </a:r>
          </a:p>
          <a:p>
            <a:endParaRPr lang="en-US" sz="2400" b="0" i="0" u="none" strike="noStrike" baseline="0" dirty="0">
              <a:solidFill>
                <a:schemeClr val="bg1"/>
              </a:solidFill>
              <a:latin typeface="Verdana" panose="020B0604030504040204" pitchFamily="34" charset="0"/>
              <a:ea typeface="Verdana" panose="020B0604030504040204" pitchFamily="34" charset="0"/>
            </a:endParaRPr>
          </a:p>
          <a:p>
            <a:pPr marL="0" indent="0">
              <a:buNone/>
            </a:pPr>
            <a:endParaRPr lang="en-US" sz="2400" b="0" i="0" u="none" strike="noStrike" baseline="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463716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D498B-84D1-A4CC-47EB-7B0E800A25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DD162F-12A6-5DFA-4AAB-78FA71DC6F3A}"/>
              </a:ext>
            </a:extLst>
          </p:cNvPr>
          <p:cNvSpPr>
            <a:spLocks noGrp="1"/>
          </p:cNvSpPr>
          <p:nvPr>
            <p:ph type="title"/>
          </p:nvPr>
        </p:nvSpPr>
        <p:spPr/>
        <p:txBody>
          <a:bodyPr/>
          <a:lstStyle/>
          <a:p>
            <a:r>
              <a:rPr lang="en-US" dirty="0">
                <a:solidFill>
                  <a:schemeClr val="bg1"/>
                </a:solidFill>
              </a:rPr>
              <a:t>The church existed BEFORE Campbell</a:t>
            </a:r>
          </a:p>
        </p:txBody>
      </p:sp>
      <p:sp>
        <p:nvSpPr>
          <p:cNvPr id="3" name="Content Placeholder 2">
            <a:extLst>
              <a:ext uri="{FF2B5EF4-FFF2-40B4-BE49-F238E27FC236}">
                <a16:creationId xmlns:a16="http://schemas.microsoft.com/office/drawing/2014/main" id="{426519FA-0AD3-EF13-F469-EDD119B7CFB0}"/>
              </a:ext>
            </a:extLst>
          </p:cNvPr>
          <p:cNvSpPr>
            <a:spLocks noGrp="1"/>
          </p:cNvSpPr>
          <p:nvPr>
            <p:ph idx="1"/>
          </p:nvPr>
        </p:nvSpPr>
        <p:spPr/>
        <p:txBody>
          <a:bodyPr>
            <a:noAutofit/>
          </a:bodyPr>
          <a:lstStyle/>
          <a:p>
            <a:r>
              <a:rPr lang="en-US" sz="3200" dirty="0">
                <a:solidFill>
                  <a:schemeClr val="bg1"/>
                </a:solidFill>
                <a:latin typeface="Verdana" panose="020B0604030504040204" pitchFamily="34" charset="0"/>
                <a:ea typeface="Verdana" panose="020B0604030504040204" pitchFamily="34" charset="0"/>
              </a:rPr>
              <a:t>We often think that Alexander Campbell was the first to revive and restore the church.</a:t>
            </a:r>
          </a:p>
          <a:p>
            <a:endParaRPr lang="en-US" sz="3200" dirty="0">
              <a:solidFill>
                <a:schemeClr val="bg1"/>
              </a:solidFill>
              <a:latin typeface="Verdana" panose="020B0604030504040204" pitchFamily="34" charset="0"/>
              <a:ea typeface="Verdana" panose="020B0604030504040204" pitchFamily="34" charset="0"/>
            </a:endParaRPr>
          </a:p>
          <a:p>
            <a:r>
              <a:rPr lang="en-US" sz="3200" dirty="0">
                <a:solidFill>
                  <a:schemeClr val="bg1"/>
                </a:solidFill>
                <a:latin typeface="Verdana" panose="020B0604030504040204" pitchFamily="34" charset="0"/>
                <a:ea typeface="Verdana" panose="020B0604030504040204" pitchFamily="34" charset="0"/>
              </a:rPr>
              <a:t>A preacher in England did research on the history of the church in the United Kingdom.</a:t>
            </a:r>
          </a:p>
          <a:p>
            <a:endParaRPr lang="en-US" sz="3200" dirty="0">
              <a:solidFill>
                <a:schemeClr val="bg1"/>
              </a:solidFill>
              <a:latin typeface="Verdana" panose="020B0604030504040204" pitchFamily="34" charset="0"/>
              <a:ea typeface="Verdana" panose="020B0604030504040204" pitchFamily="34" charset="0"/>
            </a:endParaRPr>
          </a:p>
          <a:p>
            <a:r>
              <a:rPr lang="en-US" sz="3200" dirty="0">
                <a:solidFill>
                  <a:schemeClr val="bg1"/>
                </a:solidFill>
                <a:latin typeface="Verdana" panose="020B0604030504040204" pitchFamily="34" charset="0"/>
                <a:ea typeface="Verdana" panose="020B0604030504040204" pitchFamily="34" charset="0"/>
              </a:rPr>
              <a:t>Keith </a:t>
            </a:r>
            <a:r>
              <a:rPr lang="en-US" sz="3200" dirty="0" err="1">
                <a:solidFill>
                  <a:schemeClr val="bg1"/>
                </a:solidFill>
                <a:latin typeface="Verdana" panose="020B0604030504040204" pitchFamily="34" charset="0"/>
                <a:ea typeface="Verdana" panose="020B0604030504040204" pitchFamily="34" charset="0"/>
              </a:rPr>
              <a:t>Sisman’s</a:t>
            </a:r>
            <a:r>
              <a:rPr lang="en-US" sz="3200" dirty="0">
                <a:solidFill>
                  <a:schemeClr val="bg1"/>
                </a:solidFill>
                <a:latin typeface="Verdana" panose="020B0604030504040204" pitchFamily="34" charset="0"/>
                <a:ea typeface="Verdana" panose="020B0604030504040204" pitchFamily="34" charset="0"/>
              </a:rPr>
              <a:t> book, </a:t>
            </a:r>
            <a:r>
              <a:rPr lang="en-US" sz="3200" u="sng" dirty="0">
                <a:solidFill>
                  <a:schemeClr val="bg1"/>
                </a:solidFill>
                <a:latin typeface="Verdana" panose="020B0604030504040204" pitchFamily="34" charset="0"/>
                <a:ea typeface="Verdana" panose="020B0604030504040204" pitchFamily="34" charset="0"/>
              </a:rPr>
              <a:t>Traces of the Kingdom</a:t>
            </a:r>
            <a:r>
              <a:rPr lang="en-US" sz="3200" dirty="0">
                <a:solidFill>
                  <a:schemeClr val="bg1"/>
                </a:solidFill>
                <a:latin typeface="Verdana" panose="020B0604030504040204" pitchFamily="34" charset="0"/>
                <a:ea typeface="Verdana" panose="020B0604030504040204" pitchFamily="34" charset="0"/>
              </a:rPr>
              <a:t>, documents the church from the Middle Ages.</a:t>
            </a:r>
          </a:p>
          <a:p>
            <a:endParaRPr lang="en-US" sz="2400" b="0" i="0" u="none" strike="noStrike" baseline="0" dirty="0">
              <a:solidFill>
                <a:schemeClr val="bg1"/>
              </a:solidFill>
              <a:latin typeface="Verdana" panose="020B0604030504040204" pitchFamily="34" charset="0"/>
              <a:ea typeface="Verdana" panose="020B0604030504040204" pitchFamily="34" charset="0"/>
            </a:endParaRPr>
          </a:p>
          <a:p>
            <a:pPr marL="0" indent="0">
              <a:buNone/>
            </a:pPr>
            <a:endParaRPr lang="en-US" sz="2400" b="0" i="0" u="none" strike="noStrike" baseline="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651615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C14804-F00A-E062-532A-7AD2B60CF2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F28F4E-E410-29C2-F51E-78D8A21578F9}"/>
              </a:ext>
            </a:extLst>
          </p:cNvPr>
          <p:cNvSpPr>
            <a:spLocks noGrp="1"/>
          </p:cNvSpPr>
          <p:nvPr>
            <p:ph type="title"/>
          </p:nvPr>
        </p:nvSpPr>
        <p:spPr/>
        <p:txBody>
          <a:bodyPr/>
          <a:lstStyle/>
          <a:p>
            <a:r>
              <a:rPr lang="en-US" dirty="0">
                <a:solidFill>
                  <a:schemeClr val="bg1"/>
                </a:solidFill>
              </a:rPr>
              <a:t>The church existed BEFORE Campbell</a:t>
            </a:r>
          </a:p>
        </p:txBody>
      </p:sp>
      <p:sp>
        <p:nvSpPr>
          <p:cNvPr id="3" name="Content Placeholder 2">
            <a:extLst>
              <a:ext uri="{FF2B5EF4-FFF2-40B4-BE49-F238E27FC236}">
                <a16:creationId xmlns:a16="http://schemas.microsoft.com/office/drawing/2014/main" id="{5514B9E2-48C3-D45D-EFA3-FF4F0E33350C}"/>
              </a:ext>
            </a:extLst>
          </p:cNvPr>
          <p:cNvSpPr>
            <a:spLocks noGrp="1"/>
          </p:cNvSpPr>
          <p:nvPr>
            <p:ph idx="1"/>
          </p:nvPr>
        </p:nvSpPr>
        <p:spPr/>
        <p:txBody>
          <a:bodyPr>
            <a:noAutofit/>
          </a:bodyPr>
          <a:lstStyle/>
          <a:p>
            <a:r>
              <a:rPr lang="en-US" dirty="0">
                <a:solidFill>
                  <a:schemeClr val="bg1"/>
                </a:solidFill>
                <a:latin typeface="Verdana" panose="020B0604030504040204" pitchFamily="34" charset="0"/>
                <a:ea typeface="Verdana" panose="020B0604030504040204" pitchFamily="34" charset="0"/>
              </a:rPr>
              <a:t>The following is from Keith </a:t>
            </a:r>
            <a:r>
              <a:rPr lang="en-US" dirty="0" err="1">
                <a:solidFill>
                  <a:schemeClr val="bg1"/>
                </a:solidFill>
                <a:latin typeface="Verdana" panose="020B0604030504040204" pitchFamily="34" charset="0"/>
                <a:ea typeface="Verdana" panose="020B0604030504040204" pitchFamily="34" charset="0"/>
              </a:rPr>
              <a:t>Sisman’s</a:t>
            </a:r>
            <a:r>
              <a:rPr lang="en-US" dirty="0">
                <a:solidFill>
                  <a:schemeClr val="bg1"/>
                </a:solidFill>
                <a:latin typeface="Verdana" panose="020B0604030504040204" pitchFamily="34" charset="0"/>
                <a:ea typeface="Verdana" panose="020B0604030504040204" pitchFamily="34" charset="0"/>
              </a:rPr>
              <a:t> book, </a:t>
            </a:r>
            <a:r>
              <a:rPr lang="en-US" u="sng" dirty="0">
                <a:solidFill>
                  <a:schemeClr val="bg1"/>
                </a:solidFill>
                <a:latin typeface="Verdana" panose="020B0604030504040204" pitchFamily="34" charset="0"/>
                <a:ea typeface="Verdana" panose="020B0604030504040204" pitchFamily="34" charset="0"/>
              </a:rPr>
              <a:t>Traces of the Kingdom</a:t>
            </a:r>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 church flourished in the Middle Ages in the British Isles.</a:t>
            </a:r>
          </a:p>
          <a:p>
            <a:r>
              <a:rPr lang="en-US" b="0" i="0" u="none" strike="noStrike" baseline="0" dirty="0">
                <a:solidFill>
                  <a:schemeClr val="bg1"/>
                </a:solidFill>
                <a:latin typeface="Verdana" panose="020B0604030504040204" pitchFamily="34" charset="0"/>
                <a:ea typeface="Verdana" panose="020B0604030504040204" pitchFamily="34" charset="0"/>
              </a:rPr>
              <a:t>In </a:t>
            </a:r>
            <a:r>
              <a:rPr lang="en-US" b="0" i="0" u="none" strike="noStrike" baseline="0" dirty="0" err="1">
                <a:solidFill>
                  <a:schemeClr val="bg1"/>
                </a:solidFill>
                <a:latin typeface="Verdana" panose="020B0604030504040204" pitchFamily="34" charset="0"/>
                <a:ea typeface="Verdana" panose="020B0604030504040204" pitchFamily="34" charset="0"/>
              </a:rPr>
              <a:t>Tottlebank</a:t>
            </a:r>
            <a:r>
              <a:rPr lang="en-US" b="0" i="0" u="none" strike="noStrike" baseline="0" dirty="0">
                <a:solidFill>
                  <a:schemeClr val="bg1"/>
                </a:solidFill>
                <a:latin typeface="Verdana" panose="020B0604030504040204" pitchFamily="34" charset="0"/>
                <a:ea typeface="Verdana" panose="020B0604030504040204" pitchFamily="34" charset="0"/>
              </a:rPr>
              <a:t>, England – built a building, (still standing) kept notes of their teachings, worship, and membership.</a:t>
            </a:r>
          </a:p>
          <a:p>
            <a:r>
              <a:rPr lang="en-US" dirty="0">
                <a:solidFill>
                  <a:schemeClr val="bg1"/>
                </a:solidFill>
                <a:latin typeface="Verdana" panose="020B0604030504040204" pitchFamily="34" charset="0"/>
                <a:ea typeface="Verdana" panose="020B0604030504040204" pitchFamily="34" charset="0"/>
              </a:rPr>
              <a:t>This is 136 years BEFORE Campbell and Restoration Movement in America.</a:t>
            </a:r>
            <a:endParaRPr lang="en-US" b="0" i="0" u="none" strike="noStrike" baseline="0" dirty="0">
              <a:solidFill>
                <a:schemeClr val="bg1"/>
              </a:solidFill>
              <a:latin typeface="Verdana" panose="020B0604030504040204" pitchFamily="34" charset="0"/>
              <a:ea typeface="Verdana" panose="020B0604030504040204" pitchFamily="34" charset="0"/>
            </a:endParaRPr>
          </a:p>
          <a:p>
            <a:pPr marL="0" indent="0">
              <a:buNone/>
            </a:pPr>
            <a:endParaRPr lang="en-US" b="0" i="0" u="none" strike="noStrike" baseline="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0695351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82A07-BA87-6EAA-72E5-75677BEB6E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3FCB60-D516-B2EE-5C36-7AB15BDD534F}"/>
              </a:ext>
            </a:extLst>
          </p:cNvPr>
          <p:cNvSpPr>
            <a:spLocks noGrp="1"/>
          </p:cNvSpPr>
          <p:nvPr>
            <p:ph type="title"/>
          </p:nvPr>
        </p:nvSpPr>
        <p:spPr/>
        <p:txBody>
          <a:bodyPr/>
          <a:lstStyle/>
          <a:p>
            <a:r>
              <a:rPr lang="en-US" dirty="0" err="1">
                <a:solidFill>
                  <a:schemeClr val="bg1"/>
                </a:solidFill>
              </a:rPr>
              <a:t>Tottlebank</a:t>
            </a:r>
            <a:r>
              <a:rPr lang="en-US" dirty="0">
                <a:solidFill>
                  <a:schemeClr val="bg1"/>
                </a:solidFill>
              </a:rPr>
              <a:t> church – 1669 - 1842</a:t>
            </a:r>
          </a:p>
        </p:txBody>
      </p:sp>
      <p:pic>
        <p:nvPicPr>
          <p:cNvPr id="9218" name="Picture 2" descr="image">
            <a:extLst>
              <a:ext uri="{FF2B5EF4-FFF2-40B4-BE49-F238E27FC236}">
                <a16:creationId xmlns:a16="http://schemas.microsoft.com/office/drawing/2014/main" id="{26FF4B86-9BAC-6BF8-60D4-FF6FAB9C26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83794" y="1690688"/>
            <a:ext cx="7014430" cy="48021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B39A132-9D57-68CA-C8F5-3BF78CE0399B}"/>
              </a:ext>
            </a:extLst>
          </p:cNvPr>
          <p:cNvSpPr txBox="1"/>
          <p:nvPr/>
        </p:nvSpPr>
        <p:spPr>
          <a:xfrm>
            <a:off x="493776" y="2185416"/>
            <a:ext cx="3584448" cy="3970318"/>
          </a:xfrm>
          <a:prstGeom prst="rect">
            <a:avLst/>
          </a:prstGeom>
          <a:noFill/>
        </p:spPr>
        <p:txBody>
          <a:bodyPr wrap="square" rtlCol="0">
            <a:spAutoFit/>
          </a:bodyPr>
          <a:lstStyle/>
          <a:p>
            <a:r>
              <a:rPr lang="en-US" sz="3600" dirty="0">
                <a:solidFill>
                  <a:schemeClr val="bg1"/>
                </a:solidFill>
              </a:rPr>
              <a:t>136 years before Campbell came to America.</a:t>
            </a:r>
          </a:p>
          <a:p>
            <a:endParaRPr lang="en-US" sz="3600" dirty="0">
              <a:solidFill>
                <a:schemeClr val="bg1"/>
              </a:solidFill>
            </a:endParaRPr>
          </a:p>
          <a:p>
            <a:r>
              <a:rPr lang="en-US" sz="3600" dirty="0">
                <a:solidFill>
                  <a:schemeClr val="bg1"/>
                </a:solidFill>
              </a:rPr>
              <a:t> Campbell came to America in 1805.</a:t>
            </a:r>
          </a:p>
        </p:txBody>
      </p:sp>
    </p:spTree>
    <p:extLst>
      <p:ext uri="{BB962C8B-B14F-4D97-AF65-F5344CB8AC3E}">
        <p14:creationId xmlns:p14="http://schemas.microsoft.com/office/powerpoint/2010/main" val="22975959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ACEA8-680F-4D42-9BA0-82336C5006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209891-9404-526A-46CF-386069FA72D2}"/>
              </a:ext>
            </a:extLst>
          </p:cNvPr>
          <p:cNvSpPr>
            <a:spLocks noGrp="1"/>
          </p:cNvSpPr>
          <p:nvPr>
            <p:ph type="title"/>
          </p:nvPr>
        </p:nvSpPr>
        <p:spPr/>
        <p:txBody>
          <a:bodyPr/>
          <a:lstStyle/>
          <a:p>
            <a:r>
              <a:rPr lang="en-US" dirty="0">
                <a:solidFill>
                  <a:schemeClr val="bg1"/>
                </a:solidFill>
              </a:rPr>
              <a:t>1678 church at </a:t>
            </a:r>
            <a:r>
              <a:rPr lang="en-US" dirty="0" err="1">
                <a:solidFill>
                  <a:schemeClr val="bg1"/>
                </a:solidFill>
              </a:rPr>
              <a:t>Torver</a:t>
            </a:r>
            <a:r>
              <a:rPr lang="en-US" dirty="0">
                <a:solidFill>
                  <a:schemeClr val="bg1"/>
                </a:solidFill>
              </a:rPr>
              <a:t>, England</a:t>
            </a:r>
          </a:p>
        </p:txBody>
      </p:sp>
      <p:pic>
        <p:nvPicPr>
          <p:cNvPr id="8194" name="Picture 2" descr="No photo description available.">
            <a:extLst>
              <a:ext uri="{FF2B5EF4-FFF2-40B4-BE49-F238E27FC236}">
                <a16:creationId xmlns:a16="http://schemas.microsoft.com/office/drawing/2014/main" id="{CB21891B-0903-6AF8-C651-95C0B2BB7FC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57370" y="1514729"/>
            <a:ext cx="8012329" cy="534327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3B0B9D5-220D-D041-BA78-83E1E56A646D}"/>
              </a:ext>
            </a:extLst>
          </p:cNvPr>
          <p:cNvSpPr txBox="1"/>
          <p:nvPr/>
        </p:nvSpPr>
        <p:spPr>
          <a:xfrm>
            <a:off x="522301" y="2962656"/>
            <a:ext cx="2633472" cy="1815882"/>
          </a:xfrm>
          <a:prstGeom prst="rect">
            <a:avLst/>
          </a:prstGeom>
          <a:noFill/>
        </p:spPr>
        <p:txBody>
          <a:bodyPr wrap="square" rtlCol="0">
            <a:spAutoFit/>
          </a:bodyPr>
          <a:lstStyle/>
          <a:p>
            <a:r>
              <a:rPr lang="en-US" sz="2800" dirty="0">
                <a:solidFill>
                  <a:schemeClr val="bg1"/>
                </a:solidFill>
              </a:rPr>
              <a:t>130 years before Alexander Campbell came to America</a:t>
            </a:r>
          </a:p>
        </p:txBody>
      </p:sp>
    </p:spTree>
    <p:extLst>
      <p:ext uri="{BB962C8B-B14F-4D97-AF65-F5344CB8AC3E}">
        <p14:creationId xmlns:p14="http://schemas.microsoft.com/office/powerpoint/2010/main" val="13838269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4B10B-DD65-0661-6A25-D49331C8BF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CB3E09-1D12-0A43-8CB2-AAF68F3A92F0}"/>
              </a:ext>
            </a:extLst>
          </p:cNvPr>
          <p:cNvSpPr>
            <a:spLocks noGrp="1"/>
          </p:cNvSpPr>
          <p:nvPr>
            <p:ph type="ctrTitle"/>
          </p:nvPr>
        </p:nvSpPr>
        <p:spPr>
          <a:xfrm>
            <a:off x="4239491" y="628072"/>
            <a:ext cx="6262254" cy="5671127"/>
          </a:xfrm>
        </p:spPr>
        <p:txBody>
          <a:bodyPr>
            <a:normAutofit fontScale="90000"/>
          </a:bodyPr>
          <a:lstStyle/>
          <a:p>
            <a:pPr algn="l"/>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ARE WE GROWING</a:t>
            </a: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OR DYING?</a:t>
            </a:r>
            <a:br>
              <a:rPr lang="en-US" dirty="0">
                <a:solidFill>
                  <a:schemeClr val="bg1"/>
                </a:solidFill>
              </a:rPr>
            </a:br>
            <a:endParaRPr lang="en-US" dirty="0">
              <a:solidFill>
                <a:schemeClr val="bg1"/>
              </a:solidFill>
            </a:endParaRPr>
          </a:p>
        </p:txBody>
      </p:sp>
      <p:pic>
        <p:nvPicPr>
          <p:cNvPr id="1026" name="Picture 2" descr="dying plant - dead plant stock pictures, royalty-free photos &amp; images">
            <a:extLst>
              <a:ext uri="{FF2B5EF4-FFF2-40B4-BE49-F238E27FC236}">
                <a16:creationId xmlns:a16="http://schemas.microsoft.com/office/drawing/2014/main" id="{C9DD7DF8-98EC-2C61-15D2-5CCBD1FE38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0364" y="4212890"/>
            <a:ext cx="3971636" cy="26451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ands growing a young plant Plant a new tree plant growing stock pictures, royalty-free photos &amp; images">
            <a:extLst>
              <a:ext uri="{FF2B5EF4-FFF2-40B4-BE49-F238E27FC236}">
                <a16:creationId xmlns:a16="http://schemas.microsoft.com/office/drawing/2014/main" id="{A96C47D8-8F4D-E49C-2B9B-88BAFD8E3A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971636" cy="2647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681973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0E72F-9F59-4909-A4D7-8CD08642CF05}"/>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49AE26B3-AEAE-8C43-0ED5-158C2E131B2C}"/>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What has changed? Why are we not doing today, what was being done in the 1950’s? It was in 1950 that churches of Christ were the “fastest growing religious body in America,”</a:t>
            </a:r>
          </a:p>
        </p:txBody>
      </p:sp>
    </p:spTree>
    <p:extLst>
      <p:ext uri="{BB962C8B-B14F-4D97-AF65-F5344CB8AC3E}">
        <p14:creationId xmlns:p14="http://schemas.microsoft.com/office/powerpoint/2010/main" val="273341278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14E7F-FC5D-97AC-0E6B-A1634F98F6E6}"/>
              </a:ext>
            </a:extLst>
          </p:cNvPr>
          <p:cNvSpPr>
            <a:spLocks noGrp="1"/>
          </p:cNvSpPr>
          <p:nvPr>
            <p:ph type="title"/>
          </p:nvPr>
        </p:nvSpPr>
        <p:spPr/>
        <p:txBody>
          <a:bodyPr/>
          <a:lstStyle/>
          <a:p>
            <a:r>
              <a:rPr lang="en-US" dirty="0">
                <a:solidFill>
                  <a:schemeClr val="bg1"/>
                </a:solidFill>
              </a:rPr>
              <a:t>RELIGION AROUND THE WORLD</a:t>
            </a:r>
          </a:p>
        </p:txBody>
      </p:sp>
      <p:sp>
        <p:nvSpPr>
          <p:cNvPr id="3" name="Content Placeholder 2">
            <a:extLst>
              <a:ext uri="{FF2B5EF4-FFF2-40B4-BE49-F238E27FC236}">
                <a16:creationId xmlns:a16="http://schemas.microsoft.com/office/drawing/2014/main" id="{48C4031B-AD7F-D285-716D-C30F9C0E1CBF}"/>
              </a:ext>
            </a:extLst>
          </p:cNvPr>
          <p:cNvSpPr>
            <a:spLocks noGrp="1"/>
          </p:cNvSpPr>
          <p:nvPr>
            <p:ph idx="1"/>
          </p:nvPr>
        </p:nvSpPr>
        <p:spPr/>
        <p:txBody>
          <a:bodyPr/>
          <a:lstStyle/>
          <a:p>
            <a:r>
              <a:rPr lang="en-US" dirty="0">
                <a:solidFill>
                  <a:schemeClr val="bg1"/>
                </a:solidFill>
              </a:rPr>
              <a:t>GERMANY – more than 500 Catholic churches have closed since 2000</a:t>
            </a:r>
          </a:p>
        </p:txBody>
      </p:sp>
      <p:pic>
        <p:nvPicPr>
          <p:cNvPr id="2050" name="Picture 2" descr="Outline Map of Germany">
            <a:extLst>
              <a:ext uri="{FF2B5EF4-FFF2-40B4-BE49-F238E27FC236}">
                <a16:creationId xmlns:a16="http://schemas.microsoft.com/office/drawing/2014/main" id="{6F1E1E96-0B14-13C9-5283-F7AC37326E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1389" y="2539135"/>
            <a:ext cx="3149221" cy="4213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0287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75755-9E83-F5BF-396C-8997D8B8C3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9168BE-11E6-4675-235B-628703D55BDE}"/>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7E4C45C3-6498-0F58-706D-6BD533405FCB}"/>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Some reasons we are not growing include: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America is more material / less spiritual today.</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99692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02EF5D-6ED8-F5C9-C2FF-CC3A29098D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DB75D8-0B83-6C09-1F8F-FAD237FF7D4C}"/>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44F9A6F7-0E0D-99C2-4339-610A8557CCAC}"/>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Some reasons we are not growing include: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America is more material / less spiritual today.</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Worldly attitudes have crept into our thinking.</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723949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50DA3-35E4-0965-8A6B-06CD219B6E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7F141B-B6A0-6537-6C76-3A972710DC88}"/>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345C6B01-8303-885B-9AF2-351E883B804D}"/>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Some reasons we are not growing include: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America is more material / less spiritual today.</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Worldly attitudes have crept into our thinking.</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Other things occupy our time and energy.</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873394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86EA3-0975-9661-A732-8E62FA215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C4968F-8054-C167-D7E0-C6577AC72686}"/>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E043883E-93CF-295E-9A4F-0DD77732BAB0}"/>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Some reasons we are not growing include: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America is more material / less spiritual today.</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Worldly attitudes have crept into our thinking.</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Other things occupy our time and energy.</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We have allowed the world to penetrate the church.</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991294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F9947-2CE8-C1BF-22EE-58C777FA19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53F764-3DAE-6AA8-5B18-33CC91B9E32E}"/>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0B77C9E6-8C6F-70DB-A9E1-3D9B899FDD1A}"/>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Some reasons we are not growing include: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America is more material / less spiritual today.</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Worldly attitudes have crept into our thinking.</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Other things occupy our time and energy.</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We have allowed the world to penetrate the church.</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Doctrine has become less important.</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235706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2735C-A0B2-CE1B-53A4-01A61DAD4B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6969E9-7FA0-B9B9-12AD-F87DC6B01BF0}"/>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F472C4A4-EA49-5177-7C51-CFFD80CBB1C3}"/>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There are moral and doctrinal issues that have weakened the church - - -</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Marriage / Divorce / Re-marriage</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3148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F11C5-C951-7255-4A4A-DA679ECD5C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D2B4FB-EC81-B6AC-2F39-2FC54D11EABD}"/>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7016A003-C981-18E3-476C-C20FF284F644}"/>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There are moral and doctrinal issues that have weakened the church - - -</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Marriage / Divorce / Re-marriage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Confused roles of men and women</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035859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1BDF0-0FE0-7755-EB53-F7EFF4419A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12D136-4884-10A3-BE1B-436D30E0F51E}"/>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458928C7-B9A0-6B3B-03C7-54C09A8E83E7}"/>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There are moral and doctrinal issues that have weakened the church - - -</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Marriage / Divorce / Re-marriage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Confused roles of men and women</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Music – choir, solos, praise teams, instruments</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761920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F913A-4874-183B-D230-BF035F75FE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D0316F-0275-9A5D-2E1A-FE2FE6BEB7A6}"/>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D527FD8A-5CD3-A041-F33B-30F0B8987DB4}"/>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There are moral and doctrinal issues that have weakened the church - - -</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Marriage / Divorce / Re-marriage</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Confused roles of men and women</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Music – choir, solos, praise teams, instruments</a:t>
            </a:r>
          </a:p>
          <a:p>
            <a:pPr marL="514350" indent="-514350">
              <a:buFont typeface="+mj-lt"/>
              <a:buAutoNum type="arabicPeriod"/>
            </a:pPr>
            <a:r>
              <a:rPr lang="en-US" dirty="0">
                <a:solidFill>
                  <a:schemeClr val="bg1"/>
                </a:solidFill>
                <a:latin typeface="Verdana" panose="020B0604030504040204" pitchFamily="34" charset="0"/>
                <a:ea typeface="Verdana" panose="020B0604030504040204" pitchFamily="34" charset="0"/>
              </a:rPr>
              <a:t>Communion – on days other than Sunday</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1029083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60722E-A35E-F31C-3F25-4D4159B8EB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FC463B-F178-3022-9B0E-FBB5A54E6FB1}"/>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2A5CC3FE-45AE-8845-ECC5-114726711165}"/>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There are moral and doctrinal issues that have weakened the church - - -</a:t>
            </a:r>
          </a:p>
          <a:p>
            <a:pPr marL="514350" indent="-514350">
              <a:buFont typeface="+mj-lt"/>
              <a:buAutoNum type="arabicPeriod" startAt="5"/>
            </a:pPr>
            <a:r>
              <a:rPr lang="en-US" dirty="0">
                <a:solidFill>
                  <a:schemeClr val="bg1"/>
                </a:solidFill>
                <a:latin typeface="Verdana" panose="020B0604030504040204" pitchFamily="34" charset="0"/>
                <a:ea typeface="Verdana" panose="020B0604030504040204" pitchFamily="34" charset="0"/>
              </a:rPr>
              <a:t>Failure to emphasize baptism</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71684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582E9-251D-BFE5-D2A0-0CA134E46A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8B7354-07F4-D716-F187-0B79AD7FCE6A}"/>
              </a:ext>
            </a:extLst>
          </p:cNvPr>
          <p:cNvSpPr>
            <a:spLocks noGrp="1"/>
          </p:cNvSpPr>
          <p:nvPr>
            <p:ph type="title"/>
          </p:nvPr>
        </p:nvSpPr>
        <p:spPr/>
        <p:txBody>
          <a:bodyPr/>
          <a:lstStyle/>
          <a:p>
            <a:r>
              <a:rPr lang="en-US" dirty="0">
                <a:solidFill>
                  <a:schemeClr val="bg1"/>
                </a:solidFill>
              </a:rPr>
              <a:t>RELIGION AROUND THE WORLD</a:t>
            </a:r>
          </a:p>
        </p:txBody>
      </p:sp>
      <p:sp>
        <p:nvSpPr>
          <p:cNvPr id="3" name="Content Placeholder 2">
            <a:extLst>
              <a:ext uri="{FF2B5EF4-FFF2-40B4-BE49-F238E27FC236}">
                <a16:creationId xmlns:a16="http://schemas.microsoft.com/office/drawing/2014/main" id="{C12AC119-0E22-B4FE-339F-ACD9F151D869}"/>
              </a:ext>
            </a:extLst>
          </p:cNvPr>
          <p:cNvSpPr>
            <a:spLocks noGrp="1"/>
          </p:cNvSpPr>
          <p:nvPr>
            <p:ph idx="1"/>
          </p:nvPr>
        </p:nvSpPr>
        <p:spPr>
          <a:xfrm>
            <a:off x="426499" y="1624171"/>
            <a:ext cx="10927301" cy="4225401"/>
          </a:xfrm>
        </p:spPr>
        <p:txBody>
          <a:bodyPr/>
          <a:lstStyle/>
          <a:p>
            <a:r>
              <a:rPr lang="en-US" dirty="0">
                <a:solidFill>
                  <a:schemeClr val="bg1"/>
                </a:solidFill>
              </a:rPr>
              <a:t>GERMANY – more than 500 Catholic churches have closed since 2000</a:t>
            </a:r>
          </a:p>
          <a:p>
            <a:r>
              <a:rPr lang="en-US" dirty="0">
                <a:solidFill>
                  <a:schemeClr val="bg1"/>
                </a:solidFill>
              </a:rPr>
              <a:t>FRANCE – 50% of the population do not believe in God</a:t>
            </a:r>
          </a:p>
        </p:txBody>
      </p:sp>
      <p:pic>
        <p:nvPicPr>
          <p:cNvPr id="3074" name="Picture 2" descr="Map of France Map of France. monaco map photos stock pictures, royalty-free photos &amp; images">
            <a:extLst>
              <a:ext uri="{FF2B5EF4-FFF2-40B4-BE49-F238E27FC236}">
                <a16:creationId xmlns:a16="http://schemas.microsoft.com/office/drawing/2014/main" id="{49E20EC2-4157-8A51-06D4-78C8958B9B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2026" y="3335217"/>
            <a:ext cx="4247948" cy="283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8512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0A7E3-AD2F-E1BB-8530-E55114C9BE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3C43AB-1378-F044-0DA8-FC835D717544}"/>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63629983-4E83-851A-C3D0-AF298074451F}"/>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There are moral and doctrinal issues that have weakened the church - - -</a:t>
            </a:r>
          </a:p>
          <a:p>
            <a:pPr marL="514350" indent="-514350">
              <a:buFont typeface="+mj-lt"/>
              <a:buAutoNum type="arabicPeriod" startAt="5"/>
            </a:pPr>
            <a:r>
              <a:rPr lang="en-US" dirty="0">
                <a:solidFill>
                  <a:schemeClr val="bg1"/>
                </a:solidFill>
                <a:latin typeface="Verdana" panose="020B0604030504040204" pitchFamily="34" charset="0"/>
                <a:ea typeface="Verdana" panose="020B0604030504040204" pitchFamily="34" charset="0"/>
              </a:rPr>
              <a:t>Failure to emphasize baptism</a:t>
            </a:r>
          </a:p>
          <a:p>
            <a:pPr marL="514350" indent="-514350">
              <a:buFont typeface="+mj-lt"/>
              <a:buAutoNum type="arabicPeriod" startAt="5"/>
            </a:pPr>
            <a:r>
              <a:rPr lang="en-US" dirty="0">
                <a:solidFill>
                  <a:schemeClr val="bg1"/>
                </a:solidFill>
                <a:latin typeface="Verdana" panose="020B0604030504040204" pitchFamily="34" charset="0"/>
                <a:ea typeface="Verdana" panose="020B0604030504040204" pitchFamily="34" charset="0"/>
              </a:rPr>
              <a:t>Absent teaching on hell, eternal punishment</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303113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84EA8-B423-42D1-AA7A-B93C9CA031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E14272-8EB6-2FD7-3E00-2170230FC218}"/>
              </a:ext>
            </a:extLst>
          </p:cNvPr>
          <p:cNvSpPr>
            <a:spLocks noGrp="1"/>
          </p:cNvSpPr>
          <p:nvPr>
            <p:ph type="title"/>
          </p:nvPr>
        </p:nvSpPr>
        <p:spPr/>
        <p:txBody>
          <a:bodyPr/>
          <a:lstStyle/>
          <a:p>
            <a:r>
              <a:rPr lang="en-US" dirty="0">
                <a:solidFill>
                  <a:schemeClr val="bg1"/>
                </a:solidFill>
              </a:rPr>
              <a:t>Why are we NOT growing?</a:t>
            </a:r>
          </a:p>
        </p:txBody>
      </p:sp>
      <p:sp>
        <p:nvSpPr>
          <p:cNvPr id="3" name="Content Placeholder 2">
            <a:extLst>
              <a:ext uri="{FF2B5EF4-FFF2-40B4-BE49-F238E27FC236}">
                <a16:creationId xmlns:a16="http://schemas.microsoft.com/office/drawing/2014/main" id="{615556FD-C761-3BC6-62B3-D5092B3AF514}"/>
              </a:ext>
            </a:extLst>
          </p:cNvPr>
          <p:cNvSpPr>
            <a:spLocks noGrp="1"/>
          </p:cNvSpPr>
          <p:nvPr>
            <p:ph idx="1"/>
          </p:nvPr>
        </p:nvSpPr>
        <p:spPr/>
        <p:txBody>
          <a:bodyPr/>
          <a:lstStyle/>
          <a:p>
            <a:pPr algn="ctr"/>
            <a:r>
              <a:rPr lang="en-US" sz="3200" b="1" dirty="0">
                <a:solidFill>
                  <a:schemeClr val="bg1"/>
                </a:solidFill>
                <a:latin typeface="Verdana" panose="020B0604030504040204" pitchFamily="34" charset="0"/>
                <a:ea typeface="Verdana" panose="020B0604030504040204" pitchFamily="34" charset="0"/>
              </a:rPr>
              <a:t>Let’s face the painful situation</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There are moral and doctrinal issues that have weakened the church - - -</a:t>
            </a:r>
          </a:p>
          <a:p>
            <a:pPr marL="514350" indent="-514350">
              <a:buFont typeface="+mj-lt"/>
              <a:buAutoNum type="arabicPeriod" startAt="5"/>
            </a:pPr>
            <a:r>
              <a:rPr lang="en-US" dirty="0">
                <a:solidFill>
                  <a:schemeClr val="bg1"/>
                </a:solidFill>
                <a:latin typeface="Verdana" panose="020B0604030504040204" pitchFamily="34" charset="0"/>
                <a:ea typeface="Verdana" panose="020B0604030504040204" pitchFamily="34" charset="0"/>
              </a:rPr>
              <a:t>Failure to emphasize baptism</a:t>
            </a:r>
          </a:p>
          <a:p>
            <a:pPr marL="514350" indent="-514350">
              <a:buFont typeface="+mj-lt"/>
              <a:buAutoNum type="arabicPeriod" startAt="5"/>
            </a:pPr>
            <a:r>
              <a:rPr lang="en-US" dirty="0">
                <a:solidFill>
                  <a:schemeClr val="bg1"/>
                </a:solidFill>
                <a:latin typeface="Verdana" panose="020B0604030504040204" pitchFamily="34" charset="0"/>
                <a:ea typeface="Verdana" panose="020B0604030504040204" pitchFamily="34" charset="0"/>
              </a:rPr>
              <a:t>Absent teaching on hell, eternal punishment</a:t>
            </a:r>
          </a:p>
          <a:p>
            <a:pPr marL="514350" indent="-514350">
              <a:buFont typeface="+mj-lt"/>
              <a:buAutoNum type="arabicPeriod" startAt="5"/>
            </a:pPr>
            <a:r>
              <a:rPr lang="en-US" dirty="0">
                <a:solidFill>
                  <a:schemeClr val="bg1"/>
                </a:solidFill>
                <a:latin typeface="Verdana" panose="020B0604030504040204" pitchFamily="34" charset="0"/>
                <a:ea typeface="Verdana" panose="020B0604030504040204" pitchFamily="34" charset="0"/>
              </a:rPr>
              <a:t>Fail to understand the relationship of Faith; Works; and Grace.</a:t>
            </a: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708027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51E96-29FB-7DF8-C076-5F1E801B17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A5C553-328D-CF1D-58F6-EEFFBAC73189}"/>
              </a:ext>
            </a:extLst>
          </p:cNvPr>
          <p:cNvSpPr>
            <a:spLocks noGrp="1"/>
          </p:cNvSpPr>
          <p:nvPr>
            <p:ph type="title"/>
          </p:nvPr>
        </p:nvSpPr>
        <p:spPr/>
        <p:txBody>
          <a:bodyPr/>
          <a:lstStyle/>
          <a:p>
            <a:r>
              <a:rPr lang="en-US" b="1" dirty="0">
                <a:solidFill>
                  <a:schemeClr val="bg1"/>
                </a:solidFill>
              </a:rPr>
              <a:t>Conclusion</a:t>
            </a:r>
          </a:p>
        </p:txBody>
      </p:sp>
      <p:sp>
        <p:nvSpPr>
          <p:cNvPr id="3" name="Content Placeholder 2">
            <a:extLst>
              <a:ext uri="{FF2B5EF4-FFF2-40B4-BE49-F238E27FC236}">
                <a16:creationId xmlns:a16="http://schemas.microsoft.com/office/drawing/2014/main" id="{E9AEE406-699F-2E3E-5FBA-C7C2CC7999C5}"/>
              </a:ext>
            </a:extLst>
          </p:cNvPr>
          <p:cNvSpPr>
            <a:spLocks noGrp="1"/>
          </p:cNvSpPr>
          <p:nvPr>
            <p:ph idx="1"/>
          </p:nvPr>
        </p:nvSpPr>
        <p:spPr/>
        <p:txBody>
          <a:bodyPr>
            <a:normAutofit/>
          </a:bodyPr>
          <a:lstStyle/>
          <a:p>
            <a:r>
              <a:rPr lang="en-US" sz="3200" dirty="0">
                <a:solidFill>
                  <a:schemeClr val="bg1"/>
                </a:solidFill>
                <a:latin typeface="Verdana" panose="020B0604030504040204" pitchFamily="34" charset="0"/>
                <a:ea typeface="Verdana" panose="020B0604030504040204" pitchFamily="34" charset="0"/>
              </a:rPr>
              <a:t>The church IS GROWING in India and most nations in central Africa and other places.</a:t>
            </a:r>
          </a:p>
          <a:p>
            <a:r>
              <a:rPr lang="en-US" sz="3200" dirty="0">
                <a:solidFill>
                  <a:schemeClr val="bg1"/>
                </a:solidFill>
                <a:latin typeface="Verdana" panose="020B0604030504040204" pitchFamily="34" charset="0"/>
                <a:ea typeface="Verdana" panose="020B0604030504040204" pitchFamily="34" charset="0"/>
              </a:rPr>
              <a:t>They are teaching the fundamentals of:</a:t>
            </a:r>
          </a:p>
          <a:p>
            <a:pPr lvl="1"/>
            <a:r>
              <a:rPr lang="en-US" sz="2800" dirty="0">
                <a:solidFill>
                  <a:schemeClr val="bg1"/>
                </a:solidFill>
                <a:latin typeface="Verdana" panose="020B0604030504040204" pitchFamily="34" charset="0"/>
                <a:ea typeface="Verdana" panose="020B0604030504040204" pitchFamily="34" charset="0"/>
              </a:rPr>
              <a:t>The Plan of Salvation</a:t>
            </a:r>
          </a:p>
          <a:p>
            <a:pPr lvl="1"/>
            <a:r>
              <a:rPr lang="en-US" sz="2800" dirty="0">
                <a:solidFill>
                  <a:schemeClr val="bg1"/>
                </a:solidFill>
                <a:latin typeface="Verdana" panose="020B0604030504040204" pitchFamily="34" charset="0"/>
                <a:ea typeface="Verdana" panose="020B0604030504040204" pitchFamily="34" charset="0"/>
              </a:rPr>
              <a:t>The Worship of the Church</a:t>
            </a:r>
          </a:p>
          <a:p>
            <a:pPr lvl="1"/>
            <a:r>
              <a:rPr lang="en-US" sz="2800" dirty="0">
                <a:solidFill>
                  <a:schemeClr val="bg1"/>
                </a:solidFill>
                <a:latin typeface="Verdana" panose="020B0604030504040204" pitchFamily="34" charset="0"/>
                <a:ea typeface="Verdana" panose="020B0604030504040204" pitchFamily="34" charset="0"/>
              </a:rPr>
              <a:t>The work of evangelism</a:t>
            </a:r>
          </a:p>
          <a:p>
            <a:r>
              <a:rPr lang="en-US" sz="3200" b="1" u="sng" dirty="0">
                <a:solidFill>
                  <a:schemeClr val="bg1"/>
                </a:solidFill>
                <a:latin typeface="Verdana" panose="020B0604030504040204" pitchFamily="34" charset="0"/>
                <a:ea typeface="Verdana" panose="020B0604030504040204" pitchFamily="34" charset="0"/>
              </a:rPr>
              <a:t>The Church in America needs to get back to doing the same and we will grow.</a:t>
            </a:r>
          </a:p>
          <a:p>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a:p>
            <a:pPr marL="0" indent="0">
              <a:buNone/>
            </a:pPr>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25110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3F1B5-7C4C-8C60-0B8E-464412B5AD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D90F1B-24E5-FAEF-2B8B-0004B83C1283}"/>
              </a:ext>
            </a:extLst>
          </p:cNvPr>
          <p:cNvSpPr>
            <a:spLocks noGrp="1"/>
          </p:cNvSpPr>
          <p:nvPr>
            <p:ph type="title"/>
          </p:nvPr>
        </p:nvSpPr>
        <p:spPr/>
        <p:txBody>
          <a:bodyPr/>
          <a:lstStyle/>
          <a:p>
            <a:r>
              <a:rPr lang="en-US" dirty="0">
                <a:solidFill>
                  <a:schemeClr val="bg1"/>
                </a:solidFill>
              </a:rPr>
              <a:t>RELIGION AROUND THE WORLD</a:t>
            </a:r>
          </a:p>
        </p:txBody>
      </p:sp>
      <p:sp>
        <p:nvSpPr>
          <p:cNvPr id="3" name="Content Placeholder 2">
            <a:extLst>
              <a:ext uri="{FF2B5EF4-FFF2-40B4-BE49-F238E27FC236}">
                <a16:creationId xmlns:a16="http://schemas.microsoft.com/office/drawing/2014/main" id="{9DEF4E8C-916B-B623-10AC-4B842005C4D6}"/>
              </a:ext>
            </a:extLst>
          </p:cNvPr>
          <p:cNvSpPr>
            <a:spLocks noGrp="1"/>
          </p:cNvSpPr>
          <p:nvPr>
            <p:ph idx="1"/>
          </p:nvPr>
        </p:nvSpPr>
        <p:spPr>
          <a:xfrm>
            <a:off x="426499" y="1624171"/>
            <a:ext cx="10927301" cy="4225401"/>
          </a:xfrm>
        </p:spPr>
        <p:txBody>
          <a:bodyPr/>
          <a:lstStyle/>
          <a:p>
            <a:r>
              <a:rPr lang="en-US" dirty="0">
                <a:solidFill>
                  <a:schemeClr val="bg1"/>
                </a:solidFill>
              </a:rPr>
              <a:t>GERMANY – more than 500 Catholic churches have closed since 2000</a:t>
            </a:r>
          </a:p>
          <a:p>
            <a:r>
              <a:rPr lang="en-US" dirty="0">
                <a:solidFill>
                  <a:schemeClr val="bg1"/>
                </a:solidFill>
              </a:rPr>
              <a:t>FRANCE – 50% of the population do not believe in God</a:t>
            </a:r>
          </a:p>
          <a:p>
            <a:r>
              <a:rPr lang="en-US" dirty="0">
                <a:solidFill>
                  <a:schemeClr val="bg1"/>
                </a:solidFill>
              </a:rPr>
              <a:t>HOLLAND – 63% believe religion is more harmful than good</a:t>
            </a:r>
          </a:p>
        </p:txBody>
      </p:sp>
      <p:pic>
        <p:nvPicPr>
          <p:cNvPr id="4098" name="Picture 2" descr="Outline Map of The Netherlands">
            <a:extLst>
              <a:ext uri="{FF2B5EF4-FFF2-40B4-BE49-F238E27FC236}">
                <a16:creationId xmlns:a16="http://schemas.microsoft.com/office/drawing/2014/main" id="{4731EB72-E10F-69E0-7C48-B1813C5C1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866" y="3726098"/>
            <a:ext cx="2538268" cy="3015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1799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18AA0-CB19-450A-2124-1241A1A365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51F520-10A2-C4C0-423C-79B56EE24414}"/>
              </a:ext>
            </a:extLst>
          </p:cNvPr>
          <p:cNvSpPr>
            <a:spLocks noGrp="1"/>
          </p:cNvSpPr>
          <p:nvPr>
            <p:ph type="title"/>
          </p:nvPr>
        </p:nvSpPr>
        <p:spPr/>
        <p:txBody>
          <a:bodyPr/>
          <a:lstStyle/>
          <a:p>
            <a:r>
              <a:rPr lang="en-US" dirty="0">
                <a:solidFill>
                  <a:schemeClr val="bg1"/>
                </a:solidFill>
              </a:rPr>
              <a:t>RELIGION AROUND THE WORLD</a:t>
            </a:r>
          </a:p>
        </p:txBody>
      </p:sp>
      <p:sp>
        <p:nvSpPr>
          <p:cNvPr id="3" name="Content Placeholder 2">
            <a:extLst>
              <a:ext uri="{FF2B5EF4-FFF2-40B4-BE49-F238E27FC236}">
                <a16:creationId xmlns:a16="http://schemas.microsoft.com/office/drawing/2014/main" id="{94EEF4D6-5B0F-6C23-FA11-ACA19282499D}"/>
              </a:ext>
            </a:extLst>
          </p:cNvPr>
          <p:cNvSpPr>
            <a:spLocks noGrp="1"/>
          </p:cNvSpPr>
          <p:nvPr>
            <p:ph idx="1"/>
          </p:nvPr>
        </p:nvSpPr>
        <p:spPr>
          <a:xfrm>
            <a:off x="426499" y="1624171"/>
            <a:ext cx="10927301" cy="4225401"/>
          </a:xfrm>
        </p:spPr>
        <p:txBody>
          <a:bodyPr/>
          <a:lstStyle/>
          <a:p>
            <a:r>
              <a:rPr lang="en-US" dirty="0">
                <a:solidFill>
                  <a:schemeClr val="bg1"/>
                </a:solidFill>
              </a:rPr>
              <a:t>GERMANY – more than 500 Catholic churches have closed since 2000</a:t>
            </a:r>
          </a:p>
          <a:p>
            <a:r>
              <a:rPr lang="en-US" dirty="0">
                <a:solidFill>
                  <a:schemeClr val="bg1"/>
                </a:solidFill>
              </a:rPr>
              <a:t>FRANCE – 50% of the population do not believe in God</a:t>
            </a:r>
          </a:p>
          <a:p>
            <a:r>
              <a:rPr lang="en-US" dirty="0">
                <a:solidFill>
                  <a:schemeClr val="bg1"/>
                </a:solidFill>
              </a:rPr>
              <a:t>HOLLAND – 63% believe religion is more harmful than good</a:t>
            </a:r>
          </a:p>
          <a:p>
            <a:r>
              <a:rPr lang="en-US" dirty="0">
                <a:solidFill>
                  <a:schemeClr val="bg1"/>
                </a:solidFill>
              </a:rPr>
              <a:t>CANADA – 20% of ALL churches have closed since 2000</a:t>
            </a:r>
          </a:p>
        </p:txBody>
      </p:sp>
      <p:pic>
        <p:nvPicPr>
          <p:cNvPr id="5122" name="Picture 2" descr="Canada map vector of the  Canada map canada map stock illustrations">
            <a:extLst>
              <a:ext uri="{FF2B5EF4-FFF2-40B4-BE49-F238E27FC236}">
                <a16:creationId xmlns:a16="http://schemas.microsoft.com/office/drawing/2014/main" id="{12C40A01-A4E1-296E-2C7B-B21EA2B689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0473" y="3728302"/>
            <a:ext cx="3011054" cy="3011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5231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3B332-2E40-3823-1D87-B426346C7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16FA2B-FAED-A0F3-EFC9-98CDB12F655D}"/>
              </a:ext>
            </a:extLst>
          </p:cNvPr>
          <p:cNvSpPr>
            <a:spLocks noGrp="1"/>
          </p:cNvSpPr>
          <p:nvPr>
            <p:ph type="title"/>
          </p:nvPr>
        </p:nvSpPr>
        <p:spPr/>
        <p:txBody>
          <a:bodyPr/>
          <a:lstStyle/>
          <a:p>
            <a:r>
              <a:rPr lang="en-US" dirty="0">
                <a:solidFill>
                  <a:schemeClr val="bg1"/>
                </a:solidFill>
              </a:rPr>
              <a:t>RELIGION AROUND THE WORLD</a:t>
            </a:r>
          </a:p>
        </p:txBody>
      </p:sp>
      <p:sp>
        <p:nvSpPr>
          <p:cNvPr id="3" name="Content Placeholder 2">
            <a:extLst>
              <a:ext uri="{FF2B5EF4-FFF2-40B4-BE49-F238E27FC236}">
                <a16:creationId xmlns:a16="http://schemas.microsoft.com/office/drawing/2014/main" id="{1A210568-5D79-66AA-EF77-E66AC8BE6288}"/>
              </a:ext>
            </a:extLst>
          </p:cNvPr>
          <p:cNvSpPr>
            <a:spLocks noGrp="1"/>
          </p:cNvSpPr>
          <p:nvPr>
            <p:ph idx="1"/>
          </p:nvPr>
        </p:nvSpPr>
        <p:spPr>
          <a:xfrm>
            <a:off x="426499" y="1624171"/>
            <a:ext cx="10927301" cy="4225401"/>
          </a:xfrm>
        </p:spPr>
        <p:txBody>
          <a:bodyPr>
            <a:normAutofit lnSpcReduction="10000"/>
          </a:bodyPr>
          <a:lstStyle/>
          <a:p>
            <a:r>
              <a:rPr lang="en-US" dirty="0">
                <a:solidFill>
                  <a:schemeClr val="bg1"/>
                </a:solidFill>
              </a:rPr>
              <a:t>GERMANY – more than 500 Catholic churches have closed since 2000</a:t>
            </a:r>
          </a:p>
          <a:p>
            <a:r>
              <a:rPr lang="en-US" dirty="0">
                <a:solidFill>
                  <a:schemeClr val="bg1"/>
                </a:solidFill>
              </a:rPr>
              <a:t>FRANCE – 50% of the population do not believe in God</a:t>
            </a:r>
          </a:p>
          <a:p>
            <a:r>
              <a:rPr lang="en-US" dirty="0">
                <a:solidFill>
                  <a:schemeClr val="bg1"/>
                </a:solidFill>
              </a:rPr>
              <a:t>HOLLAND – 63% believe religion is more </a:t>
            </a:r>
            <a:br>
              <a:rPr lang="en-US" dirty="0">
                <a:solidFill>
                  <a:schemeClr val="bg1"/>
                </a:solidFill>
              </a:rPr>
            </a:br>
            <a:r>
              <a:rPr lang="en-US" dirty="0">
                <a:solidFill>
                  <a:schemeClr val="bg1"/>
                </a:solidFill>
              </a:rPr>
              <a:t>harmful than good</a:t>
            </a:r>
          </a:p>
          <a:p>
            <a:r>
              <a:rPr lang="en-US" dirty="0">
                <a:solidFill>
                  <a:schemeClr val="bg1"/>
                </a:solidFill>
              </a:rPr>
              <a:t>CANADA – 20% of ALL churches have closed </a:t>
            </a:r>
            <a:br>
              <a:rPr lang="en-US" dirty="0">
                <a:solidFill>
                  <a:schemeClr val="bg1"/>
                </a:solidFill>
              </a:rPr>
            </a:br>
            <a:r>
              <a:rPr lang="en-US" dirty="0">
                <a:solidFill>
                  <a:schemeClr val="bg1"/>
                </a:solidFill>
              </a:rPr>
              <a:t>since 2000</a:t>
            </a:r>
          </a:p>
          <a:p>
            <a:r>
              <a:rPr lang="en-US" dirty="0">
                <a:solidFill>
                  <a:schemeClr val="bg1"/>
                </a:solidFill>
              </a:rPr>
              <a:t>AMERICA – In 2020, 64% identified </a:t>
            </a:r>
            <a:br>
              <a:rPr lang="en-US" dirty="0">
                <a:solidFill>
                  <a:schemeClr val="bg1"/>
                </a:solidFill>
              </a:rPr>
            </a:br>
            <a:r>
              <a:rPr lang="en-US" dirty="0">
                <a:solidFill>
                  <a:schemeClr val="bg1"/>
                </a:solidFill>
              </a:rPr>
              <a:t>as “Christian”</a:t>
            </a:r>
          </a:p>
          <a:p>
            <a:r>
              <a:rPr lang="en-US" dirty="0">
                <a:solidFill>
                  <a:schemeClr val="bg1"/>
                </a:solidFill>
              </a:rPr>
              <a:t>BUT – the fastest growing number:</a:t>
            </a:r>
            <a:br>
              <a:rPr lang="en-US" dirty="0">
                <a:solidFill>
                  <a:schemeClr val="bg1"/>
                </a:solidFill>
              </a:rPr>
            </a:br>
            <a:r>
              <a:rPr lang="en-US" dirty="0">
                <a:solidFill>
                  <a:schemeClr val="bg1"/>
                </a:solidFill>
              </a:rPr>
              <a:t>30% identified as “NONES.”</a:t>
            </a:r>
          </a:p>
        </p:txBody>
      </p:sp>
      <p:pic>
        <p:nvPicPr>
          <p:cNvPr id="6146" name="Picture 2" descr="Religious Nones is written in hand lettering">
            <a:extLst>
              <a:ext uri="{FF2B5EF4-FFF2-40B4-BE49-F238E27FC236}">
                <a16:creationId xmlns:a16="http://schemas.microsoft.com/office/drawing/2014/main" id="{F457A839-D0F0-88AF-B96F-D0ABC6398D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0919" y="2730278"/>
            <a:ext cx="4535447" cy="3659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9931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11FAC-0CE3-EE8F-3A04-55708B16A9DD}"/>
              </a:ext>
            </a:extLst>
          </p:cNvPr>
          <p:cNvSpPr>
            <a:spLocks noGrp="1"/>
          </p:cNvSpPr>
          <p:nvPr>
            <p:ph type="title"/>
          </p:nvPr>
        </p:nvSpPr>
        <p:spPr>
          <a:xfrm>
            <a:off x="277092" y="365125"/>
            <a:ext cx="2235200" cy="5038148"/>
          </a:xfrm>
        </p:spPr>
        <p:txBody>
          <a:bodyPr>
            <a:normAutofit/>
          </a:bodyPr>
          <a:lstStyle/>
          <a:p>
            <a:r>
              <a:rPr lang="en-US" dirty="0">
                <a:solidFill>
                  <a:schemeClr val="bg1"/>
                </a:solidFill>
              </a:rPr>
              <a:t>Who are the ‘nones’?</a:t>
            </a:r>
          </a:p>
        </p:txBody>
      </p:sp>
      <p:pic>
        <p:nvPicPr>
          <p:cNvPr id="7170" name="Picture 2" descr="Chart shows most ‘nones’ cite disbelief or skepticism as reasons they are not religious">
            <a:extLst>
              <a:ext uri="{FF2B5EF4-FFF2-40B4-BE49-F238E27FC236}">
                <a16:creationId xmlns:a16="http://schemas.microsoft.com/office/drawing/2014/main" id="{09E37CF2-D769-A41F-5128-97CC54A8F26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19598" y="0"/>
            <a:ext cx="759989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23936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DE7A0-31F9-8B2E-2BEC-1B6FBC0D9164}"/>
              </a:ext>
            </a:extLst>
          </p:cNvPr>
          <p:cNvSpPr>
            <a:spLocks noGrp="1"/>
          </p:cNvSpPr>
          <p:nvPr>
            <p:ph type="title"/>
          </p:nvPr>
        </p:nvSpPr>
        <p:spPr/>
        <p:txBody>
          <a:bodyPr/>
          <a:lstStyle/>
          <a:p>
            <a:r>
              <a:rPr lang="en-US" dirty="0">
                <a:solidFill>
                  <a:schemeClr val="bg1"/>
                </a:solidFill>
              </a:rPr>
              <a:t>Religion in America</a:t>
            </a:r>
          </a:p>
        </p:txBody>
      </p:sp>
      <p:sp>
        <p:nvSpPr>
          <p:cNvPr id="3" name="Content Placeholder 2">
            <a:extLst>
              <a:ext uri="{FF2B5EF4-FFF2-40B4-BE49-F238E27FC236}">
                <a16:creationId xmlns:a16="http://schemas.microsoft.com/office/drawing/2014/main" id="{63D614E8-9CDA-8BAA-0D67-0DD10D66CDBE}"/>
              </a:ext>
            </a:extLst>
          </p:cNvPr>
          <p:cNvSpPr>
            <a:spLocks noGrp="1"/>
          </p:cNvSpPr>
          <p:nvPr>
            <p:ph idx="1"/>
          </p:nvPr>
        </p:nvSpPr>
        <p:spPr/>
        <p:txBody>
          <a:bodyPr>
            <a:normAutofit/>
          </a:bodyPr>
          <a:lstStyle/>
          <a:p>
            <a:r>
              <a:rPr lang="en-US" b="1" dirty="0">
                <a:solidFill>
                  <a:schemeClr val="bg1"/>
                </a:solidFill>
              </a:rPr>
              <a:t>Congregations are closing or merging</a:t>
            </a:r>
          </a:p>
          <a:p>
            <a:endParaRPr lang="en-US" dirty="0">
              <a:solidFill>
                <a:schemeClr val="bg1"/>
              </a:solidFill>
            </a:endParaRPr>
          </a:p>
          <a:p>
            <a:pPr lvl="1"/>
            <a:r>
              <a:rPr lang="en-US" sz="2800" dirty="0">
                <a:solidFill>
                  <a:schemeClr val="bg1"/>
                </a:solidFill>
              </a:rPr>
              <a:t>Change in demographics – less rural; more in cities</a:t>
            </a:r>
          </a:p>
          <a:p>
            <a:pPr lvl="1"/>
            <a:endParaRPr lang="en-US" sz="2800" dirty="0">
              <a:solidFill>
                <a:schemeClr val="bg1"/>
              </a:solidFill>
            </a:endParaRPr>
          </a:p>
          <a:p>
            <a:pPr lvl="1"/>
            <a:r>
              <a:rPr lang="en-US" sz="2800" dirty="0">
                <a:solidFill>
                  <a:schemeClr val="bg1"/>
                </a:solidFill>
              </a:rPr>
              <a:t>Ease of travel – no need to be close to the church you attend</a:t>
            </a:r>
          </a:p>
          <a:p>
            <a:pPr lvl="1"/>
            <a:endParaRPr lang="en-US" sz="2800" dirty="0">
              <a:solidFill>
                <a:schemeClr val="bg1"/>
              </a:solidFill>
            </a:endParaRPr>
          </a:p>
          <a:p>
            <a:pPr lvl="1"/>
            <a:r>
              <a:rPr lang="en-US" sz="2800" dirty="0">
                <a:solidFill>
                  <a:schemeClr val="bg1"/>
                </a:solidFill>
              </a:rPr>
              <a:t>Many are willing to drive 15-20 miles to attend a church they prefer</a:t>
            </a:r>
          </a:p>
        </p:txBody>
      </p:sp>
    </p:spTree>
    <p:extLst>
      <p:ext uri="{BB962C8B-B14F-4D97-AF65-F5344CB8AC3E}">
        <p14:creationId xmlns:p14="http://schemas.microsoft.com/office/powerpoint/2010/main" val="4821588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1871</Words>
  <Application>Microsoft Office PowerPoint</Application>
  <PresentationFormat>Widescreen</PresentationFormat>
  <Paragraphs>224</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Verdana</vt:lpstr>
      <vt:lpstr>Office Theme</vt:lpstr>
      <vt:lpstr>     ARE WE GROWING     OR DYING? </vt:lpstr>
      <vt:lpstr>IS THE LORD’S CHURCH DYING?</vt:lpstr>
      <vt:lpstr>RELIGION AROUND THE WORLD</vt:lpstr>
      <vt:lpstr>RELIGION AROUND THE WORLD</vt:lpstr>
      <vt:lpstr>RELIGION AROUND THE WORLD</vt:lpstr>
      <vt:lpstr>RELIGION AROUND THE WORLD</vt:lpstr>
      <vt:lpstr>RELIGION AROUND THE WORLD</vt:lpstr>
      <vt:lpstr>Who are the ‘nones’?</vt:lpstr>
      <vt:lpstr>Religion in America</vt:lpstr>
      <vt:lpstr>Religion in America</vt:lpstr>
      <vt:lpstr>Religion in America</vt:lpstr>
      <vt:lpstr>Churches of Christ in America</vt:lpstr>
      <vt:lpstr>     ARE WE GROWING     OR DYING? </vt:lpstr>
      <vt:lpstr>Religion in America</vt:lpstr>
      <vt:lpstr>Churches of Christ in America</vt:lpstr>
      <vt:lpstr>Churches of Christ Around the World</vt:lpstr>
      <vt:lpstr>Will the church survive?</vt:lpstr>
      <vt:lpstr>Will the church survive?</vt:lpstr>
      <vt:lpstr>Will the church survive?</vt:lpstr>
      <vt:lpstr>Will the church survive?</vt:lpstr>
      <vt:lpstr>Will the church survive?</vt:lpstr>
      <vt:lpstr>Churches of Christ around the World</vt:lpstr>
      <vt:lpstr>Churches of Christ around the World</vt:lpstr>
      <vt:lpstr>The church existed BEFORE Campbell</vt:lpstr>
      <vt:lpstr>The church existed BEFORE Campbell</vt:lpstr>
      <vt:lpstr>Tottlebank church – 1669 - 1842</vt:lpstr>
      <vt:lpstr>1678 church at Torver, England</vt:lpstr>
      <vt:lpstr>     ARE WE GROWING     OR DYING? </vt:lpstr>
      <vt:lpstr>Why are we NOT growing?</vt:lpstr>
      <vt:lpstr>Why are we NOT growing?</vt:lpstr>
      <vt:lpstr>Why are we NOT growing?</vt:lpstr>
      <vt:lpstr>Why are we NOT growing?</vt:lpstr>
      <vt:lpstr>Why are we NOT growing?</vt:lpstr>
      <vt:lpstr>Why are we NOT growing?</vt:lpstr>
      <vt:lpstr>Why are we NOT growing?</vt:lpstr>
      <vt:lpstr>Why are we NOT growing?</vt:lpstr>
      <vt:lpstr>Why are we NOT growing?</vt:lpstr>
      <vt:lpstr>Why are we NOT growing?</vt:lpstr>
      <vt:lpstr>Why are we NOT growing?</vt:lpstr>
      <vt:lpstr>Why are we NOT growing?</vt:lpstr>
      <vt:lpstr>Why are we NOT growing?</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10</cp:revision>
  <dcterms:created xsi:type="dcterms:W3CDTF">2024-12-07T18:57:34Z</dcterms:created>
  <dcterms:modified xsi:type="dcterms:W3CDTF">2024-12-12T21:46:30Z</dcterms:modified>
</cp:coreProperties>
</file>