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9" d="100"/>
          <a:sy n="59" d="100"/>
        </p:scale>
        <p:origin x="-816"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5F6DA8-3399-4BB5-8CD0-3FD429993CC1}" type="datetimeFigureOut">
              <a:rPr lang="en-US" smtClean="0"/>
              <a:t>9/1/2010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F3755-2B1E-4CC3-A5A3-EE3AD6F42C1E}" type="slidenum">
              <a:rPr lang="en-US" smtClean="0"/>
              <a:t>‹#›</a:t>
            </a:fld>
            <a:endParaRPr lang="en-US"/>
          </a:p>
        </p:txBody>
      </p:sp>
    </p:spTree>
  </p:cSld>
  <p:clrMapOvr>
    <a:masterClrMapping/>
  </p:clrMapOvr>
  <p:transition>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5F6DA8-3399-4BB5-8CD0-3FD429993CC1}" type="datetimeFigureOut">
              <a:rPr lang="en-US" smtClean="0"/>
              <a:t>9/1/2010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F3755-2B1E-4CC3-A5A3-EE3AD6F42C1E}" type="slidenum">
              <a:rPr lang="en-US" smtClean="0"/>
              <a:t>‹#›</a:t>
            </a:fld>
            <a:endParaRPr lang="en-US"/>
          </a:p>
        </p:txBody>
      </p:sp>
    </p:spTree>
  </p:cSld>
  <p:clrMapOvr>
    <a:masterClrMapping/>
  </p:clrMapOvr>
  <p:transition>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5F6DA8-3399-4BB5-8CD0-3FD429993CC1}" type="datetimeFigureOut">
              <a:rPr lang="en-US" smtClean="0"/>
              <a:t>9/1/2010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F3755-2B1E-4CC3-A5A3-EE3AD6F42C1E}" type="slidenum">
              <a:rPr lang="en-US" smtClean="0"/>
              <a:t>‹#›</a:t>
            </a:fld>
            <a:endParaRPr lang="en-US"/>
          </a:p>
        </p:txBody>
      </p:sp>
    </p:spTree>
  </p:cSld>
  <p:clrMapOvr>
    <a:masterClrMapping/>
  </p:clrMapOvr>
  <p:transition>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5F6DA8-3399-4BB5-8CD0-3FD429993CC1}" type="datetimeFigureOut">
              <a:rPr lang="en-US" smtClean="0"/>
              <a:t>9/1/2010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F3755-2B1E-4CC3-A5A3-EE3AD6F42C1E}" type="slidenum">
              <a:rPr lang="en-US" smtClean="0"/>
              <a:t>‹#›</a:t>
            </a:fld>
            <a:endParaRPr lang="en-US"/>
          </a:p>
        </p:txBody>
      </p:sp>
    </p:spTree>
  </p:cSld>
  <p:clrMapOvr>
    <a:masterClrMapping/>
  </p:clrMapOvr>
  <p:transition>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5F6DA8-3399-4BB5-8CD0-3FD429993CC1}" type="datetimeFigureOut">
              <a:rPr lang="en-US" smtClean="0"/>
              <a:t>9/1/2010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F3755-2B1E-4CC3-A5A3-EE3AD6F42C1E}" type="slidenum">
              <a:rPr lang="en-US" smtClean="0"/>
              <a:t>‹#›</a:t>
            </a:fld>
            <a:endParaRPr lang="en-US"/>
          </a:p>
        </p:txBody>
      </p:sp>
    </p:spTree>
  </p:cSld>
  <p:clrMapOvr>
    <a:masterClrMapping/>
  </p:clrMapOvr>
  <p:transition>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5F6DA8-3399-4BB5-8CD0-3FD429993CC1}" type="datetimeFigureOut">
              <a:rPr lang="en-US" smtClean="0"/>
              <a:t>9/1/2010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0F3755-2B1E-4CC3-A5A3-EE3AD6F42C1E}" type="slidenum">
              <a:rPr lang="en-US" smtClean="0"/>
              <a:t>‹#›</a:t>
            </a:fld>
            <a:endParaRPr lang="en-US"/>
          </a:p>
        </p:txBody>
      </p:sp>
    </p:spTree>
  </p:cSld>
  <p:clrMapOvr>
    <a:masterClrMapping/>
  </p:clrMapOvr>
  <p:transition>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5F6DA8-3399-4BB5-8CD0-3FD429993CC1}" type="datetimeFigureOut">
              <a:rPr lang="en-US" smtClean="0"/>
              <a:t>9/1/2010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0F3755-2B1E-4CC3-A5A3-EE3AD6F42C1E}" type="slidenum">
              <a:rPr lang="en-US" smtClean="0"/>
              <a:t>‹#›</a:t>
            </a:fld>
            <a:endParaRPr lang="en-US"/>
          </a:p>
        </p:txBody>
      </p:sp>
    </p:spTree>
  </p:cSld>
  <p:clrMapOvr>
    <a:masterClrMapping/>
  </p:clrMapOvr>
  <p:transition>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5F6DA8-3399-4BB5-8CD0-3FD429993CC1}" type="datetimeFigureOut">
              <a:rPr lang="en-US" smtClean="0"/>
              <a:t>9/1/2010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0F3755-2B1E-4CC3-A5A3-EE3AD6F42C1E}" type="slidenum">
              <a:rPr lang="en-US" smtClean="0"/>
              <a:t>‹#›</a:t>
            </a:fld>
            <a:endParaRPr lang="en-US"/>
          </a:p>
        </p:txBody>
      </p:sp>
    </p:spTree>
  </p:cSld>
  <p:clrMapOvr>
    <a:masterClrMapping/>
  </p:clrMapOvr>
  <p:transition>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5F6DA8-3399-4BB5-8CD0-3FD429993CC1}" type="datetimeFigureOut">
              <a:rPr lang="en-US" smtClean="0"/>
              <a:t>9/1/2010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0F3755-2B1E-4CC3-A5A3-EE3AD6F42C1E}" type="slidenum">
              <a:rPr lang="en-US" smtClean="0"/>
              <a:t>‹#›</a:t>
            </a:fld>
            <a:endParaRPr lang="en-US"/>
          </a:p>
        </p:txBody>
      </p:sp>
    </p:spTree>
  </p:cSld>
  <p:clrMapOvr>
    <a:masterClrMapping/>
  </p:clrMapOvr>
  <p:transition>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5F6DA8-3399-4BB5-8CD0-3FD429993CC1}" type="datetimeFigureOut">
              <a:rPr lang="en-US" smtClean="0"/>
              <a:t>9/1/2010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0F3755-2B1E-4CC3-A5A3-EE3AD6F42C1E}" type="slidenum">
              <a:rPr lang="en-US" smtClean="0"/>
              <a:t>‹#›</a:t>
            </a:fld>
            <a:endParaRPr lang="en-US"/>
          </a:p>
        </p:txBody>
      </p:sp>
    </p:spTree>
  </p:cSld>
  <p:clrMapOvr>
    <a:masterClrMapping/>
  </p:clrMapOvr>
  <p:transition>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5F6DA8-3399-4BB5-8CD0-3FD429993CC1}" type="datetimeFigureOut">
              <a:rPr lang="en-US" smtClean="0"/>
              <a:t>9/1/2010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0F3755-2B1E-4CC3-A5A3-EE3AD6F42C1E}" type="slidenum">
              <a:rPr lang="en-US" smtClean="0"/>
              <a:t>‹#›</a:t>
            </a:fld>
            <a:endParaRPr lang="en-US"/>
          </a:p>
        </p:txBody>
      </p:sp>
    </p:spTree>
  </p:cSld>
  <p:clrMapOvr>
    <a:masterClrMapping/>
  </p:clrMapOvr>
  <p:transition>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F6DA8-3399-4BB5-8CD0-3FD429993CC1}" type="datetimeFigureOut">
              <a:rPr lang="en-US" smtClean="0"/>
              <a:t>9/1/2010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0F3755-2B1E-4CC3-A5A3-EE3AD6F42C1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zoom dir="in"/>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19201"/>
            <a:ext cx="7772400" cy="838200"/>
          </a:xfrm>
        </p:spPr>
        <p:txBody>
          <a:bodyPr/>
          <a:lstStyle/>
          <a:p>
            <a:r>
              <a:rPr lang="en-US" b="1" dirty="0" smtClean="0">
                <a:solidFill>
                  <a:schemeClr val="bg1"/>
                </a:solidFill>
              </a:rPr>
              <a:t>Matthew 12:36-37</a:t>
            </a:r>
            <a:endParaRPr lang="en-US" b="1" dirty="0">
              <a:solidFill>
                <a:schemeClr val="bg1"/>
              </a:solidFill>
            </a:endParaRPr>
          </a:p>
        </p:txBody>
      </p:sp>
      <p:sp>
        <p:nvSpPr>
          <p:cNvPr id="3" name="Subtitle 2"/>
          <p:cNvSpPr>
            <a:spLocks noGrp="1"/>
          </p:cNvSpPr>
          <p:nvPr>
            <p:ph type="subTitle" idx="1"/>
          </p:nvPr>
        </p:nvSpPr>
        <p:spPr>
          <a:xfrm>
            <a:off x="609600" y="2209800"/>
            <a:ext cx="7848600" cy="3429000"/>
          </a:xfrm>
        </p:spPr>
        <p:txBody>
          <a:bodyPr>
            <a:normAutofit/>
          </a:bodyPr>
          <a:lstStyle/>
          <a:p>
            <a:pPr algn="l"/>
            <a:r>
              <a:rPr lang="en-US" sz="3600" b="1" baseline="30000" dirty="0">
                <a:solidFill>
                  <a:schemeClr val="bg1"/>
                </a:solidFill>
              </a:rPr>
              <a:t>36</a:t>
            </a:r>
            <a:r>
              <a:rPr lang="en-US" sz="3600" dirty="0" smtClean="0">
                <a:solidFill>
                  <a:schemeClr val="bg1"/>
                </a:solidFill>
              </a:rPr>
              <a:t> </a:t>
            </a:r>
            <a:r>
              <a:rPr lang="en-US" sz="3600" dirty="0">
                <a:solidFill>
                  <a:schemeClr val="bg1"/>
                </a:solidFill>
              </a:rPr>
              <a:t>But I say to you that for every idle word men may speak, they will give account of it in the day of judgment.</a:t>
            </a:r>
            <a:r>
              <a:rPr lang="en-US" sz="3600" dirty="0" smtClean="0">
                <a:solidFill>
                  <a:schemeClr val="bg1"/>
                </a:solidFill>
              </a:rPr>
              <a:t> </a:t>
            </a:r>
            <a:r>
              <a:rPr lang="en-US" sz="3600" b="1" baseline="30000" dirty="0">
                <a:solidFill>
                  <a:schemeClr val="bg1"/>
                </a:solidFill>
              </a:rPr>
              <a:t>37</a:t>
            </a:r>
            <a:r>
              <a:rPr lang="en-US" sz="3600" dirty="0" smtClean="0">
                <a:solidFill>
                  <a:schemeClr val="bg1"/>
                </a:solidFill>
              </a:rPr>
              <a:t> </a:t>
            </a:r>
            <a:r>
              <a:rPr lang="en-US" sz="3600" dirty="0">
                <a:solidFill>
                  <a:schemeClr val="bg1"/>
                </a:solidFill>
              </a:rPr>
              <a:t>For by your words you will be justified, and by your words you will be condemned</a:t>
            </a:r>
            <a:r>
              <a:rPr lang="en-US" sz="3600" dirty="0" smtClean="0">
                <a:solidFill>
                  <a:schemeClr val="bg1"/>
                </a:solidFill>
              </a:rPr>
              <a:t>.</a:t>
            </a:r>
          </a:p>
          <a:p>
            <a:endParaRPr lang="en-US" dirty="0"/>
          </a:p>
        </p:txBody>
      </p:sp>
      <p:pic>
        <p:nvPicPr>
          <p:cNvPr id="1026" name="Picture 2"/>
          <p:cNvPicPr>
            <a:picLocks noChangeAspect="1" noChangeArrowheads="1"/>
          </p:cNvPicPr>
          <p:nvPr/>
        </p:nvPicPr>
        <p:blipFill>
          <a:blip r:embed="rId2"/>
          <a:srcRect/>
          <a:stretch>
            <a:fillRect/>
          </a:stretch>
        </p:blipFill>
        <p:spPr bwMode="auto">
          <a:xfrm>
            <a:off x="457199" y="304800"/>
            <a:ext cx="8184995" cy="914400"/>
          </a:xfrm>
          <a:prstGeom prst="rect">
            <a:avLst/>
          </a:prstGeom>
          <a:noFill/>
          <a:ln w="9525">
            <a:noFill/>
            <a:miter lim="800000"/>
            <a:headEnd/>
            <a:tailEnd/>
          </a:ln>
          <a:effectLst/>
        </p:spPr>
      </p:pic>
    </p:spTree>
  </p:cSld>
  <p:clrMapOvr>
    <a:masterClrMapping/>
  </p:clrMapOvr>
  <p:transition>
    <p:zoom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Examples</a:t>
            </a:r>
            <a:endParaRPr lang="en-US" dirty="0">
              <a:solidFill>
                <a:schemeClr val="bg1"/>
              </a:solidFill>
            </a:endParaRPr>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u="sng" dirty="0" smtClean="0">
                <a:solidFill>
                  <a:schemeClr val="bg1"/>
                </a:solidFill>
              </a:rPr>
              <a:t>Filthy language </a:t>
            </a:r>
            <a:r>
              <a:rPr lang="en-US" dirty="0" smtClean="0">
                <a:solidFill>
                  <a:schemeClr val="bg1"/>
                </a:solidFill>
              </a:rPr>
              <a:t>– </a:t>
            </a:r>
            <a:r>
              <a:rPr lang="en-US" b="1" baseline="30000" dirty="0">
                <a:solidFill>
                  <a:schemeClr val="bg1"/>
                </a:solidFill>
              </a:rPr>
              <a:t>3</a:t>
            </a:r>
            <a:r>
              <a:rPr lang="en-US" dirty="0" smtClean="0">
                <a:solidFill>
                  <a:schemeClr val="bg1"/>
                </a:solidFill>
              </a:rPr>
              <a:t> But fornication and all uncleanness or covetousness, let it not even be named among you, as is fitting for saints; </a:t>
            </a:r>
            <a:r>
              <a:rPr lang="en-US" b="1" baseline="30000" dirty="0">
                <a:solidFill>
                  <a:schemeClr val="bg1"/>
                </a:solidFill>
              </a:rPr>
              <a:t>4</a:t>
            </a:r>
            <a:r>
              <a:rPr lang="en-US" dirty="0" smtClean="0">
                <a:solidFill>
                  <a:schemeClr val="bg1"/>
                </a:solidFill>
              </a:rPr>
              <a:t> neither filthiness, nor foolish talking, nor coarse jesting, which are not fitting, but rather giving of thanks. </a:t>
            </a:r>
            <a:br>
              <a:rPr lang="en-US" dirty="0" smtClean="0">
                <a:solidFill>
                  <a:schemeClr val="bg1"/>
                </a:solidFill>
              </a:rPr>
            </a:br>
            <a:r>
              <a:rPr lang="en-US" b="1" dirty="0" smtClean="0">
                <a:solidFill>
                  <a:schemeClr val="bg1"/>
                </a:solidFill>
              </a:rPr>
              <a:t>Ephesians 5:3-4</a:t>
            </a:r>
          </a:p>
          <a:p>
            <a:r>
              <a:rPr lang="en-US" dirty="0" smtClean="0">
                <a:solidFill>
                  <a:schemeClr val="bg1"/>
                </a:solidFill>
              </a:rPr>
              <a:t>Let no corrupt word proceed out of your mouth, but what is good for necessary edification, that it may impart grace to the hearers. </a:t>
            </a:r>
            <a:br>
              <a:rPr lang="en-US" dirty="0" smtClean="0">
                <a:solidFill>
                  <a:schemeClr val="bg1"/>
                </a:solidFill>
              </a:rPr>
            </a:br>
            <a:r>
              <a:rPr lang="en-US" b="1" dirty="0" smtClean="0">
                <a:solidFill>
                  <a:schemeClr val="bg1"/>
                </a:solidFill>
              </a:rPr>
              <a:t>Ephesians 4:29</a:t>
            </a:r>
          </a:p>
          <a:p>
            <a:endParaRPr lang="en-US" dirty="0" smtClean="0">
              <a:solidFill>
                <a:schemeClr val="bg1"/>
              </a:solidFill>
            </a:endParaRPr>
          </a:p>
          <a:p>
            <a:pPr lvl="1"/>
            <a:endParaRPr lang="en-US" dirty="0" smtClean="0">
              <a:solidFill>
                <a:schemeClr val="bg1"/>
              </a:solidFill>
            </a:endParaRPr>
          </a:p>
        </p:txBody>
      </p:sp>
    </p:spTree>
  </p:cSld>
  <p:clrMapOvr>
    <a:masterClrMapping/>
  </p:clrMapOvr>
  <p:transition>
    <p:zoom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More Examples</a:t>
            </a:r>
            <a:endParaRPr lang="en-US" dirty="0">
              <a:solidFill>
                <a:schemeClr val="bg1"/>
              </a:solidFill>
            </a:endParaRPr>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u="sng" dirty="0" smtClean="0">
                <a:solidFill>
                  <a:schemeClr val="bg1"/>
                </a:solidFill>
              </a:rPr>
              <a:t>Overuse of words </a:t>
            </a:r>
            <a:r>
              <a:rPr lang="en-US" dirty="0" smtClean="0">
                <a:solidFill>
                  <a:schemeClr val="bg1"/>
                </a:solidFill>
              </a:rPr>
              <a:t>– James 1:26; Proverbs 10:19; Proverbs 13:3</a:t>
            </a:r>
          </a:p>
          <a:p>
            <a:r>
              <a:rPr lang="en-US" u="sng" dirty="0" smtClean="0">
                <a:solidFill>
                  <a:schemeClr val="bg1"/>
                </a:solidFill>
              </a:rPr>
              <a:t>Words spoken in haste </a:t>
            </a:r>
            <a:r>
              <a:rPr lang="en-US" dirty="0" smtClean="0">
                <a:solidFill>
                  <a:schemeClr val="bg1"/>
                </a:solidFill>
              </a:rPr>
              <a:t>– Proverbs 29:20; James 1:19</a:t>
            </a:r>
          </a:p>
          <a:p>
            <a:r>
              <a:rPr lang="en-US" u="sng" dirty="0" smtClean="0">
                <a:solidFill>
                  <a:schemeClr val="bg1"/>
                </a:solidFill>
              </a:rPr>
              <a:t>Speaking evil of others </a:t>
            </a:r>
          </a:p>
          <a:p>
            <a:pPr lvl="1"/>
            <a:r>
              <a:rPr lang="en-US" dirty="0" smtClean="0">
                <a:solidFill>
                  <a:schemeClr val="bg1"/>
                </a:solidFill>
              </a:rPr>
              <a:t>Those in authority – Exodus 22:20; Jude 8</a:t>
            </a:r>
          </a:p>
          <a:p>
            <a:pPr lvl="1"/>
            <a:r>
              <a:rPr lang="en-US" dirty="0" smtClean="0">
                <a:solidFill>
                  <a:schemeClr val="bg1"/>
                </a:solidFill>
              </a:rPr>
              <a:t>Those around us – Matthew 5:21-22</a:t>
            </a:r>
          </a:p>
          <a:p>
            <a:r>
              <a:rPr lang="en-US" u="sng" dirty="0" smtClean="0">
                <a:solidFill>
                  <a:schemeClr val="bg1"/>
                </a:solidFill>
              </a:rPr>
              <a:t>Flattery</a:t>
            </a:r>
            <a:r>
              <a:rPr lang="en-US" dirty="0" smtClean="0">
                <a:solidFill>
                  <a:schemeClr val="bg1"/>
                </a:solidFill>
              </a:rPr>
              <a:t> – Psalm 12:1-4; Romans 16:18</a:t>
            </a:r>
          </a:p>
          <a:p>
            <a:r>
              <a:rPr lang="en-US" u="sng" dirty="0" smtClean="0">
                <a:solidFill>
                  <a:schemeClr val="bg1"/>
                </a:solidFill>
              </a:rPr>
              <a:t>Rash oaths </a:t>
            </a:r>
            <a:r>
              <a:rPr lang="en-US" dirty="0" smtClean="0">
                <a:solidFill>
                  <a:schemeClr val="bg1"/>
                </a:solidFill>
              </a:rPr>
              <a:t>– Matthew 5:33-37; James 5:12</a:t>
            </a:r>
          </a:p>
          <a:p>
            <a:r>
              <a:rPr lang="en-US" u="sng" dirty="0" smtClean="0">
                <a:solidFill>
                  <a:schemeClr val="bg1"/>
                </a:solidFill>
              </a:rPr>
              <a:t>Any unwholesome word </a:t>
            </a:r>
            <a:r>
              <a:rPr lang="en-US" dirty="0" smtClean="0">
                <a:solidFill>
                  <a:schemeClr val="bg1"/>
                </a:solidFill>
              </a:rPr>
              <a:t>– Ephesians 4:29</a:t>
            </a:r>
          </a:p>
          <a:p>
            <a:pPr lvl="1"/>
            <a:endParaRPr lang="en-US" dirty="0" smtClean="0">
              <a:solidFill>
                <a:schemeClr val="bg1"/>
              </a:solidFill>
            </a:endParaRPr>
          </a:p>
        </p:txBody>
      </p:sp>
    </p:spTree>
  </p:cSld>
  <p:clrMapOvr>
    <a:masterClrMapping/>
  </p:clrMapOvr>
  <p:transition>
    <p:zoom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More Examples</a:t>
            </a:r>
            <a:endParaRPr lang="en-US" dirty="0">
              <a:solidFill>
                <a:schemeClr val="bg1"/>
              </a:solidFill>
            </a:endParaRPr>
          </a:p>
        </p:txBody>
      </p:sp>
      <p:sp>
        <p:nvSpPr>
          <p:cNvPr id="3" name="Content Placeholder 2"/>
          <p:cNvSpPr>
            <a:spLocks noGrp="1"/>
          </p:cNvSpPr>
          <p:nvPr>
            <p:ph idx="1"/>
          </p:nvPr>
        </p:nvSpPr>
        <p:spPr>
          <a:xfrm>
            <a:off x="457200" y="1600200"/>
            <a:ext cx="8229600" cy="4953000"/>
          </a:xfrm>
        </p:spPr>
        <p:txBody>
          <a:bodyPr>
            <a:normAutofit/>
          </a:bodyPr>
          <a:lstStyle/>
          <a:p>
            <a:r>
              <a:rPr lang="en-US" u="sng" dirty="0" smtClean="0">
                <a:solidFill>
                  <a:schemeClr val="bg1"/>
                </a:solidFill>
              </a:rPr>
              <a:t>Euphemisms</a:t>
            </a:r>
            <a:r>
              <a:rPr lang="en-US" dirty="0" smtClean="0">
                <a:solidFill>
                  <a:schemeClr val="bg1"/>
                </a:solidFill>
              </a:rPr>
              <a:t> (an inoffensive expression substituted for one considered offensive)</a:t>
            </a:r>
          </a:p>
          <a:p>
            <a:pPr lvl="1"/>
            <a:r>
              <a:rPr lang="en-US" sz="3200" dirty="0" smtClean="0">
                <a:solidFill>
                  <a:schemeClr val="bg1"/>
                </a:solidFill>
              </a:rPr>
              <a:t>They mean the same as the more offensive word</a:t>
            </a:r>
          </a:p>
          <a:p>
            <a:pPr lvl="1"/>
            <a:r>
              <a:rPr lang="en-US" sz="3200" dirty="0" smtClean="0">
                <a:solidFill>
                  <a:schemeClr val="bg1"/>
                </a:solidFill>
              </a:rPr>
              <a:t>It is the same wrongful emotion behind the word or its equivalent</a:t>
            </a:r>
          </a:p>
          <a:p>
            <a:pPr lvl="1"/>
            <a:r>
              <a:rPr lang="en-US" sz="3200" dirty="0" smtClean="0">
                <a:solidFill>
                  <a:schemeClr val="bg1"/>
                </a:solidFill>
              </a:rPr>
              <a:t>They reflect the attitude of heart contrary to the proper spirit of Christian conduct</a:t>
            </a:r>
          </a:p>
        </p:txBody>
      </p:sp>
    </p:spTree>
  </p:cSld>
  <p:clrMapOvr>
    <a:masterClrMapping/>
  </p:clrMapOvr>
  <p:transition>
    <p:zoom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Speech Reveals Heart</a:t>
            </a:r>
            <a:endParaRPr lang="en-US" dirty="0">
              <a:solidFill>
                <a:schemeClr val="bg1"/>
              </a:solidFill>
            </a:endParaRPr>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dirty="0" smtClean="0">
                <a:solidFill>
                  <a:schemeClr val="bg1"/>
                </a:solidFill>
              </a:rPr>
              <a:t>Our speech is often one of habit. </a:t>
            </a:r>
          </a:p>
          <a:p>
            <a:r>
              <a:rPr lang="en-US" dirty="0" smtClean="0">
                <a:solidFill>
                  <a:schemeClr val="bg1"/>
                </a:solidFill>
              </a:rPr>
              <a:t>What has been stored in the heart is what comes out</a:t>
            </a:r>
          </a:p>
          <a:p>
            <a:r>
              <a:rPr lang="en-US" b="1" baseline="30000" dirty="0">
                <a:solidFill>
                  <a:schemeClr val="bg1"/>
                </a:solidFill>
              </a:rPr>
              <a:t>34</a:t>
            </a:r>
            <a:r>
              <a:rPr lang="en-US" dirty="0" smtClean="0">
                <a:solidFill>
                  <a:schemeClr val="bg1"/>
                </a:solidFill>
              </a:rPr>
              <a:t> </a:t>
            </a:r>
            <a:r>
              <a:rPr lang="en-US" dirty="0">
                <a:solidFill>
                  <a:schemeClr val="bg1"/>
                </a:solidFill>
              </a:rPr>
              <a:t>Brood of vipers! How can you, being evil, speak good things? For out of the abundance of the heart the mouth speaks.</a:t>
            </a:r>
            <a:r>
              <a:rPr lang="en-US" dirty="0" smtClean="0">
                <a:solidFill>
                  <a:schemeClr val="bg1"/>
                </a:solidFill>
              </a:rPr>
              <a:t> </a:t>
            </a:r>
            <a:r>
              <a:rPr lang="en-US" b="1" baseline="30000" dirty="0">
                <a:solidFill>
                  <a:schemeClr val="bg1"/>
                </a:solidFill>
              </a:rPr>
              <a:t>35</a:t>
            </a:r>
            <a:r>
              <a:rPr lang="en-US" dirty="0" smtClean="0">
                <a:solidFill>
                  <a:schemeClr val="bg1"/>
                </a:solidFill>
              </a:rPr>
              <a:t> </a:t>
            </a:r>
            <a:r>
              <a:rPr lang="en-US" dirty="0">
                <a:solidFill>
                  <a:schemeClr val="bg1"/>
                </a:solidFill>
              </a:rPr>
              <a:t>A good man out of the good treasure of his heart</a:t>
            </a:r>
            <a:r>
              <a:rPr lang="en-US" dirty="0" smtClean="0">
                <a:solidFill>
                  <a:schemeClr val="bg1"/>
                </a:solidFill>
              </a:rPr>
              <a:t> </a:t>
            </a:r>
            <a:r>
              <a:rPr lang="en-US" dirty="0">
                <a:solidFill>
                  <a:schemeClr val="bg1"/>
                </a:solidFill>
              </a:rPr>
              <a:t>brings forth good things, and an evil man out of the evil treasure brings forth evil things.</a:t>
            </a:r>
            <a:r>
              <a:rPr lang="en-US" dirty="0" smtClean="0">
                <a:solidFill>
                  <a:schemeClr val="bg1"/>
                </a:solidFill>
              </a:rPr>
              <a:t> </a:t>
            </a:r>
            <a:br>
              <a:rPr lang="en-US" dirty="0" smtClean="0">
                <a:solidFill>
                  <a:schemeClr val="bg1"/>
                </a:solidFill>
              </a:rPr>
            </a:br>
            <a:r>
              <a:rPr lang="en-US" b="1" dirty="0" smtClean="0">
                <a:solidFill>
                  <a:schemeClr val="bg1"/>
                </a:solidFill>
              </a:rPr>
              <a:t>Matthew 12:34-35</a:t>
            </a:r>
          </a:p>
        </p:txBody>
      </p:sp>
    </p:spTree>
  </p:cSld>
  <p:clrMapOvr>
    <a:masterClrMapping/>
  </p:clrMapOvr>
  <p:transition>
    <p:zoom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Principles of Acceptable Speech</a:t>
            </a:r>
            <a:endParaRPr lang="en-US" dirty="0">
              <a:solidFill>
                <a:schemeClr val="bg1"/>
              </a:solidFill>
            </a:endParaRPr>
          </a:p>
        </p:txBody>
      </p:sp>
      <p:sp>
        <p:nvSpPr>
          <p:cNvPr id="3" name="Content Placeholder 2"/>
          <p:cNvSpPr>
            <a:spLocks noGrp="1"/>
          </p:cNvSpPr>
          <p:nvPr>
            <p:ph idx="1"/>
          </p:nvPr>
        </p:nvSpPr>
        <p:spPr>
          <a:xfrm>
            <a:off x="457200" y="1600200"/>
            <a:ext cx="8229600" cy="4953000"/>
          </a:xfrm>
        </p:spPr>
        <p:txBody>
          <a:bodyPr>
            <a:normAutofit fontScale="92500"/>
          </a:bodyPr>
          <a:lstStyle/>
          <a:p>
            <a:pPr algn="ctr">
              <a:buNone/>
            </a:pPr>
            <a:r>
              <a:rPr lang="en-US" b="1" dirty="0" smtClean="0">
                <a:solidFill>
                  <a:schemeClr val="bg1"/>
                </a:solidFill>
              </a:rPr>
              <a:t>Two basic guidelines</a:t>
            </a:r>
            <a:endParaRPr lang="en-US" b="1" dirty="0">
              <a:solidFill>
                <a:schemeClr val="bg1"/>
              </a:solidFill>
            </a:endParaRPr>
          </a:p>
          <a:p>
            <a:pPr marL="514350" indent="-514350">
              <a:buFont typeface="+mj-lt"/>
              <a:buAutoNum type="arabicPeriod"/>
            </a:pPr>
            <a:r>
              <a:rPr lang="en-US" b="1" u="sng" dirty="0" smtClean="0">
                <a:solidFill>
                  <a:schemeClr val="bg1"/>
                </a:solidFill>
              </a:rPr>
              <a:t>Edification</a:t>
            </a:r>
            <a:r>
              <a:rPr lang="en-US" dirty="0" smtClean="0">
                <a:solidFill>
                  <a:schemeClr val="bg1"/>
                </a:solidFill>
              </a:rPr>
              <a:t> - Let no corrupt word proceed out of your mouth, but what is good for necessary edification, that it may impart grace to the hearers. </a:t>
            </a:r>
            <a:r>
              <a:rPr lang="en-US" b="1" dirty="0" smtClean="0">
                <a:solidFill>
                  <a:schemeClr val="bg1"/>
                </a:solidFill>
              </a:rPr>
              <a:t>Ephesians 4:29</a:t>
            </a:r>
          </a:p>
          <a:p>
            <a:pPr marL="914400" lvl="1" indent="-514350">
              <a:buFont typeface="+mj-lt"/>
              <a:buAutoNum type="arabicPeriod"/>
            </a:pPr>
            <a:r>
              <a:rPr lang="en-US" dirty="0">
                <a:solidFill>
                  <a:schemeClr val="bg1"/>
                </a:solidFill>
              </a:rPr>
              <a:t>E</a:t>
            </a:r>
            <a:r>
              <a:rPr lang="en-US" dirty="0" smtClean="0">
                <a:solidFill>
                  <a:schemeClr val="bg1"/>
                </a:solidFill>
              </a:rPr>
              <a:t>ncourages and builds up</a:t>
            </a:r>
          </a:p>
          <a:p>
            <a:pPr marL="914400" lvl="1" indent="-514350">
              <a:buFont typeface="+mj-lt"/>
              <a:buAutoNum type="arabicPeriod"/>
            </a:pPr>
            <a:r>
              <a:rPr lang="en-US" dirty="0" smtClean="0">
                <a:solidFill>
                  <a:schemeClr val="bg1"/>
                </a:solidFill>
              </a:rPr>
              <a:t>Gives grace to others</a:t>
            </a:r>
          </a:p>
          <a:p>
            <a:pPr marL="514350" indent="-514350">
              <a:buFont typeface="+mj-lt"/>
              <a:buAutoNum type="arabicPeriod"/>
            </a:pPr>
            <a:r>
              <a:rPr lang="en-US" b="1" u="sng" dirty="0" smtClean="0">
                <a:solidFill>
                  <a:schemeClr val="bg1"/>
                </a:solidFill>
              </a:rPr>
              <a:t>Thankfulness, Gratitude </a:t>
            </a:r>
            <a:r>
              <a:rPr lang="en-US" dirty="0" smtClean="0">
                <a:solidFill>
                  <a:schemeClr val="bg1"/>
                </a:solidFill>
              </a:rPr>
              <a:t>- neither filthiness, nor foolish talking, nor coarse jesting, which are not fitting, but rather giving of thanks. </a:t>
            </a:r>
            <a:r>
              <a:rPr lang="en-US" b="1" dirty="0" smtClean="0">
                <a:solidFill>
                  <a:schemeClr val="bg1"/>
                </a:solidFill>
              </a:rPr>
              <a:t>Ephesians 5:4</a:t>
            </a:r>
          </a:p>
        </p:txBody>
      </p:sp>
    </p:spTree>
  </p:cSld>
  <p:clrMapOvr>
    <a:masterClrMapping/>
  </p:clrMapOvr>
  <p:transition>
    <p:zoom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Principles of Acceptable Speech</a:t>
            </a:r>
            <a:endParaRPr lang="en-US" dirty="0">
              <a:solidFill>
                <a:schemeClr val="bg1"/>
              </a:solidFill>
            </a:endParaRPr>
          </a:p>
        </p:txBody>
      </p:sp>
      <p:sp>
        <p:nvSpPr>
          <p:cNvPr id="3" name="Content Placeholder 2"/>
          <p:cNvSpPr>
            <a:spLocks noGrp="1"/>
          </p:cNvSpPr>
          <p:nvPr>
            <p:ph idx="1"/>
          </p:nvPr>
        </p:nvSpPr>
        <p:spPr>
          <a:xfrm>
            <a:off x="457200" y="1600200"/>
            <a:ext cx="8229600" cy="4953000"/>
          </a:xfrm>
        </p:spPr>
        <p:txBody>
          <a:bodyPr>
            <a:normAutofit/>
          </a:bodyPr>
          <a:lstStyle/>
          <a:p>
            <a:pPr algn="ctr">
              <a:buNone/>
            </a:pPr>
            <a:r>
              <a:rPr lang="en-US" sz="4000" b="1" dirty="0" smtClean="0">
                <a:solidFill>
                  <a:schemeClr val="bg1"/>
                </a:solidFill>
              </a:rPr>
              <a:t>This speech requires forethought</a:t>
            </a:r>
          </a:p>
          <a:p>
            <a:r>
              <a:rPr lang="en-US" dirty="0" smtClean="0">
                <a:solidFill>
                  <a:schemeClr val="bg1"/>
                </a:solidFill>
              </a:rPr>
              <a:t>The heart of the righteous studies how to answer, But the mouth of the wicked pours forth evil. </a:t>
            </a:r>
            <a:r>
              <a:rPr lang="en-US" b="1" dirty="0" smtClean="0">
                <a:solidFill>
                  <a:schemeClr val="bg1"/>
                </a:solidFill>
              </a:rPr>
              <a:t>Proverbs 15:28</a:t>
            </a:r>
          </a:p>
          <a:p>
            <a:r>
              <a:rPr lang="en-US" dirty="0" smtClean="0">
                <a:solidFill>
                  <a:schemeClr val="bg1"/>
                </a:solidFill>
              </a:rPr>
              <a:t>So then, my beloved brethren, let every man be swift to hear, </a:t>
            </a:r>
            <a:r>
              <a:rPr lang="en-US" b="1" u="sng" dirty="0" smtClean="0">
                <a:solidFill>
                  <a:schemeClr val="bg1"/>
                </a:solidFill>
              </a:rPr>
              <a:t>slow to speak</a:t>
            </a:r>
            <a:r>
              <a:rPr lang="en-US" dirty="0" smtClean="0">
                <a:solidFill>
                  <a:schemeClr val="bg1"/>
                </a:solidFill>
              </a:rPr>
              <a:t>, slow to wrath; </a:t>
            </a:r>
            <a:r>
              <a:rPr lang="en-US" b="1" dirty="0" smtClean="0">
                <a:solidFill>
                  <a:schemeClr val="bg1"/>
                </a:solidFill>
              </a:rPr>
              <a:t>James 1:19</a:t>
            </a:r>
            <a:endParaRPr lang="en-US" dirty="0" smtClean="0">
              <a:solidFill>
                <a:schemeClr val="bg1"/>
              </a:solidFill>
            </a:endParaRPr>
          </a:p>
          <a:p>
            <a:endParaRPr lang="en-US" b="1" dirty="0" smtClean="0">
              <a:solidFill>
                <a:schemeClr val="bg1"/>
              </a:solidFill>
            </a:endParaRPr>
          </a:p>
        </p:txBody>
      </p:sp>
    </p:spTree>
  </p:cSld>
  <p:clrMapOvr>
    <a:masterClrMapping/>
  </p:clrMapOvr>
  <p:transition>
    <p:zoom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Final Thought from God</a:t>
            </a:r>
            <a:endParaRPr lang="en-US" dirty="0">
              <a:solidFill>
                <a:schemeClr val="bg1"/>
              </a:solidFill>
            </a:endParaRPr>
          </a:p>
        </p:txBody>
      </p:sp>
      <p:sp>
        <p:nvSpPr>
          <p:cNvPr id="3" name="Content Placeholder 2"/>
          <p:cNvSpPr>
            <a:spLocks noGrp="1"/>
          </p:cNvSpPr>
          <p:nvPr>
            <p:ph idx="1"/>
          </p:nvPr>
        </p:nvSpPr>
        <p:spPr>
          <a:xfrm>
            <a:off x="457200" y="1600200"/>
            <a:ext cx="8229600" cy="4953000"/>
          </a:xfrm>
        </p:spPr>
        <p:txBody>
          <a:bodyPr>
            <a:normAutofit/>
          </a:bodyPr>
          <a:lstStyle/>
          <a:p>
            <a:r>
              <a:rPr lang="en-US" sz="4400" dirty="0" smtClean="0">
                <a:solidFill>
                  <a:schemeClr val="bg1"/>
                </a:solidFill>
              </a:rPr>
              <a:t> Let the words of my mouth and the meditation of my heart Be acceptable in Your sight, O </a:t>
            </a:r>
            <a:r>
              <a:rPr lang="en-US" sz="4400" cap="small" dirty="0" smtClean="0">
                <a:solidFill>
                  <a:schemeClr val="bg1"/>
                </a:solidFill>
              </a:rPr>
              <a:t>Lord</a:t>
            </a:r>
            <a:r>
              <a:rPr lang="en-US" sz="4400" dirty="0" smtClean="0">
                <a:solidFill>
                  <a:schemeClr val="bg1"/>
                </a:solidFill>
              </a:rPr>
              <a:t>, my strength and my Redeemer.</a:t>
            </a:r>
            <a:br>
              <a:rPr lang="en-US" sz="4400" dirty="0" smtClean="0">
                <a:solidFill>
                  <a:schemeClr val="bg1"/>
                </a:solidFill>
              </a:rPr>
            </a:br>
            <a:r>
              <a:rPr lang="en-US" sz="4400" dirty="0" smtClean="0">
                <a:solidFill>
                  <a:schemeClr val="bg1"/>
                </a:solidFill>
              </a:rPr>
              <a:t/>
            </a:r>
            <a:br>
              <a:rPr lang="en-US" sz="4400" dirty="0" smtClean="0">
                <a:solidFill>
                  <a:schemeClr val="bg1"/>
                </a:solidFill>
              </a:rPr>
            </a:br>
            <a:r>
              <a:rPr lang="en-US" sz="4400" b="1" dirty="0" smtClean="0">
                <a:solidFill>
                  <a:schemeClr val="bg1"/>
                </a:solidFill>
              </a:rPr>
              <a:t>Psalms 19:14</a:t>
            </a:r>
          </a:p>
          <a:p>
            <a:endParaRPr lang="en-US" b="1" dirty="0" smtClean="0">
              <a:solidFill>
                <a:schemeClr val="bg1"/>
              </a:solidFill>
            </a:endParaRPr>
          </a:p>
        </p:txBody>
      </p:sp>
    </p:spTree>
  </p:cSld>
  <p:clrMapOvr>
    <a:masterClrMapping/>
  </p:clrMapOvr>
  <p:transition>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Definition of the term</a:t>
            </a:r>
            <a:endParaRPr lang="en-US" dirty="0">
              <a:solidFill>
                <a:schemeClr val="bg1"/>
              </a:solidFill>
            </a:endParaRPr>
          </a:p>
        </p:txBody>
      </p:sp>
      <p:sp>
        <p:nvSpPr>
          <p:cNvPr id="3" name="Content Placeholder 2"/>
          <p:cNvSpPr>
            <a:spLocks noGrp="1"/>
          </p:cNvSpPr>
          <p:nvPr>
            <p:ph idx="1"/>
          </p:nvPr>
        </p:nvSpPr>
        <p:spPr/>
        <p:txBody>
          <a:bodyPr>
            <a:normAutofit fontScale="85000" lnSpcReduction="10000"/>
          </a:bodyPr>
          <a:lstStyle/>
          <a:p>
            <a:r>
              <a:rPr lang="en-US" b="1" dirty="0" smtClean="0">
                <a:solidFill>
                  <a:schemeClr val="bg1"/>
                </a:solidFill>
              </a:rPr>
              <a:t>Dictionary</a:t>
            </a:r>
            <a:r>
              <a:rPr lang="en-US" dirty="0" smtClean="0">
                <a:solidFill>
                  <a:schemeClr val="bg1"/>
                </a:solidFill>
              </a:rPr>
              <a:t> – “empty rhetoric or insincere or exaggerated talk”</a:t>
            </a:r>
          </a:p>
          <a:p>
            <a:r>
              <a:rPr lang="en-US" b="1" dirty="0" smtClean="0">
                <a:solidFill>
                  <a:schemeClr val="bg1"/>
                </a:solidFill>
              </a:rPr>
              <a:t>Robertson’s Word Pictures </a:t>
            </a:r>
            <a:r>
              <a:rPr lang="en-US" dirty="0" smtClean="0">
                <a:solidFill>
                  <a:schemeClr val="bg1"/>
                </a:solidFill>
              </a:rPr>
              <a:t>- </a:t>
            </a:r>
            <a:r>
              <a:rPr lang="en-US" u="sng" dirty="0">
                <a:solidFill>
                  <a:schemeClr val="bg1"/>
                </a:solidFill>
              </a:rPr>
              <a:t>Every idle word </a:t>
            </a:r>
            <a:r>
              <a:rPr lang="en-US" i="1" dirty="0" smtClean="0">
                <a:solidFill>
                  <a:schemeClr val="bg1"/>
                </a:solidFill>
              </a:rPr>
              <a:t> </a:t>
            </a:r>
            <a:r>
              <a:rPr lang="en-US" i="1" dirty="0">
                <a:solidFill>
                  <a:schemeClr val="bg1"/>
                </a:solidFill>
              </a:rPr>
              <a:t>An ineffective, useless </a:t>
            </a:r>
            <a:r>
              <a:rPr lang="en-US" i="1" dirty="0" smtClean="0">
                <a:solidFill>
                  <a:schemeClr val="bg1"/>
                </a:solidFill>
              </a:rPr>
              <a:t>word. </a:t>
            </a:r>
            <a:r>
              <a:rPr lang="en-US" i="1" dirty="0">
                <a:solidFill>
                  <a:schemeClr val="bg1"/>
                </a:solidFill>
              </a:rPr>
              <a:t>A word that does no good and </a:t>
            </a:r>
            <a:r>
              <a:rPr lang="en-US" i="1" dirty="0" smtClean="0">
                <a:solidFill>
                  <a:schemeClr val="bg1"/>
                </a:solidFill>
              </a:rPr>
              <a:t>is pernicious. </a:t>
            </a:r>
            <a:r>
              <a:rPr lang="en-US" i="1" dirty="0">
                <a:solidFill>
                  <a:schemeClr val="bg1"/>
                </a:solidFill>
              </a:rPr>
              <a:t>It is a solemn thought. Jesus who knows our very thoughts (</a:t>
            </a:r>
            <a:r>
              <a:rPr lang="en-US" dirty="0" smtClean="0">
                <a:solidFill>
                  <a:schemeClr val="bg1"/>
                </a:solidFill>
              </a:rPr>
              <a:t>Mat. 12:25</a:t>
            </a:r>
            <a:r>
              <a:rPr lang="en-US" dirty="0">
                <a:solidFill>
                  <a:schemeClr val="bg1"/>
                </a:solidFill>
              </a:rPr>
              <a:t>) insists that our words reveal our thoughts and form a just basis for the interpretation of character (</a:t>
            </a:r>
            <a:r>
              <a:rPr lang="en-US" dirty="0" smtClean="0">
                <a:solidFill>
                  <a:schemeClr val="bg1"/>
                </a:solidFill>
              </a:rPr>
              <a:t>Mat. 12:37</a:t>
            </a:r>
            <a:r>
              <a:rPr lang="en-US" dirty="0">
                <a:solidFill>
                  <a:schemeClr val="bg1"/>
                </a:solidFill>
              </a:rPr>
              <a:t>). Here we have judgment by words as in 25:31-46 where Jesus presents judgment by deeds. Both are real tests of actual character.</a:t>
            </a:r>
          </a:p>
        </p:txBody>
      </p:sp>
    </p:spTree>
  </p:cSld>
  <p:clrMapOvr>
    <a:masterClrMapping/>
  </p:clrMapOvr>
  <p:transition>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Definition of the term</a:t>
            </a:r>
            <a:endParaRPr lang="en-US" dirty="0">
              <a:solidFill>
                <a:schemeClr val="bg1"/>
              </a:solidFill>
            </a:endParaRPr>
          </a:p>
        </p:txBody>
      </p:sp>
      <p:sp>
        <p:nvSpPr>
          <p:cNvPr id="3" name="Content Placeholder 2"/>
          <p:cNvSpPr>
            <a:spLocks noGrp="1"/>
          </p:cNvSpPr>
          <p:nvPr>
            <p:ph idx="1"/>
          </p:nvPr>
        </p:nvSpPr>
        <p:spPr/>
        <p:txBody>
          <a:bodyPr>
            <a:normAutofit fontScale="85000" lnSpcReduction="20000"/>
          </a:bodyPr>
          <a:lstStyle/>
          <a:p>
            <a:r>
              <a:rPr lang="en-US" b="1" dirty="0" smtClean="0">
                <a:solidFill>
                  <a:schemeClr val="bg1"/>
                </a:solidFill>
              </a:rPr>
              <a:t>Vincent’s Word Studies </a:t>
            </a:r>
            <a:r>
              <a:rPr lang="en-US" dirty="0" smtClean="0">
                <a:solidFill>
                  <a:schemeClr val="bg1"/>
                </a:solidFill>
              </a:rPr>
              <a:t>– </a:t>
            </a:r>
            <a:r>
              <a:rPr lang="en-US" i="1" dirty="0" smtClean="0">
                <a:solidFill>
                  <a:schemeClr val="bg1"/>
                </a:solidFill>
              </a:rPr>
              <a:t>An </a:t>
            </a:r>
            <a:r>
              <a:rPr lang="en-US" i="1" dirty="0">
                <a:solidFill>
                  <a:schemeClr val="bg1"/>
                </a:solidFill>
              </a:rPr>
              <a:t>idle word is a non-working word; an inoperative word. It has no legitimate work, no office, no business, but is morally useless and unprofitable</a:t>
            </a:r>
            <a:r>
              <a:rPr lang="en-US" i="1" dirty="0" smtClean="0">
                <a:solidFill>
                  <a:schemeClr val="bg1"/>
                </a:solidFill>
              </a:rPr>
              <a:t>.</a:t>
            </a:r>
          </a:p>
          <a:p>
            <a:r>
              <a:rPr lang="en-US" b="1" dirty="0" smtClean="0">
                <a:solidFill>
                  <a:schemeClr val="bg1"/>
                </a:solidFill>
              </a:rPr>
              <a:t>J. W. </a:t>
            </a:r>
            <a:r>
              <a:rPr lang="en-US" b="1" dirty="0" err="1" smtClean="0">
                <a:solidFill>
                  <a:schemeClr val="bg1"/>
                </a:solidFill>
              </a:rPr>
              <a:t>McGarvey</a:t>
            </a:r>
            <a:r>
              <a:rPr lang="en-US" b="1" dirty="0" smtClean="0">
                <a:solidFill>
                  <a:schemeClr val="bg1"/>
                </a:solidFill>
              </a:rPr>
              <a:t> commentary </a:t>
            </a:r>
            <a:r>
              <a:rPr lang="en-US" i="1" dirty="0" smtClean="0">
                <a:solidFill>
                  <a:schemeClr val="bg1"/>
                </a:solidFill>
              </a:rPr>
              <a:t>- </a:t>
            </a:r>
            <a:r>
              <a:rPr lang="en-US" dirty="0" smtClean="0">
                <a:solidFill>
                  <a:schemeClr val="bg1"/>
                </a:solidFill>
              </a:rPr>
              <a:t>It </a:t>
            </a:r>
            <a:r>
              <a:rPr lang="en-US" dirty="0">
                <a:solidFill>
                  <a:schemeClr val="bg1"/>
                </a:solidFill>
              </a:rPr>
              <a:t>may have seemed to some that Jesus denounced too severely a saying which the Pharisees had hastily and lightly uttered. But it is the word inconsiderately spoken which betrays the true state of the heart. The hypocrite can talk like an angel if he be put on notice that his words are heard. Jesus here makes words the basis of the judgment of God. </a:t>
            </a:r>
          </a:p>
        </p:txBody>
      </p:sp>
    </p:spTree>
  </p:cSld>
  <p:clrMapOvr>
    <a:masterClrMapping/>
  </p:clrMapOvr>
  <p:transition>
    <p:zoom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INTRODUCTION</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dirty="0" smtClean="0">
                <a:solidFill>
                  <a:schemeClr val="bg1"/>
                </a:solidFill>
              </a:rPr>
              <a:t>The standards are different for us than the world</a:t>
            </a:r>
          </a:p>
          <a:p>
            <a:r>
              <a:rPr lang="en-US" b="1" baseline="30000" dirty="0">
                <a:solidFill>
                  <a:schemeClr val="bg1"/>
                </a:solidFill>
              </a:rPr>
              <a:t>8</a:t>
            </a:r>
            <a:r>
              <a:rPr lang="en-US" dirty="0" smtClean="0">
                <a:solidFill>
                  <a:schemeClr val="bg1"/>
                </a:solidFill>
              </a:rPr>
              <a:t> "For My thoughts </a:t>
            </a:r>
            <a:r>
              <a:rPr lang="en-US" i="1" dirty="0" smtClean="0">
                <a:solidFill>
                  <a:schemeClr val="bg1"/>
                </a:solidFill>
              </a:rPr>
              <a:t>are</a:t>
            </a:r>
            <a:r>
              <a:rPr lang="en-US" dirty="0" smtClean="0">
                <a:solidFill>
                  <a:schemeClr val="bg1"/>
                </a:solidFill>
              </a:rPr>
              <a:t> not your thoughts, Nor </a:t>
            </a:r>
            <a:r>
              <a:rPr lang="en-US" i="1" dirty="0" smtClean="0">
                <a:solidFill>
                  <a:schemeClr val="bg1"/>
                </a:solidFill>
              </a:rPr>
              <a:t>are</a:t>
            </a:r>
            <a:r>
              <a:rPr lang="en-US" dirty="0" smtClean="0">
                <a:solidFill>
                  <a:schemeClr val="bg1"/>
                </a:solidFill>
              </a:rPr>
              <a:t> your ways My ways," says the </a:t>
            </a:r>
            <a:r>
              <a:rPr lang="en-US" cap="small" dirty="0" smtClean="0">
                <a:solidFill>
                  <a:schemeClr val="bg1"/>
                </a:solidFill>
              </a:rPr>
              <a:t>Lord</a:t>
            </a:r>
            <a:r>
              <a:rPr lang="en-US" dirty="0" smtClean="0">
                <a:solidFill>
                  <a:schemeClr val="bg1"/>
                </a:solidFill>
              </a:rPr>
              <a:t>. </a:t>
            </a:r>
            <a:r>
              <a:rPr lang="en-US" b="1" baseline="30000" dirty="0">
                <a:solidFill>
                  <a:schemeClr val="bg1"/>
                </a:solidFill>
              </a:rPr>
              <a:t>9</a:t>
            </a:r>
            <a:r>
              <a:rPr lang="en-US" dirty="0" smtClean="0">
                <a:solidFill>
                  <a:schemeClr val="bg1"/>
                </a:solidFill>
              </a:rPr>
              <a:t> "For </a:t>
            </a:r>
            <a:r>
              <a:rPr lang="en-US" i="1" dirty="0" smtClean="0">
                <a:solidFill>
                  <a:schemeClr val="bg1"/>
                </a:solidFill>
              </a:rPr>
              <a:t>as</a:t>
            </a:r>
            <a:r>
              <a:rPr lang="en-US" dirty="0" smtClean="0">
                <a:solidFill>
                  <a:schemeClr val="bg1"/>
                </a:solidFill>
              </a:rPr>
              <a:t> the heavens are higher than the earth, So are My ways higher than your ways, And My thoughts than your thoughts. Isaiah 55:8-9</a:t>
            </a:r>
          </a:p>
        </p:txBody>
      </p:sp>
    </p:spTree>
  </p:cSld>
  <p:clrMapOvr>
    <a:masterClrMapping/>
  </p:clrMapOvr>
  <p:transition>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INTRODUCTION</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dirty="0" smtClean="0">
                <a:solidFill>
                  <a:schemeClr val="bg1"/>
                </a:solidFill>
              </a:rPr>
              <a:t>The standards are different for us than the world</a:t>
            </a:r>
          </a:p>
          <a:p>
            <a:r>
              <a:rPr lang="en-US" dirty="0" smtClean="0">
                <a:solidFill>
                  <a:schemeClr val="bg1"/>
                </a:solidFill>
              </a:rPr>
              <a:t>The world pays little attention to one’s speech</a:t>
            </a:r>
          </a:p>
          <a:p>
            <a:pPr lvl="1"/>
            <a:r>
              <a:rPr lang="en-US" dirty="0" smtClean="0">
                <a:solidFill>
                  <a:schemeClr val="bg1"/>
                </a:solidFill>
              </a:rPr>
              <a:t>Movies, TV, music</a:t>
            </a:r>
          </a:p>
          <a:p>
            <a:pPr lvl="1"/>
            <a:r>
              <a:rPr lang="en-US" dirty="0">
                <a:solidFill>
                  <a:schemeClr val="bg1"/>
                </a:solidFill>
              </a:rPr>
              <a:t>E</a:t>
            </a:r>
            <a:r>
              <a:rPr lang="en-US" dirty="0" smtClean="0">
                <a:solidFill>
                  <a:schemeClr val="bg1"/>
                </a:solidFill>
              </a:rPr>
              <a:t>veryday speech @ work, shopping</a:t>
            </a:r>
          </a:p>
          <a:p>
            <a:r>
              <a:rPr lang="en-US" dirty="0" smtClean="0">
                <a:solidFill>
                  <a:schemeClr val="bg1"/>
                </a:solidFill>
              </a:rPr>
              <a:t>Speech is important to God – It reveals the heart of man. “For out of the abundance of the heart the mouth speaks.” </a:t>
            </a:r>
            <a:r>
              <a:rPr lang="en-US" b="1" dirty="0" smtClean="0">
                <a:solidFill>
                  <a:schemeClr val="bg1"/>
                </a:solidFill>
              </a:rPr>
              <a:t>Matthew 12:34</a:t>
            </a:r>
          </a:p>
          <a:p>
            <a:pPr lvl="1"/>
            <a:endParaRPr lang="en-US" dirty="0" smtClean="0">
              <a:solidFill>
                <a:schemeClr val="bg1"/>
              </a:solidFill>
            </a:endParaRPr>
          </a:p>
        </p:txBody>
      </p:sp>
    </p:spTree>
  </p:cSld>
  <p:clrMapOvr>
    <a:masterClrMapping/>
  </p:clrMapOvr>
  <p:transition>
    <p:zoom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INTRODUCTION</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dirty="0" smtClean="0">
                <a:solidFill>
                  <a:schemeClr val="bg1"/>
                </a:solidFill>
              </a:rPr>
              <a:t>Our words will be taken into account on judgment day</a:t>
            </a:r>
          </a:p>
          <a:p>
            <a:r>
              <a:rPr lang="en-US" dirty="0" smtClean="0">
                <a:solidFill>
                  <a:schemeClr val="bg1"/>
                </a:solidFill>
              </a:rPr>
              <a:t>We must give careful thought to our words</a:t>
            </a:r>
          </a:p>
          <a:p>
            <a:r>
              <a:rPr lang="en-US" dirty="0" smtClean="0">
                <a:solidFill>
                  <a:schemeClr val="bg1"/>
                </a:solidFill>
              </a:rPr>
              <a:t>It is important that our words be in keeping with God’s standard, not the world’s.</a:t>
            </a:r>
          </a:p>
          <a:p>
            <a:pPr lvl="1"/>
            <a:endParaRPr lang="en-US" dirty="0" smtClean="0">
              <a:solidFill>
                <a:schemeClr val="bg1"/>
              </a:solidFill>
            </a:endParaRPr>
          </a:p>
        </p:txBody>
      </p:sp>
    </p:spTree>
  </p:cSld>
  <p:clrMapOvr>
    <a:masterClrMapping/>
  </p:clrMapOvr>
  <p:transition>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Examples</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u="sng" dirty="0" smtClean="0">
                <a:solidFill>
                  <a:schemeClr val="bg1"/>
                </a:solidFill>
              </a:rPr>
              <a:t>Using the Lord’s name in vain </a:t>
            </a:r>
            <a:r>
              <a:rPr lang="en-US" dirty="0" smtClean="0">
                <a:solidFill>
                  <a:schemeClr val="bg1"/>
                </a:solidFill>
              </a:rPr>
              <a:t>– Exodus 20:7</a:t>
            </a:r>
          </a:p>
          <a:p>
            <a:pPr lvl="1"/>
            <a:r>
              <a:rPr lang="en-US" dirty="0" smtClean="0">
                <a:solidFill>
                  <a:schemeClr val="bg1"/>
                </a:solidFill>
              </a:rPr>
              <a:t>Without an attitude of sincere reverence</a:t>
            </a:r>
          </a:p>
          <a:p>
            <a:pPr lvl="1"/>
            <a:r>
              <a:rPr lang="en-US" dirty="0" smtClean="0">
                <a:solidFill>
                  <a:schemeClr val="bg1"/>
                </a:solidFill>
              </a:rPr>
              <a:t>The Jews would not write the name of God without – washing hands, using special pen</a:t>
            </a:r>
          </a:p>
          <a:p>
            <a:r>
              <a:rPr lang="en-US" u="sng" dirty="0" smtClean="0">
                <a:solidFill>
                  <a:schemeClr val="bg1"/>
                </a:solidFill>
              </a:rPr>
              <a:t>Using the Lord’s name in swearing or cursing</a:t>
            </a:r>
          </a:p>
          <a:p>
            <a:r>
              <a:rPr lang="en-US" u="sng" dirty="0" smtClean="0">
                <a:solidFill>
                  <a:schemeClr val="bg1"/>
                </a:solidFill>
              </a:rPr>
              <a:t>Using the Lord’s name in vain repetitions</a:t>
            </a:r>
          </a:p>
          <a:p>
            <a:r>
              <a:rPr lang="en-US" dirty="0" smtClean="0">
                <a:solidFill>
                  <a:schemeClr val="bg1"/>
                </a:solidFill>
              </a:rPr>
              <a:t>This applies to all names, titles and references to deity – Jesus, Lord, God, Jehovah, etc.</a:t>
            </a:r>
          </a:p>
          <a:p>
            <a:pPr lvl="1"/>
            <a:endParaRPr lang="en-US" dirty="0" smtClean="0">
              <a:solidFill>
                <a:schemeClr val="bg1"/>
              </a:solidFill>
            </a:endParaRPr>
          </a:p>
        </p:txBody>
      </p:sp>
    </p:spTree>
  </p:cSld>
  <p:clrMapOvr>
    <a:masterClrMapping/>
  </p:clrMapOvr>
  <p:transition>
    <p:zoom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Examples</a:t>
            </a:r>
            <a:endParaRPr lang="en-US" dirty="0">
              <a:solidFill>
                <a:schemeClr val="bg1"/>
              </a:solidFill>
            </a:endParaRPr>
          </a:p>
        </p:txBody>
      </p:sp>
      <p:sp>
        <p:nvSpPr>
          <p:cNvPr id="3" name="Content Placeholder 2"/>
          <p:cNvSpPr>
            <a:spLocks noGrp="1"/>
          </p:cNvSpPr>
          <p:nvPr>
            <p:ph idx="1"/>
          </p:nvPr>
        </p:nvSpPr>
        <p:spPr/>
        <p:txBody>
          <a:bodyPr>
            <a:normAutofit fontScale="92500"/>
          </a:bodyPr>
          <a:lstStyle/>
          <a:p>
            <a:r>
              <a:rPr lang="en-US" u="sng" dirty="0" smtClean="0">
                <a:solidFill>
                  <a:schemeClr val="bg1"/>
                </a:solidFill>
              </a:rPr>
              <a:t>Words that are evil </a:t>
            </a:r>
            <a:r>
              <a:rPr lang="en-US" dirty="0" smtClean="0">
                <a:solidFill>
                  <a:schemeClr val="bg1"/>
                </a:solidFill>
              </a:rPr>
              <a:t>- For "He who would love life And see good days, Let him refrain his tongue from evil, And his lips from speaking deceit. </a:t>
            </a:r>
            <a:br>
              <a:rPr lang="en-US" dirty="0" smtClean="0">
                <a:solidFill>
                  <a:schemeClr val="bg1"/>
                </a:solidFill>
              </a:rPr>
            </a:br>
            <a:r>
              <a:rPr lang="en-US" b="1" dirty="0" smtClean="0">
                <a:solidFill>
                  <a:schemeClr val="bg1"/>
                </a:solidFill>
              </a:rPr>
              <a:t>1 Peter 3:10</a:t>
            </a:r>
          </a:p>
          <a:p>
            <a:r>
              <a:rPr lang="en-US" u="sng" dirty="0" smtClean="0">
                <a:solidFill>
                  <a:schemeClr val="bg1"/>
                </a:solidFill>
              </a:rPr>
              <a:t>Lying words </a:t>
            </a:r>
            <a:r>
              <a:rPr lang="en-US" dirty="0" smtClean="0">
                <a:solidFill>
                  <a:schemeClr val="bg1"/>
                </a:solidFill>
              </a:rPr>
              <a:t>– Therefore, putting away lying, </a:t>
            </a:r>
            <a:r>
              <a:rPr lang="en-US" i="1" dirty="0" smtClean="0">
                <a:solidFill>
                  <a:schemeClr val="bg1"/>
                </a:solidFill>
              </a:rPr>
              <a:t>"Let each one of you speak truth with his neighbor,"</a:t>
            </a:r>
            <a:r>
              <a:rPr lang="en-US" dirty="0" smtClean="0">
                <a:solidFill>
                  <a:schemeClr val="bg1"/>
                </a:solidFill>
              </a:rPr>
              <a:t> for we are members of one another. </a:t>
            </a:r>
            <a:br>
              <a:rPr lang="en-US" dirty="0" smtClean="0">
                <a:solidFill>
                  <a:schemeClr val="bg1"/>
                </a:solidFill>
              </a:rPr>
            </a:br>
            <a:r>
              <a:rPr lang="en-US" b="1" dirty="0" smtClean="0">
                <a:solidFill>
                  <a:schemeClr val="bg1"/>
                </a:solidFill>
              </a:rPr>
              <a:t>Ephesians 4:25</a:t>
            </a:r>
          </a:p>
        </p:txBody>
      </p:sp>
    </p:spTree>
  </p:cSld>
  <p:clrMapOvr>
    <a:masterClrMapping/>
  </p:clrMapOvr>
  <p:transition>
    <p:zoom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Examples</a:t>
            </a:r>
            <a:endParaRPr lang="en-US" dirty="0">
              <a:solidFill>
                <a:schemeClr val="bg1"/>
              </a:solidFill>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u="sng" dirty="0" smtClean="0">
                <a:solidFill>
                  <a:schemeClr val="bg1"/>
                </a:solidFill>
              </a:rPr>
              <a:t>Those words that cause trouble </a:t>
            </a:r>
            <a:r>
              <a:rPr lang="en-US" dirty="0" smtClean="0">
                <a:solidFill>
                  <a:schemeClr val="bg1"/>
                </a:solidFill>
              </a:rPr>
              <a:t>– These six </a:t>
            </a:r>
            <a:r>
              <a:rPr lang="en-US" i="1" dirty="0" smtClean="0">
                <a:solidFill>
                  <a:schemeClr val="bg1"/>
                </a:solidFill>
              </a:rPr>
              <a:t>things</a:t>
            </a:r>
            <a:r>
              <a:rPr lang="en-US" dirty="0" smtClean="0">
                <a:solidFill>
                  <a:schemeClr val="bg1"/>
                </a:solidFill>
              </a:rPr>
              <a:t> the </a:t>
            </a:r>
            <a:r>
              <a:rPr lang="en-US" cap="small" dirty="0" smtClean="0">
                <a:solidFill>
                  <a:schemeClr val="bg1"/>
                </a:solidFill>
              </a:rPr>
              <a:t>Lord</a:t>
            </a:r>
            <a:r>
              <a:rPr lang="en-US" dirty="0" smtClean="0">
                <a:solidFill>
                  <a:schemeClr val="bg1"/>
                </a:solidFill>
              </a:rPr>
              <a:t> hates, Yes, seven </a:t>
            </a:r>
            <a:r>
              <a:rPr lang="en-US" i="1" dirty="0" smtClean="0">
                <a:solidFill>
                  <a:schemeClr val="bg1"/>
                </a:solidFill>
              </a:rPr>
              <a:t>are</a:t>
            </a:r>
            <a:r>
              <a:rPr lang="en-US" dirty="0" smtClean="0">
                <a:solidFill>
                  <a:schemeClr val="bg1"/>
                </a:solidFill>
              </a:rPr>
              <a:t> an abomination to Him: </a:t>
            </a:r>
            <a:r>
              <a:rPr lang="en-US" b="1" baseline="30000" dirty="0">
                <a:solidFill>
                  <a:schemeClr val="bg1"/>
                </a:solidFill>
              </a:rPr>
              <a:t>17</a:t>
            </a:r>
            <a:r>
              <a:rPr lang="en-US" dirty="0" smtClean="0">
                <a:solidFill>
                  <a:schemeClr val="bg1"/>
                </a:solidFill>
              </a:rPr>
              <a:t> A proud look, A lying tongue, Hands that shed innocent blood, </a:t>
            </a:r>
            <a:r>
              <a:rPr lang="en-US" b="1" dirty="0" smtClean="0">
                <a:solidFill>
                  <a:schemeClr val="bg1"/>
                </a:solidFill>
              </a:rPr>
              <a:t>Proverbs 6:16-17</a:t>
            </a:r>
            <a:endParaRPr lang="en-US" dirty="0" smtClean="0">
              <a:solidFill>
                <a:schemeClr val="bg1"/>
              </a:solidFill>
            </a:endParaRPr>
          </a:p>
          <a:p>
            <a:r>
              <a:rPr lang="en-US" u="sng" dirty="0" smtClean="0">
                <a:solidFill>
                  <a:schemeClr val="bg1"/>
                </a:solidFill>
              </a:rPr>
              <a:t>Deceitful words </a:t>
            </a:r>
            <a:r>
              <a:rPr lang="en-US" dirty="0" smtClean="0">
                <a:solidFill>
                  <a:schemeClr val="bg1"/>
                </a:solidFill>
              </a:rPr>
              <a:t>– For those who are such do not serve our Lord Jesus Christ, but their own belly, and by smooth words and flattering speech deceive the hearts of the simple. </a:t>
            </a:r>
            <a:r>
              <a:rPr lang="en-US" b="1" dirty="0" smtClean="0">
                <a:solidFill>
                  <a:schemeClr val="bg1"/>
                </a:solidFill>
              </a:rPr>
              <a:t>Romans 16:18</a:t>
            </a:r>
          </a:p>
        </p:txBody>
      </p:sp>
    </p:spTree>
  </p:cSld>
  <p:clrMapOvr>
    <a:masterClrMapping/>
  </p:clrMapOvr>
  <p:transition>
    <p:zoom dir="in"/>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706</Words>
  <Application>Microsoft Office PowerPoint</Application>
  <PresentationFormat>On-screen Show (4:3)</PresentationFormat>
  <Paragraphs>67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Matthew 12:36-37</vt:lpstr>
      <vt:lpstr>Definition of the term</vt:lpstr>
      <vt:lpstr>Definition of the term</vt:lpstr>
      <vt:lpstr>INTRODUCTION</vt:lpstr>
      <vt:lpstr>INTRODUCTION</vt:lpstr>
      <vt:lpstr>INTRODUCTION</vt:lpstr>
      <vt:lpstr>Examples</vt:lpstr>
      <vt:lpstr>Examples</vt:lpstr>
      <vt:lpstr>Examples</vt:lpstr>
      <vt:lpstr>Examples</vt:lpstr>
      <vt:lpstr>More Examples</vt:lpstr>
      <vt:lpstr>More Examples</vt:lpstr>
      <vt:lpstr>Speech Reveals Heart</vt:lpstr>
      <vt:lpstr>Principles of Acceptable Speech</vt:lpstr>
      <vt:lpstr>Principles of Acceptable Speech</vt:lpstr>
      <vt:lpstr>Final Thought from God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Matthew 12:36-37</dc:title>
  <dc:creator>Manly Luscombe</dc:creator>
  <cp:lastModifiedBy>Manly Luscombe</cp:lastModifiedBy>
  <cp:revision>12</cp:revision>
  <dcterms:created xsi:type="dcterms:W3CDTF">2010-09-01T14:08:14Z</dcterms:created>
  <dcterms:modified xsi:type="dcterms:W3CDTF">2010-09-01T15:24:01Z</dcterms:modified>
</cp:coreProperties>
</file>