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D7412-D9C8-405F-BE6C-0BC8F5A837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915676"/>
          </a:xfrm>
        </p:spPr>
        <p:txBody>
          <a:bodyPr/>
          <a:lstStyle/>
          <a:p>
            <a:r>
              <a:rPr lang="en-US" b="1" dirty="0"/>
              <a:t>Understanding the Gospels and Parables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C17D4D-7B38-4248-B2E7-6F628763D3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The gospels are a form of narrative with doctrine and moral teaching included</a:t>
            </a:r>
          </a:p>
        </p:txBody>
      </p:sp>
    </p:spTree>
    <p:extLst>
      <p:ext uri="{BB962C8B-B14F-4D97-AF65-F5344CB8AC3E}">
        <p14:creationId xmlns:p14="http://schemas.microsoft.com/office/powerpoint/2010/main" val="4261399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76188-07ED-4D28-855A-09A1A4DEA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The Gospels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C7EF9-6237-4C4B-A8ED-F99368D10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2603499"/>
            <a:ext cx="10800522" cy="3996083"/>
          </a:xfrm>
        </p:spPr>
        <p:txBody>
          <a:bodyPr>
            <a:normAutofit/>
          </a:bodyPr>
          <a:lstStyle/>
          <a:p>
            <a:r>
              <a:rPr lang="en-US" sz="3200" b="1" dirty="0"/>
              <a:t>This term applies to the first 4 books of the New Testament</a:t>
            </a:r>
          </a:p>
          <a:p>
            <a:r>
              <a:rPr lang="en-US" sz="3200" b="1" dirty="0"/>
              <a:t>They are narrative – but different</a:t>
            </a:r>
          </a:p>
          <a:p>
            <a:r>
              <a:rPr lang="en-US" sz="3200" b="1" dirty="0"/>
              <a:t>1. Gospels involve the story of Jesus</a:t>
            </a:r>
          </a:p>
          <a:p>
            <a:r>
              <a:rPr lang="en-US" sz="3200" b="1" dirty="0"/>
              <a:t>2. Jesus teaches with authority</a:t>
            </a:r>
          </a:p>
          <a:p>
            <a:r>
              <a:rPr lang="en-US" sz="3200" b="1" dirty="0"/>
              <a:t>3. Jesus gives moral and religious commands</a:t>
            </a:r>
          </a:p>
        </p:txBody>
      </p:sp>
    </p:spTree>
    <p:extLst>
      <p:ext uri="{BB962C8B-B14F-4D97-AF65-F5344CB8AC3E}">
        <p14:creationId xmlns:p14="http://schemas.microsoft.com/office/powerpoint/2010/main" val="3207865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76188-07ED-4D28-855A-09A1A4DEA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The Synoptic Gospels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C7EF9-6237-4C4B-A8ED-F99368D10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2603499"/>
            <a:ext cx="10800522" cy="3996083"/>
          </a:xfrm>
        </p:spPr>
        <p:txBody>
          <a:bodyPr>
            <a:normAutofit/>
          </a:bodyPr>
          <a:lstStyle/>
          <a:p>
            <a:r>
              <a:rPr lang="en-US" sz="3200" b="1" dirty="0"/>
              <a:t>Synoptic – means to combine, built together</a:t>
            </a:r>
          </a:p>
          <a:p>
            <a:r>
              <a:rPr lang="en-US" sz="3200" b="1" dirty="0"/>
              <a:t>Matthew, Mark and Luke are all very similar in what they cover in the life of Christ.</a:t>
            </a:r>
          </a:p>
          <a:p>
            <a:r>
              <a:rPr lang="en-US" sz="3200" b="1" dirty="0"/>
              <a:t>Some believe one gospel was written first and the other two borrowed (or copied) from it.</a:t>
            </a:r>
          </a:p>
          <a:p>
            <a:r>
              <a:rPr lang="en-US" sz="3200" b="1" dirty="0"/>
              <a:t>No one can decide which one came first. Who copied from whom?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82398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76188-07ED-4D28-855A-09A1A4DEA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The Variations in the Gospels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C7EF9-6237-4C4B-A8ED-F99368D10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2603499"/>
            <a:ext cx="10800522" cy="3996083"/>
          </a:xfrm>
        </p:spPr>
        <p:txBody>
          <a:bodyPr>
            <a:normAutofit/>
          </a:bodyPr>
          <a:lstStyle/>
          <a:p>
            <a:r>
              <a:rPr lang="en-US" sz="3200" b="1" dirty="0"/>
              <a:t>Matthew – wrote to a Jewish audience</a:t>
            </a:r>
          </a:p>
          <a:p>
            <a:pPr lvl="1"/>
            <a:r>
              <a:rPr lang="en-US" sz="3000" b="1" dirty="0"/>
              <a:t>Time, calendar, money are Jewish</a:t>
            </a:r>
          </a:p>
          <a:p>
            <a:r>
              <a:rPr lang="en-US" sz="3200" b="1" dirty="0"/>
              <a:t>Mark – </a:t>
            </a:r>
            <a:r>
              <a:rPr lang="en-US" sz="3000" b="1" dirty="0"/>
              <a:t>Wrote to a Roman audience</a:t>
            </a:r>
          </a:p>
          <a:p>
            <a:pPr lvl="1"/>
            <a:r>
              <a:rPr lang="en-US" sz="3000" b="1" dirty="0"/>
              <a:t>Time, money and calendar are Roman</a:t>
            </a:r>
          </a:p>
          <a:p>
            <a:r>
              <a:rPr lang="en-US" sz="3200" b="1" dirty="0"/>
              <a:t>Luke – Wrote to a Greek audience</a:t>
            </a:r>
          </a:p>
          <a:p>
            <a:pPr lvl="1"/>
            <a:r>
              <a:rPr lang="en-US" sz="3000" b="1" dirty="0"/>
              <a:t>Time, calendar and money are Greek</a:t>
            </a:r>
          </a:p>
        </p:txBody>
      </p:sp>
    </p:spTree>
    <p:extLst>
      <p:ext uri="{BB962C8B-B14F-4D97-AF65-F5344CB8AC3E}">
        <p14:creationId xmlns:p14="http://schemas.microsoft.com/office/powerpoint/2010/main" val="158655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76188-07ED-4D28-855A-09A1A4DEA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Doctrine / Morals in the Gospels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C7EF9-6237-4C4B-A8ED-F99368D10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2603499"/>
            <a:ext cx="10800522" cy="3996083"/>
          </a:xfrm>
        </p:spPr>
        <p:txBody>
          <a:bodyPr>
            <a:normAutofit/>
          </a:bodyPr>
          <a:lstStyle/>
          <a:p>
            <a:r>
              <a:rPr lang="en-US" sz="3200" b="1" dirty="0"/>
              <a:t>Coming Kingdom / Church</a:t>
            </a:r>
          </a:p>
          <a:p>
            <a:pPr lvl="1"/>
            <a:r>
              <a:rPr lang="en-US" sz="2800" b="1" dirty="0"/>
              <a:t>Discipline in the church</a:t>
            </a:r>
          </a:p>
          <a:p>
            <a:pPr lvl="1"/>
            <a:r>
              <a:rPr lang="en-US" sz="2800" b="1" dirty="0"/>
              <a:t>Worship</a:t>
            </a:r>
          </a:p>
          <a:p>
            <a:pPr lvl="1"/>
            <a:r>
              <a:rPr lang="en-US" sz="2800" b="1" dirty="0"/>
              <a:t>Salvation – Believe, Repent, Baptism</a:t>
            </a:r>
          </a:p>
          <a:p>
            <a:pPr lvl="1"/>
            <a:r>
              <a:rPr lang="en-US" sz="2800" b="1" dirty="0"/>
              <a:t>Origin – place Jerusalem</a:t>
            </a:r>
          </a:p>
          <a:p>
            <a:pPr lvl="1"/>
            <a:r>
              <a:rPr lang="en-US" sz="2800" b="1" dirty="0"/>
              <a:t>Power – Holy Spirit; spiritual gifts</a:t>
            </a:r>
          </a:p>
        </p:txBody>
      </p:sp>
    </p:spTree>
    <p:extLst>
      <p:ext uri="{BB962C8B-B14F-4D97-AF65-F5344CB8AC3E}">
        <p14:creationId xmlns:p14="http://schemas.microsoft.com/office/powerpoint/2010/main" val="1985603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76188-07ED-4D28-855A-09A1A4DEA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Doctrine / Morals in the Gospels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C7EF9-6237-4C4B-A8ED-F99368D10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2603499"/>
            <a:ext cx="10800522" cy="3996083"/>
          </a:xfrm>
        </p:spPr>
        <p:txBody>
          <a:bodyPr>
            <a:normAutofit/>
          </a:bodyPr>
          <a:lstStyle/>
          <a:p>
            <a:r>
              <a:rPr lang="en-US" sz="3000" b="1" dirty="0"/>
              <a:t>Morals</a:t>
            </a:r>
          </a:p>
          <a:p>
            <a:pPr lvl="1"/>
            <a:r>
              <a:rPr lang="en-US" sz="2800" b="1" dirty="0"/>
              <a:t>Swearing</a:t>
            </a:r>
          </a:p>
          <a:p>
            <a:pPr lvl="1"/>
            <a:r>
              <a:rPr lang="en-US" sz="2800" b="1" dirty="0"/>
              <a:t>Divorce</a:t>
            </a:r>
          </a:p>
          <a:p>
            <a:pPr lvl="1"/>
            <a:r>
              <a:rPr lang="en-US" sz="2800" b="1" dirty="0"/>
              <a:t>Fasting</a:t>
            </a:r>
          </a:p>
          <a:p>
            <a:pPr lvl="1"/>
            <a:r>
              <a:rPr lang="en-US" sz="2800" b="1" dirty="0"/>
              <a:t>Hate / murder</a:t>
            </a:r>
          </a:p>
          <a:p>
            <a:pPr lvl="1"/>
            <a:r>
              <a:rPr lang="en-US" sz="2800" b="1" dirty="0"/>
              <a:t>Greed / stealing</a:t>
            </a:r>
          </a:p>
        </p:txBody>
      </p:sp>
    </p:spTree>
    <p:extLst>
      <p:ext uri="{BB962C8B-B14F-4D97-AF65-F5344CB8AC3E}">
        <p14:creationId xmlns:p14="http://schemas.microsoft.com/office/powerpoint/2010/main" val="406582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76188-07ED-4D28-855A-09A1A4DEA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General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C7EF9-6237-4C4B-A8ED-F99368D10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2603499"/>
            <a:ext cx="10800522" cy="3996083"/>
          </a:xfrm>
        </p:spPr>
        <p:txBody>
          <a:bodyPr>
            <a:normAutofit/>
          </a:bodyPr>
          <a:lstStyle/>
          <a:p>
            <a:r>
              <a:rPr lang="en-US" sz="2800" b="1" dirty="0"/>
              <a:t>Many differences are the result of different money, how to measure time</a:t>
            </a:r>
          </a:p>
          <a:p>
            <a:r>
              <a:rPr lang="en-US" sz="2800" b="1" dirty="0"/>
              <a:t>Jewish 3</a:t>
            </a:r>
            <a:r>
              <a:rPr lang="en-US" sz="2800" b="1" baseline="30000" dirty="0"/>
              <a:t>rd</a:t>
            </a:r>
            <a:r>
              <a:rPr lang="en-US" sz="2800" b="1" dirty="0"/>
              <a:t> hour = 9 am</a:t>
            </a:r>
          </a:p>
          <a:p>
            <a:r>
              <a:rPr lang="en-US" sz="2800" b="1" dirty="0"/>
              <a:t>Roman 9</a:t>
            </a:r>
            <a:r>
              <a:rPr lang="en-US" sz="2800" b="1" baseline="30000" dirty="0"/>
              <a:t>th</a:t>
            </a:r>
            <a:r>
              <a:rPr lang="en-US" sz="2800" b="1" dirty="0"/>
              <a:t> hour = 9 am</a:t>
            </a:r>
          </a:p>
          <a:p>
            <a:r>
              <a:rPr lang="en-US" sz="2800" b="1" dirty="0"/>
              <a:t>There is a difference in dollars (US); </a:t>
            </a:r>
            <a:r>
              <a:rPr lang="en-US" sz="2800" b="1" dirty="0" err="1"/>
              <a:t>Colones</a:t>
            </a:r>
            <a:r>
              <a:rPr lang="en-US" sz="2800" b="1" dirty="0"/>
              <a:t> (Costa Rica); Rubles (Russia) </a:t>
            </a:r>
            <a:r>
              <a:rPr lang="en-US" sz="2800" b="1"/>
              <a:t>and Yen </a:t>
            </a:r>
            <a:r>
              <a:rPr lang="en-US" sz="2800" b="1" dirty="0"/>
              <a:t>(Japan)</a:t>
            </a:r>
          </a:p>
          <a:p>
            <a:r>
              <a:rPr lang="en-US" sz="2800" b="1" dirty="0"/>
              <a:t>Use the terms that your audience understands</a:t>
            </a:r>
          </a:p>
        </p:txBody>
      </p:sp>
    </p:spTree>
    <p:extLst>
      <p:ext uri="{BB962C8B-B14F-4D97-AF65-F5344CB8AC3E}">
        <p14:creationId xmlns:p14="http://schemas.microsoft.com/office/powerpoint/2010/main" val="1946923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76188-07ED-4D28-855A-09A1A4DEA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Parables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C7EF9-6237-4C4B-A8ED-F99368D10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2305879"/>
            <a:ext cx="10800522" cy="4293704"/>
          </a:xfrm>
        </p:spPr>
        <p:txBody>
          <a:bodyPr>
            <a:normAutofit/>
          </a:bodyPr>
          <a:lstStyle/>
          <a:p>
            <a:r>
              <a:rPr lang="en-US" sz="2800" b="1" dirty="0"/>
              <a:t>Parable – means to lay beside, to compare</a:t>
            </a:r>
          </a:p>
          <a:p>
            <a:r>
              <a:rPr lang="en-US" sz="2800" b="1" dirty="0"/>
              <a:t>A parable is a story familiar to the listener</a:t>
            </a:r>
          </a:p>
          <a:p>
            <a:r>
              <a:rPr lang="en-US" sz="2800" b="1" dirty="0"/>
              <a:t>But it also teaches a deeper spiritual truth</a:t>
            </a:r>
          </a:p>
          <a:p>
            <a:r>
              <a:rPr lang="en-US" sz="2800" b="1" dirty="0"/>
              <a:t>4 Elements</a:t>
            </a:r>
          </a:p>
          <a:p>
            <a:pPr lvl="1"/>
            <a:r>
              <a:rPr lang="en-US" sz="2600" b="1" dirty="0"/>
              <a:t>Common earthly thing</a:t>
            </a:r>
          </a:p>
          <a:p>
            <a:pPr lvl="1"/>
            <a:r>
              <a:rPr lang="en-US" sz="2600" b="1" dirty="0"/>
              <a:t>A spiritual lesson</a:t>
            </a:r>
          </a:p>
          <a:p>
            <a:pPr lvl="1"/>
            <a:r>
              <a:rPr lang="en-US" sz="2600" b="1" dirty="0"/>
              <a:t>Some analogy of the earthly to the spiritual</a:t>
            </a:r>
          </a:p>
          <a:p>
            <a:pPr lvl="1"/>
            <a:r>
              <a:rPr lang="en-US" sz="2600" b="1" dirty="0"/>
              <a:t>2 levels of meaning, one earthly, one spiritual</a:t>
            </a:r>
          </a:p>
        </p:txBody>
      </p:sp>
    </p:spTree>
    <p:extLst>
      <p:ext uri="{BB962C8B-B14F-4D97-AF65-F5344CB8AC3E}">
        <p14:creationId xmlns:p14="http://schemas.microsoft.com/office/powerpoint/2010/main" val="2503681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76188-07ED-4D28-855A-09A1A4DEA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Principles for interpreting parables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C7EF9-6237-4C4B-A8ED-F99368D10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2305879"/>
            <a:ext cx="10800522" cy="4293704"/>
          </a:xfrm>
        </p:spPr>
        <p:txBody>
          <a:bodyPr>
            <a:normAutofit/>
          </a:bodyPr>
          <a:lstStyle/>
          <a:p>
            <a:r>
              <a:rPr lang="en-US" sz="2800" b="1" dirty="0"/>
              <a:t>Know the historical and cultural background</a:t>
            </a:r>
          </a:p>
          <a:p>
            <a:r>
              <a:rPr lang="en-US" sz="2800" b="1" dirty="0"/>
              <a:t>When the parable is explained that is the answer</a:t>
            </a:r>
          </a:p>
          <a:p>
            <a:r>
              <a:rPr lang="en-US" sz="2800" b="1" dirty="0"/>
              <a:t>Notice what prompted the parable (context)</a:t>
            </a:r>
          </a:p>
          <a:p>
            <a:r>
              <a:rPr lang="en-US" sz="2800" b="1" dirty="0"/>
              <a:t>In Matthew – most parables are about the coming of the Kingdom (church)</a:t>
            </a:r>
          </a:p>
          <a:p>
            <a:r>
              <a:rPr lang="en-US" sz="2800" b="1" dirty="0"/>
              <a:t>Do not stretch the </a:t>
            </a:r>
            <a:r>
              <a:rPr lang="en-US" sz="2800" b="1"/>
              <a:t>meaning beyond </a:t>
            </a:r>
            <a:r>
              <a:rPr lang="en-US" sz="2800" b="1" dirty="0"/>
              <a:t>the original intent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4476919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 Boardroom]]</Template>
  <TotalTime>45</TotalTime>
  <Words>380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 Boardroom</vt:lpstr>
      <vt:lpstr>Understanding the Gospels and Parables</vt:lpstr>
      <vt:lpstr>The Gospels</vt:lpstr>
      <vt:lpstr>The Synoptic Gospels</vt:lpstr>
      <vt:lpstr>The Variations in the Gospels</vt:lpstr>
      <vt:lpstr>Doctrine / Morals in the Gospels</vt:lpstr>
      <vt:lpstr>Doctrine / Morals in the Gospels</vt:lpstr>
      <vt:lpstr>General Observations</vt:lpstr>
      <vt:lpstr>Parables</vt:lpstr>
      <vt:lpstr>Principles for interpreting parables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the Gospels and Parables</dc:title>
  <dc:creator>Manly Luscommbe</dc:creator>
  <cp:lastModifiedBy>Manly Luscommbe</cp:lastModifiedBy>
  <cp:revision>5</cp:revision>
  <dcterms:created xsi:type="dcterms:W3CDTF">2019-10-22T20:30:03Z</dcterms:created>
  <dcterms:modified xsi:type="dcterms:W3CDTF">2019-12-10T13:08:19Z</dcterms:modified>
</cp:coreProperties>
</file>