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11/21/2019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11/21/2019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39363-75E1-48B7-8763-935BDEF8CBF6}"/>
              </a:ext>
            </a:extLst>
          </p:cNvPr>
          <p:cNvSpPr>
            <a:spLocks noGrp="1"/>
          </p:cNvSpPr>
          <p:nvPr>
            <p:ph type="ctrTitle"/>
          </p:nvPr>
        </p:nvSpPr>
        <p:spPr>
          <a:xfrm>
            <a:off x="1154955" y="1447801"/>
            <a:ext cx="8825658" cy="1441174"/>
          </a:xfrm>
        </p:spPr>
        <p:txBody>
          <a:bodyPr/>
          <a:lstStyle/>
          <a:p>
            <a:r>
              <a:rPr lang="en-US" dirty="0"/>
              <a:t>Interpreting Poetry</a:t>
            </a:r>
          </a:p>
        </p:txBody>
      </p:sp>
      <p:sp>
        <p:nvSpPr>
          <p:cNvPr id="3" name="Subtitle 2">
            <a:extLst>
              <a:ext uri="{FF2B5EF4-FFF2-40B4-BE49-F238E27FC236}">
                <a16:creationId xmlns:a16="http://schemas.microsoft.com/office/drawing/2014/main" id="{8732DB5E-03CD-4DFD-83E2-1AE24C331780}"/>
              </a:ext>
            </a:extLst>
          </p:cNvPr>
          <p:cNvSpPr>
            <a:spLocks noGrp="1"/>
          </p:cNvSpPr>
          <p:nvPr>
            <p:ph type="subTitle" idx="1"/>
          </p:nvPr>
        </p:nvSpPr>
        <p:spPr>
          <a:xfrm>
            <a:off x="1154955" y="3969026"/>
            <a:ext cx="8825658" cy="1669774"/>
          </a:xfrm>
        </p:spPr>
        <p:txBody>
          <a:bodyPr>
            <a:noAutofit/>
          </a:bodyPr>
          <a:lstStyle/>
          <a:p>
            <a:r>
              <a:rPr lang="en-US" sz="3600" b="1" dirty="0">
                <a:solidFill>
                  <a:schemeClr val="tx1"/>
                </a:solidFill>
              </a:rPr>
              <a:t>HEBREW POETRY IS DIFFERENT THAN POEMS IN OUR SONG BOOK</a:t>
            </a:r>
          </a:p>
        </p:txBody>
      </p:sp>
    </p:spTree>
    <p:extLst>
      <p:ext uri="{BB962C8B-B14F-4D97-AF65-F5344CB8AC3E}">
        <p14:creationId xmlns:p14="http://schemas.microsoft.com/office/powerpoint/2010/main" val="3257286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1" y="1616766"/>
            <a:ext cx="10899777" cy="4631634"/>
          </a:xfrm>
        </p:spPr>
        <p:txBody>
          <a:bodyPr>
            <a:normAutofit/>
          </a:bodyPr>
          <a:lstStyle/>
          <a:p>
            <a:r>
              <a:rPr lang="en-US" sz="3200" b="1" dirty="0"/>
              <a:t>HISTORICAL – </a:t>
            </a:r>
          </a:p>
          <a:p>
            <a:r>
              <a:rPr lang="en-US" sz="3200" b="1" dirty="0"/>
              <a:t>Psalm 106 is an example of a historical psalm</a:t>
            </a:r>
          </a:p>
          <a:p>
            <a:r>
              <a:rPr lang="en-US" sz="2800" b="1" dirty="0"/>
              <a:t>He rebuked the Red Sea also, and it dried up; So He led them through the depths, As through the wilderness.  10 He saved them from the hand of him who hated </a:t>
            </a:r>
            <a:r>
              <a:rPr lang="en-US" sz="2800" b="1" i="1" dirty="0"/>
              <a:t>them,</a:t>
            </a:r>
            <a:r>
              <a:rPr lang="en-US" sz="2800" b="1" dirty="0"/>
              <a:t> And redeemed them from the hand of the enemy.  11 The waters covered their enemies; There was not one of them left.  (Psalms 106:9-11)</a:t>
            </a:r>
          </a:p>
          <a:p>
            <a:endParaRPr lang="en-US" dirty="0"/>
          </a:p>
          <a:p>
            <a:endParaRPr lang="en-US" dirty="0"/>
          </a:p>
          <a:p>
            <a:endParaRPr lang="en-US" sz="3200" b="1" dirty="0"/>
          </a:p>
        </p:txBody>
      </p:sp>
    </p:spTree>
    <p:extLst>
      <p:ext uri="{BB962C8B-B14F-4D97-AF65-F5344CB8AC3E}">
        <p14:creationId xmlns:p14="http://schemas.microsoft.com/office/powerpoint/2010/main" val="2320343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397565" y="1298713"/>
            <a:ext cx="11489635" cy="5261113"/>
          </a:xfrm>
        </p:spPr>
        <p:txBody>
          <a:bodyPr>
            <a:normAutofit/>
          </a:bodyPr>
          <a:lstStyle/>
          <a:p>
            <a:r>
              <a:rPr lang="en-US" sz="3200" b="1" dirty="0"/>
              <a:t>SUFFERING – </a:t>
            </a:r>
          </a:p>
          <a:p>
            <a:r>
              <a:rPr lang="en-US" sz="2800" b="1" dirty="0"/>
              <a:t>Do not hide Your face from me in the day of my trouble; Incline Your ear to me; In the day that I call, answer me speedily.  3 For my days are consumed like smoke, And my bones are burned like a hearth.  4 My heart is stricken and withered like grass, So that I forget to eat my bread.  5 Because of the sound of my groaning My bones cling to my skin.  6 I am like a pelican of the wilderness; I am like an owl of the desert.  7 I lie awake, And am like a sparrow alone on the housetop.  8 My enemies reproach me all day long; Those who deride me swear an oath against me.  (Psalms 102:2-8)</a:t>
            </a:r>
          </a:p>
          <a:p>
            <a:endParaRPr lang="en-US" dirty="0"/>
          </a:p>
          <a:p>
            <a:endParaRPr lang="en-US" dirty="0"/>
          </a:p>
          <a:p>
            <a:endParaRPr lang="en-US" dirty="0"/>
          </a:p>
          <a:p>
            <a:endParaRPr lang="en-US" dirty="0"/>
          </a:p>
          <a:p>
            <a:endParaRPr lang="en-US" sz="3200" b="1" dirty="0"/>
          </a:p>
        </p:txBody>
      </p:sp>
    </p:spTree>
    <p:extLst>
      <p:ext uri="{BB962C8B-B14F-4D97-AF65-F5344CB8AC3E}">
        <p14:creationId xmlns:p14="http://schemas.microsoft.com/office/powerpoint/2010/main" val="2498851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1" y="1616766"/>
            <a:ext cx="10899777" cy="4631634"/>
          </a:xfrm>
        </p:spPr>
        <p:txBody>
          <a:bodyPr>
            <a:normAutofit/>
          </a:bodyPr>
          <a:lstStyle/>
          <a:p>
            <a:r>
              <a:rPr lang="en-US" sz="3200" b="1" dirty="0"/>
              <a:t>IMPRECATION – Seeking justice against enemies</a:t>
            </a:r>
          </a:p>
          <a:p>
            <a:r>
              <a:rPr lang="en-US" sz="2400" b="1" dirty="0"/>
              <a:t>Let their table become a snare before them, And their well-being a trap. 23 Let their eyes be darkened, so that they do not see; And make their loins shake continually.  24 Pour out Your indignation upon them, And let Your wrathful anger take hold of them. 25 Let their dwelling place be desolate; Let no one live in their tents.  26 For they persecute the </a:t>
            </a:r>
            <a:r>
              <a:rPr lang="en-US" sz="2400" b="1" i="1" dirty="0"/>
              <a:t>ones</a:t>
            </a:r>
            <a:r>
              <a:rPr lang="en-US" sz="2400" b="1" dirty="0"/>
              <a:t> You have struck, And talk of the grief of those You have wounded. 27 Add iniquity to their iniquity, And let them not come into Your righteousness. 28 Let them be blotted out of the book of the living, And not be written with the righteous.  (Psalms 69:22-28)</a:t>
            </a:r>
          </a:p>
          <a:p>
            <a:endParaRPr lang="en-US" dirty="0"/>
          </a:p>
          <a:p>
            <a:endParaRPr lang="en-US" sz="3200" b="1" dirty="0"/>
          </a:p>
          <a:p>
            <a:endParaRPr lang="en-US" dirty="0"/>
          </a:p>
          <a:p>
            <a:endParaRPr lang="en-US" dirty="0"/>
          </a:p>
          <a:p>
            <a:endParaRPr lang="en-US" dirty="0"/>
          </a:p>
          <a:p>
            <a:endParaRPr lang="en-US" sz="3200" b="1" dirty="0"/>
          </a:p>
        </p:txBody>
      </p:sp>
    </p:spTree>
    <p:extLst>
      <p:ext uri="{BB962C8B-B14F-4D97-AF65-F5344CB8AC3E}">
        <p14:creationId xmlns:p14="http://schemas.microsoft.com/office/powerpoint/2010/main" val="1905685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1" y="1616766"/>
            <a:ext cx="10899777" cy="4631634"/>
          </a:xfrm>
        </p:spPr>
        <p:txBody>
          <a:bodyPr>
            <a:normAutofit/>
          </a:bodyPr>
          <a:lstStyle/>
          <a:p>
            <a:r>
              <a:rPr lang="en-US" sz="3200" b="1" dirty="0"/>
              <a:t>IMPRECATION – Seeking justice against enemies</a:t>
            </a:r>
          </a:p>
          <a:p>
            <a:r>
              <a:rPr lang="en-US" sz="2400" b="1" dirty="0"/>
              <a:t>Many more Psalms – 2, 35, 55, 58, 59, 69, 79, 83, 109, 137, 139</a:t>
            </a:r>
          </a:p>
          <a:p>
            <a:r>
              <a:rPr lang="en-US" sz="2400" b="1" dirty="0"/>
              <a:t>In the NT – </a:t>
            </a:r>
          </a:p>
          <a:p>
            <a:pPr lvl="1"/>
            <a:r>
              <a:rPr lang="en-US" sz="2400" b="1" dirty="0"/>
              <a:t>Acts 5 (Ananias and Sapphira)</a:t>
            </a:r>
          </a:p>
          <a:p>
            <a:pPr lvl="1"/>
            <a:r>
              <a:rPr lang="en-US" sz="2400" b="1" dirty="0"/>
              <a:t>Revelation 6:9-10 (Martyred Saints)</a:t>
            </a:r>
          </a:p>
          <a:p>
            <a:pPr lvl="1"/>
            <a:r>
              <a:rPr lang="en-US" sz="2400" b="1" dirty="0"/>
              <a:t>Galatians 5:12 (Paul)</a:t>
            </a:r>
          </a:p>
          <a:p>
            <a:pPr lvl="1"/>
            <a:r>
              <a:rPr lang="en-US" sz="2400" b="1" dirty="0"/>
              <a:t>Acts (Peter to Simon)</a:t>
            </a:r>
          </a:p>
          <a:p>
            <a:pPr lvl="1"/>
            <a:r>
              <a:rPr lang="en-US" sz="2400" b="1" dirty="0"/>
              <a:t>1 Timothy 1:20 (Hymenaeus and Alexander)</a:t>
            </a:r>
          </a:p>
          <a:p>
            <a:endParaRPr lang="en-US" dirty="0"/>
          </a:p>
          <a:p>
            <a:endParaRPr lang="en-US" sz="3200" b="1" dirty="0"/>
          </a:p>
          <a:p>
            <a:endParaRPr lang="en-US" dirty="0"/>
          </a:p>
          <a:p>
            <a:endParaRPr lang="en-US" dirty="0"/>
          </a:p>
          <a:p>
            <a:endParaRPr lang="en-US" dirty="0"/>
          </a:p>
          <a:p>
            <a:endParaRPr lang="en-US" sz="3200" b="1" dirty="0"/>
          </a:p>
        </p:txBody>
      </p:sp>
    </p:spTree>
    <p:extLst>
      <p:ext uri="{BB962C8B-B14F-4D97-AF65-F5344CB8AC3E}">
        <p14:creationId xmlns:p14="http://schemas.microsoft.com/office/powerpoint/2010/main" val="1943622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6FC4B-D58F-449A-BD12-C9BB57F19ED3}"/>
              </a:ext>
            </a:extLst>
          </p:cNvPr>
          <p:cNvSpPr>
            <a:spLocks noGrp="1"/>
          </p:cNvSpPr>
          <p:nvPr>
            <p:ph type="title"/>
          </p:nvPr>
        </p:nvSpPr>
        <p:spPr/>
        <p:txBody>
          <a:bodyPr/>
          <a:lstStyle/>
          <a:p>
            <a:r>
              <a:rPr lang="en-US" dirty="0"/>
              <a:t>WHO WROTE THE PSALMS?</a:t>
            </a:r>
          </a:p>
        </p:txBody>
      </p:sp>
      <p:sp>
        <p:nvSpPr>
          <p:cNvPr id="3" name="Content Placeholder 2">
            <a:extLst>
              <a:ext uri="{FF2B5EF4-FFF2-40B4-BE49-F238E27FC236}">
                <a16:creationId xmlns:a16="http://schemas.microsoft.com/office/drawing/2014/main" id="{D1C78590-FFE5-4DA3-83DF-AA2DECC57F2C}"/>
              </a:ext>
            </a:extLst>
          </p:cNvPr>
          <p:cNvSpPr>
            <a:spLocks noGrp="1"/>
          </p:cNvSpPr>
          <p:nvPr>
            <p:ph idx="1"/>
          </p:nvPr>
        </p:nvSpPr>
        <p:spPr>
          <a:xfrm>
            <a:off x="1103312" y="1749288"/>
            <a:ext cx="8946541" cy="4499112"/>
          </a:xfrm>
        </p:spPr>
        <p:txBody>
          <a:bodyPr>
            <a:noAutofit/>
          </a:bodyPr>
          <a:lstStyle/>
          <a:p>
            <a:r>
              <a:rPr lang="en-US" sz="2800" b="1" dirty="0"/>
              <a:t>DAVID – LESS THAN HALF OF THEM</a:t>
            </a:r>
          </a:p>
          <a:p>
            <a:r>
              <a:rPr lang="en-US" sz="2800" b="1" dirty="0"/>
              <a:t>ASAPH</a:t>
            </a:r>
          </a:p>
          <a:p>
            <a:r>
              <a:rPr lang="en-US" sz="2800" b="1" dirty="0"/>
              <a:t>SONS OF KORAH</a:t>
            </a:r>
          </a:p>
          <a:p>
            <a:r>
              <a:rPr lang="en-US" sz="2800" b="1" dirty="0"/>
              <a:t>SOLOMON</a:t>
            </a:r>
          </a:p>
          <a:p>
            <a:r>
              <a:rPr lang="en-US" sz="2800" b="1" dirty="0"/>
              <a:t>MOSES</a:t>
            </a:r>
          </a:p>
          <a:p>
            <a:r>
              <a:rPr lang="en-US" sz="2800" b="1" dirty="0"/>
              <a:t>HEMAN</a:t>
            </a:r>
          </a:p>
          <a:p>
            <a:r>
              <a:rPr lang="en-US" sz="2800" b="1" dirty="0"/>
              <a:t>ETHAN</a:t>
            </a:r>
          </a:p>
          <a:p>
            <a:r>
              <a:rPr lang="en-US" sz="2800" b="1" dirty="0"/>
              <a:t>48 ARE ANONYMOUS (UNKNOWN AUTHOR)</a:t>
            </a:r>
          </a:p>
        </p:txBody>
      </p:sp>
    </p:spTree>
    <p:extLst>
      <p:ext uri="{BB962C8B-B14F-4D97-AF65-F5344CB8AC3E}">
        <p14:creationId xmlns:p14="http://schemas.microsoft.com/office/powerpoint/2010/main" val="3006682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7F9E-5482-4A3C-B035-03C766260A72}"/>
              </a:ext>
            </a:extLst>
          </p:cNvPr>
          <p:cNvSpPr>
            <a:spLocks noGrp="1"/>
          </p:cNvSpPr>
          <p:nvPr>
            <p:ph type="title"/>
          </p:nvPr>
        </p:nvSpPr>
        <p:spPr/>
        <p:txBody>
          <a:bodyPr/>
          <a:lstStyle/>
          <a:p>
            <a:r>
              <a:rPr lang="en-US" dirty="0"/>
              <a:t>WISDOM LITERATURE</a:t>
            </a:r>
          </a:p>
        </p:txBody>
      </p:sp>
      <p:sp>
        <p:nvSpPr>
          <p:cNvPr id="3" name="Content Placeholder 2">
            <a:extLst>
              <a:ext uri="{FF2B5EF4-FFF2-40B4-BE49-F238E27FC236}">
                <a16:creationId xmlns:a16="http://schemas.microsoft.com/office/drawing/2014/main" id="{DC37B019-54B7-45CA-B937-619D1C6A49E3}"/>
              </a:ext>
            </a:extLst>
          </p:cNvPr>
          <p:cNvSpPr>
            <a:spLocks noGrp="1"/>
          </p:cNvSpPr>
          <p:nvPr>
            <p:ph idx="1"/>
          </p:nvPr>
        </p:nvSpPr>
        <p:spPr/>
        <p:txBody>
          <a:bodyPr>
            <a:normAutofit/>
          </a:bodyPr>
          <a:lstStyle/>
          <a:p>
            <a:r>
              <a:rPr lang="en-US" sz="3200" b="1" dirty="0"/>
              <a:t>Wisdom literature is a writing of wise sayings (proverbs), general observations, and general truths.</a:t>
            </a:r>
          </a:p>
          <a:p>
            <a:r>
              <a:rPr lang="en-US" sz="3200" b="1" dirty="0"/>
              <a:t>Proverbs and Ecclesiastes and portions of other books (Esther, Psalms, Song of Solomon and Daniel)</a:t>
            </a:r>
          </a:p>
        </p:txBody>
      </p:sp>
    </p:spTree>
    <p:extLst>
      <p:ext uri="{BB962C8B-B14F-4D97-AF65-F5344CB8AC3E}">
        <p14:creationId xmlns:p14="http://schemas.microsoft.com/office/powerpoint/2010/main" val="1713766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7F9E-5482-4A3C-B035-03C766260A72}"/>
              </a:ext>
            </a:extLst>
          </p:cNvPr>
          <p:cNvSpPr>
            <a:spLocks noGrp="1"/>
          </p:cNvSpPr>
          <p:nvPr>
            <p:ph type="title"/>
          </p:nvPr>
        </p:nvSpPr>
        <p:spPr/>
        <p:txBody>
          <a:bodyPr/>
          <a:lstStyle/>
          <a:p>
            <a:r>
              <a:rPr lang="en-US" dirty="0"/>
              <a:t>WISDOM LITERATURE</a:t>
            </a:r>
          </a:p>
        </p:txBody>
      </p:sp>
      <p:sp>
        <p:nvSpPr>
          <p:cNvPr id="3" name="Content Placeholder 2">
            <a:extLst>
              <a:ext uri="{FF2B5EF4-FFF2-40B4-BE49-F238E27FC236}">
                <a16:creationId xmlns:a16="http://schemas.microsoft.com/office/drawing/2014/main" id="{DC37B019-54B7-45CA-B937-619D1C6A49E3}"/>
              </a:ext>
            </a:extLst>
          </p:cNvPr>
          <p:cNvSpPr>
            <a:spLocks noGrp="1"/>
          </p:cNvSpPr>
          <p:nvPr>
            <p:ph idx="1"/>
          </p:nvPr>
        </p:nvSpPr>
        <p:spPr/>
        <p:txBody>
          <a:bodyPr>
            <a:normAutofit/>
          </a:bodyPr>
          <a:lstStyle/>
          <a:p>
            <a:r>
              <a:rPr lang="en-US" sz="3200" b="1" dirty="0"/>
              <a:t>Many are in poetic form (parallelism)</a:t>
            </a:r>
          </a:p>
          <a:p>
            <a:r>
              <a:rPr lang="en-US" sz="3200" b="1" dirty="0"/>
              <a:t>Wisdom, Understanding</a:t>
            </a:r>
          </a:p>
          <a:p>
            <a:r>
              <a:rPr lang="en-US" sz="3200" b="1" dirty="0"/>
              <a:t>Cunning, Fool, Stupid, Scoffer</a:t>
            </a:r>
          </a:p>
          <a:p>
            <a:r>
              <a:rPr lang="en-US" sz="3200" b="1" dirty="0"/>
              <a:t>A proverb is a short saying learned from experience and containing a truth.</a:t>
            </a:r>
          </a:p>
          <a:p>
            <a:r>
              <a:rPr lang="en-US" sz="3200" b="1" dirty="0"/>
              <a:t>Proverbs are </a:t>
            </a:r>
            <a:r>
              <a:rPr lang="en-US" sz="3200" b="1" u="sng" dirty="0"/>
              <a:t>Generalizations</a:t>
            </a:r>
            <a:r>
              <a:rPr lang="en-US" sz="3200" b="1" dirty="0"/>
              <a:t>.</a:t>
            </a:r>
          </a:p>
        </p:txBody>
      </p:sp>
    </p:spTree>
    <p:extLst>
      <p:ext uri="{BB962C8B-B14F-4D97-AF65-F5344CB8AC3E}">
        <p14:creationId xmlns:p14="http://schemas.microsoft.com/office/powerpoint/2010/main" val="1267495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7F9E-5482-4A3C-B035-03C766260A72}"/>
              </a:ext>
            </a:extLst>
          </p:cNvPr>
          <p:cNvSpPr>
            <a:spLocks noGrp="1"/>
          </p:cNvSpPr>
          <p:nvPr>
            <p:ph type="title"/>
          </p:nvPr>
        </p:nvSpPr>
        <p:spPr/>
        <p:txBody>
          <a:bodyPr/>
          <a:lstStyle/>
          <a:p>
            <a:r>
              <a:rPr lang="en-US" dirty="0"/>
              <a:t>WISDOM LITERATURE</a:t>
            </a:r>
          </a:p>
        </p:txBody>
      </p:sp>
      <p:sp>
        <p:nvSpPr>
          <p:cNvPr id="3" name="Content Placeholder 2">
            <a:extLst>
              <a:ext uri="{FF2B5EF4-FFF2-40B4-BE49-F238E27FC236}">
                <a16:creationId xmlns:a16="http://schemas.microsoft.com/office/drawing/2014/main" id="{DC37B019-54B7-45CA-B937-619D1C6A49E3}"/>
              </a:ext>
            </a:extLst>
          </p:cNvPr>
          <p:cNvSpPr>
            <a:spLocks noGrp="1"/>
          </p:cNvSpPr>
          <p:nvPr>
            <p:ph idx="1"/>
          </p:nvPr>
        </p:nvSpPr>
        <p:spPr/>
        <p:txBody>
          <a:bodyPr>
            <a:normAutofit/>
          </a:bodyPr>
          <a:lstStyle/>
          <a:p>
            <a:r>
              <a:rPr lang="en-US" sz="3200" b="1" dirty="0"/>
              <a:t>In every culture, country and language there are common proverbs that are generally true.</a:t>
            </a:r>
          </a:p>
          <a:p>
            <a:r>
              <a:rPr lang="en-US" sz="3200" b="1" dirty="0"/>
              <a:t>Sometimes the proverbs will contradict one another because they are both often true in some situations.</a:t>
            </a:r>
          </a:p>
        </p:txBody>
      </p:sp>
    </p:spTree>
    <p:extLst>
      <p:ext uri="{BB962C8B-B14F-4D97-AF65-F5344CB8AC3E}">
        <p14:creationId xmlns:p14="http://schemas.microsoft.com/office/powerpoint/2010/main" val="966463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826C1-74D9-47B2-958A-52550E9AE707}"/>
              </a:ext>
            </a:extLst>
          </p:cNvPr>
          <p:cNvSpPr>
            <a:spLocks noGrp="1"/>
          </p:cNvSpPr>
          <p:nvPr>
            <p:ph type="title"/>
          </p:nvPr>
        </p:nvSpPr>
        <p:spPr/>
        <p:txBody>
          <a:bodyPr/>
          <a:lstStyle/>
          <a:p>
            <a:r>
              <a:rPr lang="en-US" dirty="0"/>
              <a:t>POETRY IN THE BIBLE </a:t>
            </a:r>
            <a:br>
              <a:rPr lang="en-US" dirty="0"/>
            </a:br>
            <a:r>
              <a:rPr lang="en-US" dirty="0"/>
              <a:t>IS AND IS NOT:</a:t>
            </a:r>
          </a:p>
        </p:txBody>
      </p:sp>
      <p:sp>
        <p:nvSpPr>
          <p:cNvPr id="3" name="Content Placeholder 2">
            <a:extLst>
              <a:ext uri="{FF2B5EF4-FFF2-40B4-BE49-F238E27FC236}">
                <a16:creationId xmlns:a16="http://schemas.microsoft.com/office/drawing/2014/main" id="{8D64D214-3B4A-4AC8-850E-52820B8548BE}"/>
              </a:ext>
            </a:extLst>
          </p:cNvPr>
          <p:cNvSpPr>
            <a:spLocks noGrp="1"/>
          </p:cNvSpPr>
          <p:nvPr>
            <p:ph idx="1"/>
          </p:nvPr>
        </p:nvSpPr>
        <p:spPr>
          <a:xfrm>
            <a:off x="1103312" y="2052918"/>
            <a:ext cx="9723714" cy="4506908"/>
          </a:xfrm>
        </p:spPr>
        <p:txBody>
          <a:bodyPr>
            <a:normAutofit/>
          </a:bodyPr>
          <a:lstStyle/>
          <a:p>
            <a:r>
              <a:rPr lang="en-US" sz="3200" b="1" dirty="0"/>
              <a:t>RHYME – Hebrew poetry does not have lines that rhyme</a:t>
            </a:r>
          </a:p>
          <a:p>
            <a:r>
              <a:rPr lang="en-US" sz="3200" b="1" dirty="0"/>
              <a:t>METER – Hebrew poetry does not fit to our music</a:t>
            </a:r>
          </a:p>
          <a:p>
            <a:r>
              <a:rPr lang="en-US" sz="3200" b="1" dirty="0"/>
              <a:t>IS – Short lines of text that are related to one another. </a:t>
            </a:r>
          </a:p>
          <a:p>
            <a:r>
              <a:rPr lang="en-US" sz="3200" b="1" dirty="0"/>
              <a:t>PARALLELISM – Parallel lines that say the same thought in different words.</a:t>
            </a:r>
          </a:p>
        </p:txBody>
      </p:sp>
    </p:spTree>
    <p:extLst>
      <p:ext uri="{BB962C8B-B14F-4D97-AF65-F5344CB8AC3E}">
        <p14:creationId xmlns:p14="http://schemas.microsoft.com/office/powerpoint/2010/main" val="673093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1103312" y="2052918"/>
            <a:ext cx="10253801" cy="4195481"/>
          </a:xfrm>
        </p:spPr>
        <p:txBody>
          <a:bodyPr>
            <a:normAutofit/>
          </a:bodyPr>
          <a:lstStyle/>
          <a:p>
            <a:r>
              <a:rPr lang="en-US" sz="3200" b="1" dirty="0"/>
              <a:t>PARALLEL – </a:t>
            </a:r>
          </a:p>
          <a:p>
            <a:r>
              <a:rPr lang="en-US" sz="3200" b="1" dirty="0"/>
              <a:t> For He has founded it upon the seas, </a:t>
            </a:r>
            <a:br>
              <a:rPr lang="en-US" sz="3200" b="1" dirty="0"/>
            </a:br>
            <a:r>
              <a:rPr lang="en-US" sz="3200" b="1" dirty="0"/>
              <a:t>And established it upon the waters.  (Psalm 24:2)</a:t>
            </a:r>
            <a:br>
              <a:rPr lang="en-US" sz="3200" b="1" dirty="0"/>
            </a:br>
            <a:endParaRPr lang="en-US" sz="3200" b="1" dirty="0"/>
          </a:p>
          <a:p>
            <a:r>
              <a:rPr lang="en-US" sz="3200" b="1" dirty="0"/>
              <a:t>Your word </a:t>
            </a:r>
            <a:r>
              <a:rPr lang="en-US" sz="3200" b="1" i="1" dirty="0"/>
              <a:t>is</a:t>
            </a:r>
            <a:r>
              <a:rPr lang="en-US" sz="3200" b="1" dirty="0"/>
              <a:t> a lamp to my feet </a:t>
            </a:r>
            <a:br>
              <a:rPr lang="en-US" sz="3200" b="1" dirty="0"/>
            </a:br>
            <a:r>
              <a:rPr lang="en-US" sz="3200" b="1" dirty="0"/>
              <a:t>And a light to my path.  (Psalm 119:105)</a:t>
            </a:r>
          </a:p>
        </p:txBody>
      </p:sp>
    </p:spTree>
    <p:extLst>
      <p:ext uri="{BB962C8B-B14F-4D97-AF65-F5344CB8AC3E}">
        <p14:creationId xmlns:p14="http://schemas.microsoft.com/office/powerpoint/2010/main" val="3241712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2" y="1616766"/>
            <a:ext cx="10711002" cy="4631634"/>
          </a:xfrm>
        </p:spPr>
        <p:txBody>
          <a:bodyPr>
            <a:normAutofit fontScale="92500" lnSpcReduction="10000"/>
          </a:bodyPr>
          <a:lstStyle/>
          <a:p>
            <a:r>
              <a:rPr lang="en-US" sz="3200" b="1" dirty="0"/>
              <a:t>OPPOSITE – </a:t>
            </a:r>
          </a:p>
          <a:p>
            <a:r>
              <a:rPr lang="en-US" sz="2800" b="1" dirty="0"/>
              <a:t> For the LORD knows the way of the righteous, </a:t>
            </a:r>
            <a:br>
              <a:rPr lang="en-US" sz="2800" b="1" dirty="0"/>
            </a:br>
            <a:r>
              <a:rPr lang="en-US" sz="2800" b="1" dirty="0"/>
              <a:t>But the way of the ungodly shall perish.  (Psalm 1:6)</a:t>
            </a:r>
            <a:br>
              <a:rPr lang="en-US" sz="2800" b="1" dirty="0"/>
            </a:br>
            <a:endParaRPr lang="en-US" sz="2800" b="1" dirty="0"/>
          </a:p>
          <a:p>
            <a:r>
              <a:rPr lang="en-US" sz="2800" b="1" dirty="0"/>
              <a:t>The LORD will not allow the righteous soul to famish, But He casts away the desire of the wicked. 4 He who has a slack hand becomes poor, But the hand of the diligent makes rich. 5 He who gathers in summer </a:t>
            </a:r>
            <a:r>
              <a:rPr lang="en-US" sz="2800" b="1" i="1" dirty="0"/>
              <a:t>is</a:t>
            </a:r>
            <a:r>
              <a:rPr lang="en-US" sz="2800" b="1" dirty="0"/>
              <a:t> a wise son; He who sleeps in harvest </a:t>
            </a:r>
            <a:r>
              <a:rPr lang="en-US" sz="2800" b="1" i="1" dirty="0"/>
              <a:t>is</a:t>
            </a:r>
            <a:r>
              <a:rPr lang="en-US" sz="2800" b="1" dirty="0"/>
              <a:t> a son who causes shame. 6 Blessings </a:t>
            </a:r>
            <a:r>
              <a:rPr lang="en-US" sz="2800" b="1" i="1" dirty="0"/>
              <a:t>are</a:t>
            </a:r>
            <a:r>
              <a:rPr lang="en-US" sz="2800" b="1" dirty="0"/>
              <a:t> on the head of the righteous, But violence covers the mouth of the wicked.  (Proverbs 10:3-6)</a:t>
            </a:r>
          </a:p>
          <a:p>
            <a:endParaRPr lang="en-US" dirty="0"/>
          </a:p>
          <a:p>
            <a:endParaRPr lang="en-US" dirty="0"/>
          </a:p>
          <a:p>
            <a:endParaRPr lang="en-US" dirty="0"/>
          </a:p>
          <a:p>
            <a:endParaRPr lang="en-US" sz="3200" b="1" dirty="0"/>
          </a:p>
        </p:txBody>
      </p:sp>
    </p:spTree>
    <p:extLst>
      <p:ext uri="{BB962C8B-B14F-4D97-AF65-F5344CB8AC3E}">
        <p14:creationId xmlns:p14="http://schemas.microsoft.com/office/powerpoint/2010/main" val="239955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2" y="1616766"/>
            <a:ext cx="10711002" cy="4631634"/>
          </a:xfrm>
        </p:spPr>
        <p:txBody>
          <a:bodyPr>
            <a:normAutofit/>
          </a:bodyPr>
          <a:lstStyle/>
          <a:p>
            <a:r>
              <a:rPr lang="en-US" sz="3200" b="1" dirty="0"/>
              <a:t>SYNTHETIC – cause / effect; proposition / conclusion</a:t>
            </a:r>
            <a:br>
              <a:rPr lang="en-US" sz="3200" b="1" dirty="0"/>
            </a:br>
            <a:endParaRPr lang="en-US" sz="3200" b="1" dirty="0"/>
          </a:p>
          <a:p>
            <a:r>
              <a:rPr lang="en-US" sz="3200" b="1" dirty="0"/>
              <a:t> Your word I have hidden in my heart, </a:t>
            </a:r>
            <a:br>
              <a:rPr lang="en-US" sz="3200" b="1" dirty="0"/>
            </a:br>
            <a:r>
              <a:rPr lang="en-US" sz="3200" b="1" dirty="0"/>
              <a:t>That I might not sin against You.  (Psalms 119:11)</a:t>
            </a:r>
          </a:p>
        </p:txBody>
      </p:sp>
    </p:spTree>
    <p:extLst>
      <p:ext uri="{BB962C8B-B14F-4D97-AF65-F5344CB8AC3E}">
        <p14:creationId xmlns:p14="http://schemas.microsoft.com/office/powerpoint/2010/main" val="2109729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2" y="1616766"/>
            <a:ext cx="10711002" cy="4631634"/>
          </a:xfrm>
        </p:spPr>
        <p:txBody>
          <a:bodyPr>
            <a:normAutofit/>
          </a:bodyPr>
          <a:lstStyle/>
          <a:p>
            <a:r>
              <a:rPr lang="en-US" sz="3200" b="1" dirty="0"/>
              <a:t>PROGRESSIVE – each line more intense or stronger</a:t>
            </a:r>
            <a:br>
              <a:rPr lang="en-US" sz="3200" b="1" dirty="0"/>
            </a:br>
            <a:endParaRPr lang="en-US" sz="3200" b="1" dirty="0"/>
          </a:p>
          <a:p>
            <a:r>
              <a:rPr lang="en-US" sz="3200" b="1" dirty="0"/>
              <a:t>Blessed </a:t>
            </a:r>
            <a:r>
              <a:rPr lang="en-US" sz="3200" b="1" i="1" dirty="0"/>
              <a:t>is</a:t>
            </a:r>
            <a:r>
              <a:rPr lang="en-US" sz="3200" b="1" dirty="0"/>
              <a:t> the man Who walks not in the counsel of the ungodly, Nor stands in the path of sinners, Nor sits in the seat of the scornful;  (Psalms 1:1)</a:t>
            </a:r>
          </a:p>
          <a:p>
            <a:r>
              <a:rPr lang="en-US" sz="3200" b="1" dirty="0"/>
              <a:t>But his delight </a:t>
            </a:r>
            <a:r>
              <a:rPr lang="en-US" sz="3200" b="1" i="1" dirty="0"/>
              <a:t>is</a:t>
            </a:r>
            <a:r>
              <a:rPr lang="en-US" sz="3200" b="1" dirty="0"/>
              <a:t> in the law of the LORD, And in His law he meditates day and night.  (Psalms 1:2)</a:t>
            </a:r>
          </a:p>
        </p:txBody>
      </p:sp>
    </p:spTree>
    <p:extLst>
      <p:ext uri="{BB962C8B-B14F-4D97-AF65-F5344CB8AC3E}">
        <p14:creationId xmlns:p14="http://schemas.microsoft.com/office/powerpoint/2010/main" val="2624129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1" y="1616766"/>
            <a:ext cx="10899777" cy="4631634"/>
          </a:xfrm>
        </p:spPr>
        <p:txBody>
          <a:bodyPr>
            <a:normAutofit/>
          </a:bodyPr>
          <a:lstStyle/>
          <a:p>
            <a:r>
              <a:rPr lang="en-US" sz="3200" b="1" dirty="0"/>
              <a:t>CLIMATIC – </a:t>
            </a:r>
            <a:br>
              <a:rPr lang="en-US" sz="3200" b="1" dirty="0"/>
            </a:br>
            <a:endParaRPr lang="en-US" sz="3200" b="1" dirty="0"/>
          </a:p>
          <a:p>
            <a:r>
              <a:rPr lang="en-US" sz="3200" b="1" dirty="0" err="1"/>
              <a:t>GIve</a:t>
            </a:r>
            <a:r>
              <a:rPr lang="en-US" sz="3200" b="1" dirty="0"/>
              <a:t> unto the LORD, O you mighty ones, (give what)</a:t>
            </a:r>
            <a:br>
              <a:rPr lang="en-US" sz="3200" b="1" dirty="0"/>
            </a:br>
            <a:br>
              <a:rPr lang="en-US" sz="3200" b="1" dirty="0"/>
            </a:br>
            <a:r>
              <a:rPr lang="en-US" sz="3200" b="1" dirty="0"/>
              <a:t>Give unto the LORD glory and strength.  (answer)</a:t>
            </a:r>
            <a:br>
              <a:rPr lang="en-US" sz="3200" b="1" dirty="0"/>
            </a:br>
            <a:r>
              <a:rPr lang="en-US" sz="3200" b="1" dirty="0"/>
              <a:t>(Psalms 29:1)</a:t>
            </a:r>
          </a:p>
          <a:p>
            <a:endParaRPr lang="en-US" dirty="0"/>
          </a:p>
          <a:p>
            <a:endParaRPr lang="en-US" sz="3200" b="1" dirty="0"/>
          </a:p>
        </p:txBody>
      </p:sp>
    </p:spTree>
    <p:extLst>
      <p:ext uri="{BB962C8B-B14F-4D97-AF65-F5344CB8AC3E}">
        <p14:creationId xmlns:p14="http://schemas.microsoft.com/office/powerpoint/2010/main" val="165891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1" y="1616766"/>
            <a:ext cx="10899777" cy="4631634"/>
          </a:xfrm>
        </p:spPr>
        <p:txBody>
          <a:bodyPr>
            <a:normAutofit/>
          </a:bodyPr>
          <a:lstStyle/>
          <a:p>
            <a:r>
              <a:rPr lang="en-US" sz="3200" b="1" dirty="0"/>
              <a:t>INTROVERTED – pattern of A B </a:t>
            </a:r>
            <a:r>
              <a:rPr lang="en-US" sz="3200" b="1" dirty="0" err="1"/>
              <a:t>B</a:t>
            </a:r>
            <a:r>
              <a:rPr lang="en-US" sz="3200" b="1" dirty="0"/>
              <a:t> A</a:t>
            </a:r>
            <a:br>
              <a:rPr lang="en-US" sz="3200" b="1" dirty="0"/>
            </a:br>
            <a:endParaRPr lang="en-US" sz="3200" b="1" dirty="0"/>
          </a:p>
          <a:p>
            <a:r>
              <a:rPr lang="en-US" sz="3200" b="1" dirty="0"/>
              <a:t>Because he has set his love upon Me, </a:t>
            </a:r>
          </a:p>
          <a:p>
            <a:r>
              <a:rPr lang="en-US" sz="3200" b="1" dirty="0"/>
              <a:t>Therefore I will deliver him; </a:t>
            </a:r>
          </a:p>
          <a:p>
            <a:r>
              <a:rPr lang="en-US" sz="3200" b="1" dirty="0"/>
              <a:t>I will set him on high, </a:t>
            </a:r>
          </a:p>
          <a:p>
            <a:r>
              <a:rPr lang="en-US" sz="3200" b="1" dirty="0"/>
              <a:t>Because he has known My name.  (Psalms 91:14)</a:t>
            </a:r>
          </a:p>
          <a:p>
            <a:endParaRPr lang="en-US" dirty="0"/>
          </a:p>
          <a:p>
            <a:endParaRPr lang="en-US" dirty="0"/>
          </a:p>
          <a:p>
            <a:endParaRPr lang="en-US" sz="3200" b="1" dirty="0"/>
          </a:p>
        </p:txBody>
      </p:sp>
    </p:spTree>
    <p:extLst>
      <p:ext uri="{BB962C8B-B14F-4D97-AF65-F5344CB8AC3E}">
        <p14:creationId xmlns:p14="http://schemas.microsoft.com/office/powerpoint/2010/main" val="361742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CE0-6827-4045-9376-3C0AE637F7BE}"/>
              </a:ext>
            </a:extLst>
          </p:cNvPr>
          <p:cNvSpPr>
            <a:spLocks noGrp="1"/>
          </p:cNvSpPr>
          <p:nvPr>
            <p:ph type="title"/>
          </p:nvPr>
        </p:nvSpPr>
        <p:spPr/>
        <p:txBody>
          <a:bodyPr/>
          <a:lstStyle/>
          <a:p>
            <a:r>
              <a:rPr lang="en-US" dirty="0"/>
              <a:t>TYPES OF PARALLELISM IN THE BIBLE</a:t>
            </a:r>
          </a:p>
        </p:txBody>
      </p:sp>
      <p:sp>
        <p:nvSpPr>
          <p:cNvPr id="3" name="Content Placeholder 2">
            <a:extLst>
              <a:ext uri="{FF2B5EF4-FFF2-40B4-BE49-F238E27FC236}">
                <a16:creationId xmlns:a16="http://schemas.microsoft.com/office/drawing/2014/main" id="{F927B5BD-5035-4A70-9994-441D60A65362}"/>
              </a:ext>
            </a:extLst>
          </p:cNvPr>
          <p:cNvSpPr>
            <a:spLocks noGrp="1"/>
          </p:cNvSpPr>
          <p:nvPr>
            <p:ph idx="1"/>
          </p:nvPr>
        </p:nvSpPr>
        <p:spPr>
          <a:xfrm>
            <a:off x="646111" y="1616766"/>
            <a:ext cx="10899777" cy="4631634"/>
          </a:xfrm>
        </p:spPr>
        <p:txBody>
          <a:bodyPr>
            <a:normAutofit/>
          </a:bodyPr>
          <a:lstStyle/>
          <a:p>
            <a:r>
              <a:rPr lang="en-US" sz="3200" b="1" dirty="0"/>
              <a:t>ALPHABETIC – </a:t>
            </a:r>
            <a:br>
              <a:rPr lang="en-US" sz="3200" b="1" dirty="0"/>
            </a:br>
            <a:endParaRPr lang="en-US" sz="3200" b="1" dirty="0"/>
          </a:p>
          <a:p>
            <a:r>
              <a:rPr lang="en-US" sz="3200" b="1" dirty="0"/>
              <a:t>Psalm 119 – 176 verses</a:t>
            </a:r>
          </a:p>
          <a:p>
            <a:r>
              <a:rPr lang="en-US" sz="3200" b="1" dirty="0"/>
              <a:t>1</a:t>
            </a:r>
            <a:r>
              <a:rPr lang="en-US" sz="3200" b="1" baseline="30000" dirty="0"/>
              <a:t>st</a:t>
            </a:r>
            <a:r>
              <a:rPr lang="en-US" sz="3200" b="1" dirty="0"/>
              <a:t> 8 lines begin with first letter in Hebrew alphabet</a:t>
            </a:r>
          </a:p>
          <a:p>
            <a:r>
              <a:rPr lang="en-US" sz="3200" b="1" dirty="0"/>
              <a:t>Next 8 begin with second letter</a:t>
            </a:r>
          </a:p>
          <a:p>
            <a:r>
              <a:rPr lang="en-US" sz="3200" b="1" dirty="0"/>
              <a:t>Next 8 begin with third letter</a:t>
            </a:r>
          </a:p>
          <a:p>
            <a:r>
              <a:rPr lang="en-US" sz="3200" b="1" dirty="0"/>
              <a:t>22 letters in Hebrew alphabet</a:t>
            </a:r>
            <a:endParaRPr lang="en-US" dirty="0"/>
          </a:p>
          <a:p>
            <a:endParaRPr lang="en-US" dirty="0"/>
          </a:p>
          <a:p>
            <a:endParaRPr lang="en-US" sz="3200" b="1" dirty="0"/>
          </a:p>
        </p:txBody>
      </p:sp>
    </p:spTree>
    <p:extLst>
      <p:ext uri="{BB962C8B-B14F-4D97-AF65-F5344CB8AC3E}">
        <p14:creationId xmlns:p14="http://schemas.microsoft.com/office/powerpoint/2010/main" val="35122095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115</TotalTime>
  <Words>1071</Words>
  <Application>Microsoft Office PowerPoint</Application>
  <PresentationFormat>Widescreen</PresentationFormat>
  <Paragraphs>93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vt:lpstr>
      <vt:lpstr>Interpreting Poetry</vt:lpstr>
      <vt:lpstr>POETRY IN THE BIBLE  IS AND IS NOT:</vt:lpstr>
      <vt:lpstr>TYPES OF PARALLELISM IN THE BIBLE</vt:lpstr>
      <vt:lpstr>TYPES OF PARALLELISM IN THE BIBLE</vt:lpstr>
      <vt:lpstr>TYPES OF PARALLELISM IN THE BIBLE</vt:lpstr>
      <vt:lpstr>TYPES OF PARALLELISM IN THE BIBLE</vt:lpstr>
      <vt:lpstr>TYPES OF PARALLELISM IN THE BIBLE</vt:lpstr>
      <vt:lpstr>TYPES OF PARALLELISM IN THE BIBLE</vt:lpstr>
      <vt:lpstr>TYPES OF PARALLELISM IN THE BIBLE</vt:lpstr>
      <vt:lpstr>TYPES OF PARALLELISM IN THE BIBLE</vt:lpstr>
      <vt:lpstr>TYPES OF PARALLELISM IN THE BIBLE</vt:lpstr>
      <vt:lpstr>TYPES OF PARALLELISM IN THE BIBLE</vt:lpstr>
      <vt:lpstr>TYPES OF PARALLELISM IN THE BIBLE</vt:lpstr>
      <vt:lpstr>WHO WROTE THE PSALMS?</vt:lpstr>
      <vt:lpstr>WISDOM LITERATURE</vt:lpstr>
      <vt:lpstr>WISDOM LITERATURE</vt:lpstr>
      <vt:lpstr>WISDOM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Poetry</dc:title>
  <dc:creator>Manly Luscommbe</dc:creator>
  <cp:lastModifiedBy>Manly Luscommbe</cp:lastModifiedBy>
  <cp:revision>9</cp:revision>
  <dcterms:created xsi:type="dcterms:W3CDTF">2019-10-21T23:41:31Z</dcterms:created>
  <dcterms:modified xsi:type="dcterms:W3CDTF">2019-11-21T19:06:51Z</dcterms:modified>
</cp:coreProperties>
</file>