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6" d="100"/>
          <a:sy n="66" d="100"/>
        </p:scale>
        <p:origin x="174"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DE95904-4EBE-4E8E-86B3-0ABCD89A76F4}" type="slidenum">
              <a:rPr lang="en-US" altLang="en-US" smtClean="0"/>
              <a:pPr/>
              <a:t>‹#›</a:t>
            </a:fld>
            <a:endParaRPr lang="en-US" altLang="en-US"/>
          </a:p>
        </p:txBody>
      </p:sp>
    </p:spTree>
    <p:extLst>
      <p:ext uri="{BB962C8B-B14F-4D97-AF65-F5344CB8AC3E}">
        <p14:creationId xmlns:p14="http://schemas.microsoft.com/office/powerpoint/2010/main" val="4410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430484B-0A19-4D93-97B6-DA2A6FD61AB6}" type="slidenum">
              <a:rPr lang="en-US" altLang="en-US" smtClean="0"/>
              <a:pPr/>
              <a:t>‹#›</a:t>
            </a:fld>
            <a:endParaRPr lang="en-US" altLang="en-US"/>
          </a:p>
        </p:txBody>
      </p:sp>
    </p:spTree>
    <p:extLst>
      <p:ext uri="{BB962C8B-B14F-4D97-AF65-F5344CB8AC3E}">
        <p14:creationId xmlns:p14="http://schemas.microsoft.com/office/powerpoint/2010/main" val="178648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F738592-82CC-4006-896C-E99D6C84C0DB}" type="slidenum">
              <a:rPr lang="en-US" altLang="en-US" smtClean="0"/>
              <a:pPr/>
              <a:t>‹#›</a:t>
            </a:fld>
            <a:endParaRPr lang="en-US" altLang="en-US"/>
          </a:p>
        </p:txBody>
      </p:sp>
    </p:spTree>
    <p:extLst>
      <p:ext uri="{BB962C8B-B14F-4D97-AF65-F5344CB8AC3E}">
        <p14:creationId xmlns:p14="http://schemas.microsoft.com/office/powerpoint/2010/main" val="6901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B221033-54ED-4B4B-A9F0-3A676A3EFE92}" type="slidenum">
              <a:rPr lang="en-US" altLang="en-US" smtClean="0"/>
              <a:pPr/>
              <a:t>‹#›</a:t>
            </a:fld>
            <a:endParaRPr lang="en-US" altLang="en-US"/>
          </a:p>
        </p:txBody>
      </p:sp>
    </p:spTree>
    <p:extLst>
      <p:ext uri="{BB962C8B-B14F-4D97-AF65-F5344CB8AC3E}">
        <p14:creationId xmlns:p14="http://schemas.microsoft.com/office/powerpoint/2010/main" val="337175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48FF54D-0891-4A45-A84C-584D65719EE3}" type="slidenum">
              <a:rPr lang="en-US" altLang="en-US" smtClean="0"/>
              <a:pPr/>
              <a:t>‹#›</a:t>
            </a:fld>
            <a:endParaRPr lang="en-US" altLang="en-US"/>
          </a:p>
        </p:txBody>
      </p:sp>
    </p:spTree>
    <p:extLst>
      <p:ext uri="{BB962C8B-B14F-4D97-AF65-F5344CB8AC3E}">
        <p14:creationId xmlns:p14="http://schemas.microsoft.com/office/powerpoint/2010/main" val="239955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D2C4EED-3361-40A0-AE49-72533F951A92}" type="slidenum">
              <a:rPr lang="en-US" altLang="en-US" smtClean="0"/>
              <a:pPr/>
              <a:t>‹#›</a:t>
            </a:fld>
            <a:endParaRPr lang="en-US" altLang="en-US"/>
          </a:p>
        </p:txBody>
      </p:sp>
    </p:spTree>
    <p:extLst>
      <p:ext uri="{BB962C8B-B14F-4D97-AF65-F5344CB8AC3E}">
        <p14:creationId xmlns:p14="http://schemas.microsoft.com/office/powerpoint/2010/main" val="367175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45A8E7E1-BEA5-41E7-B072-B1F30723AE6F}" type="slidenum">
              <a:rPr lang="en-US" altLang="en-US" smtClean="0"/>
              <a:pPr/>
              <a:t>‹#›</a:t>
            </a:fld>
            <a:endParaRPr lang="en-US" altLang="en-US"/>
          </a:p>
        </p:txBody>
      </p:sp>
    </p:spTree>
    <p:extLst>
      <p:ext uri="{BB962C8B-B14F-4D97-AF65-F5344CB8AC3E}">
        <p14:creationId xmlns:p14="http://schemas.microsoft.com/office/powerpoint/2010/main" val="452484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AC3BFCF8-D94B-43E7-BCEC-FA82F6BF4E59}" type="slidenum">
              <a:rPr lang="en-US" altLang="en-US" smtClean="0"/>
              <a:pPr/>
              <a:t>‹#›</a:t>
            </a:fld>
            <a:endParaRPr lang="en-US" altLang="en-US"/>
          </a:p>
        </p:txBody>
      </p:sp>
    </p:spTree>
    <p:extLst>
      <p:ext uri="{BB962C8B-B14F-4D97-AF65-F5344CB8AC3E}">
        <p14:creationId xmlns:p14="http://schemas.microsoft.com/office/powerpoint/2010/main" val="318311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5497ED65-3618-4CF4-A286-3CB93E9A4CED}" type="slidenum">
              <a:rPr lang="en-US" altLang="en-US" smtClean="0"/>
              <a:pPr/>
              <a:t>‹#›</a:t>
            </a:fld>
            <a:endParaRPr lang="en-US" altLang="en-US"/>
          </a:p>
        </p:txBody>
      </p:sp>
    </p:spTree>
    <p:extLst>
      <p:ext uri="{BB962C8B-B14F-4D97-AF65-F5344CB8AC3E}">
        <p14:creationId xmlns:p14="http://schemas.microsoft.com/office/powerpoint/2010/main" val="28898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1241668-AE4B-42E4-AE7B-4585FAE02FAC}" type="slidenum">
              <a:rPr lang="en-US" altLang="en-US" smtClean="0"/>
              <a:pPr/>
              <a:t>‹#›</a:t>
            </a:fld>
            <a:endParaRPr lang="en-US" altLang="en-US"/>
          </a:p>
        </p:txBody>
      </p:sp>
    </p:spTree>
    <p:extLst>
      <p:ext uri="{BB962C8B-B14F-4D97-AF65-F5344CB8AC3E}">
        <p14:creationId xmlns:p14="http://schemas.microsoft.com/office/powerpoint/2010/main" val="16754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C9CBCE1-A85E-4308-B71E-CBEEE4AF3936}" type="slidenum">
              <a:rPr lang="en-US" altLang="en-US" smtClean="0"/>
              <a:pPr/>
              <a:t>‹#›</a:t>
            </a:fld>
            <a:endParaRPr lang="en-US" altLang="en-US"/>
          </a:p>
        </p:txBody>
      </p:sp>
    </p:spTree>
    <p:extLst>
      <p:ext uri="{BB962C8B-B14F-4D97-AF65-F5344CB8AC3E}">
        <p14:creationId xmlns:p14="http://schemas.microsoft.com/office/powerpoint/2010/main" val="328168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A0B57C-93FF-4AA0-B98F-5A81DCA00714}" type="slidenum">
              <a:rPr lang="en-US" altLang="en-US" smtClean="0"/>
              <a:pPr/>
              <a:t>‹#›</a:t>
            </a:fld>
            <a:endParaRPr lang="en-US" altLang="en-US"/>
          </a:p>
        </p:txBody>
      </p:sp>
    </p:spTree>
    <p:extLst>
      <p:ext uri="{BB962C8B-B14F-4D97-AF65-F5344CB8AC3E}">
        <p14:creationId xmlns:p14="http://schemas.microsoft.com/office/powerpoint/2010/main" val="3780804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4A6779A-6E51-425F-9005-AA8BF3A4495F}"/>
              </a:ext>
            </a:extLst>
          </p:cNvPr>
          <p:cNvSpPr>
            <a:spLocks noGrp="1" noChangeArrowheads="1"/>
          </p:cNvSpPr>
          <p:nvPr>
            <p:ph type="title"/>
          </p:nvPr>
        </p:nvSpPr>
        <p:spPr>
          <a:xfrm>
            <a:off x="2209800" y="609600"/>
            <a:ext cx="7772400" cy="5562600"/>
          </a:xfrm>
        </p:spPr>
        <p:txBody>
          <a:bodyPr/>
          <a:lstStyle/>
          <a:p>
            <a:r>
              <a:rPr lang="en-US" altLang="en-US" sz="9600" b="1" dirty="0">
                <a:solidFill>
                  <a:schemeClr val="bg1"/>
                </a:solidFill>
              </a:rPr>
              <a:t>Consider the Words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E301E6A-2DB8-4D7D-9482-68759F847E3D}"/>
              </a:ext>
            </a:extLst>
          </p:cNvPr>
          <p:cNvSpPr>
            <a:spLocks noGrp="1" noChangeArrowheads="1"/>
          </p:cNvSpPr>
          <p:nvPr>
            <p:ph type="title"/>
          </p:nvPr>
        </p:nvSpPr>
        <p:spPr>
          <a:xfrm>
            <a:off x="2209800" y="76200"/>
            <a:ext cx="7772400" cy="762000"/>
          </a:xfrm>
        </p:spPr>
        <p:txBody>
          <a:bodyPr/>
          <a:lstStyle/>
          <a:p>
            <a:r>
              <a:rPr lang="en-US" altLang="en-US" b="1" dirty="0">
                <a:solidFill>
                  <a:schemeClr val="bg1"/>
                </a:solidFill>
              </a:rPr>
              <a:t>Context May Give the Meaning</a:t>
            </a:r>
          </a:p>
        </p:txBody>
      </p:sp>
      <p:sp>
        <p:nvSpPr>
          <p:cNvPr id="12291" name="Rectangle 3">
            <a:extLst>
              <a:ext uri="{FF2B5EF4-FFF2-40B4-BE49-F238E27FC236}">
                <a16:creationId xmlns:a16="http://schemas.microsoft.com/office/drawing/2014/main" id="{590E36B8-67DE-4222-BA71-2AA5530466C7}"/>
              </a:ext>
            </a:extLst>
          </p:cNvPr>
          <p:cNvSpPr>
            <a:spLocks noGrp="1" noChangeArrowheads="1"/>
          </p:cNvSpPr>
          <p:nvPr>
            <p:ph idx="1"/>
          </p:nvPr>
        </p:nvSpPr>
        <p:spPr>
          <a:xfrm>
            <a:off x="381000" y="1066800"/>
            <a:ext cx="11353800" cy="5791200"/>
          </a:xfrm>
        </p:spPr>
        <p:txBody>
          <a:bodyPr>
            <a:normAutofit/>
          </a:bodyPr>
          <a:lstStyle/>
          <a:p>
            <a:pPr>
              <a:lnSpc>
                <a:spcPct val="90000"/>
              </a:lnSpc>
            </a:pPr>
            <a:r>
              <a:rPr lang="en-US" altLang="en-US" sz="3200" b="1" dirty="0">
                <a:solidFill>
                  <a:schemeClr val="bg1"/>
                </a:solidFill>
              </a:rPr>
              <a:t>In John 8:47, “The word ‘hear’ cannot be literal in the sense of receiving sound by ear, for anyone not deaf could do that; and the reason, ‘ye are not of God,’ would not apply.  But ‘hear’ clearly means ‘heed;’ and hence their being ‘not of God,’ but disposed against God, furnishes a good reason” (Lockhart, p. 109).</a:t>
            </a:r>
          </a:p>
          <a:p>
            <a:pPr>
              <a:lnSpc>
                <a:spcPct val="90000"/>
              </a:lnSpc>
            </a:pPr>
            <a:r>
              <a:rPr lang="en-US" altLang="en-US" sz="3200" b="1" dirty="0">
                <a:solidFill>
                  <a:schemeClr val="bg1"/>
                </a:solidFill>
              </a:rPr>
              <a:t>Similarly, in Romans 2:13, “the contrast between ‘hearers’ and ‘doers,’ shows that ‘hearers’ are not those who heed, for they would be doers.  The ‘hearers’ are those who have opportunity to know the law, but do it not” (pp. 110-111).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374FDBD-5D62-4467-AB53-99C1BAB91620}"/>
              </a:ext>
            </a:extLst>
          </p:cNvPr>
          <p:cNvSpPr>
            <a:spLocks noGrp="1" noChangeArrowheads="1"/>
          </p:cNvSpPr>
          <p:nvPr>
            <p:ph type="title"/>
          </p:nvPr>
        </p:nvSpPr>
        <p:spPr>
          <a:xfrm>
            <a:off x="2209800" y="76200"/>
            <a:ext cx="7772400" cy="1143000"/>
          </a:xfrm>
        </p:spPr>
        <p:txBody>
          <a:bodyPr/>
          <a:lstStyle/>
          <a:p>
            <a:r>
              <a:rPr lang="en-US" altLang="en-US" b="1" dirty="0">
                <a:solidFill>
                  <a:schemeClr val="bg1"/>
                </a:solidFill>
              </a:rPr>
              <a:t>“Simple” in Romans 16</a:t>
            </a:r>
          </a:p>
        </p:txBody>
      </p:sp>
      <p:sp>
        <p:nvSpPr>
          <p:cNvPr id="13315" name="Rectangle 3">
            <a:extLst>
              <a:ext uri="{FF2B5EF4-FFF2-40B4-BE49-F238E27FC236}">
                <a16:creationId xmlns:a16="http://schemas.microsoft.com/office/drawing/2014/main" id="{CD4180D5-488A-442D-96F1-1AD57617D3B8}"/>
              </a:ext>
            </a:extLst>
          </p:cNvPr>
          <p:cNvSpPr>
            <a:spLocks noGrp="1" noChangeArrowheads="1"/>
          </p:cNvSpPr>
          <p:nvPr>
            <p:ph idx="1"/>
          </p:nvPr>
        </p:nvSpPr>
        <p:spPr>
          <a:xfrm>
            <a:off x="533400" y="1447800"/>
            <a:ext cx="11277600" cy="5181600"/>
          </a:xfrm>
        </p:spPr>
        <p:txBody>
          <a:bodyPr>
            <a:normAutofit/>
          </a:bodyPr>
          <a:lstStyle/>
          <a:p>
            <a:pPr>
              <a:lnSpc>
                <a:spcPct val="90000"/>
              </a:lnSpc>
            </a:pPr>
            <a:r>
              <a:rPr lang="en-US" altLang="en-US" sz="3200" b="1" dirty="0">
                <a:solidFill>
                  <a:schemeClr val="bg1"/>
                </a:solidFill>
              </a:rPr>
              <a:t>To understand the meaning of the word “simple” in Romans 16, one has to view the contrast, or antithesis, Paul uses.</a:t>
            </a:r>
          </a:p>
          <a:p>
            <a:pPr>
              <a:lnSpc>
                <a:spcPct val="90000"/>
              </a:lnSpc>
            </a:pPr>
            <a:r>
              <a:rPr lang="en-US" altLang="en-US" sz="3200" b="1" dirty="0">
                <a:solidFill>
                  <a:schemeClr val="bg1"/>
                </a:solidFill>
              </a:rPr>
              <a:t>Paul wanted the brethren to “be wise in what is good,” which “is to know much of the good by experience.  The opposite of this is to be inexperienced; and this is the meaning of ‘simple’ in the passage.  This agrees well with the etymology of the Greek word ‘simple’ in this passage—</a:t>
            </a:r>
            <a:r>
              <a:rPr lang="en-US" altLang="en-US" sz="3200" b="1" dirty="0" err="1">
                <a:solidFill>
                  <a:schemeClr val="bg1"/>
                </a:solidFill>
              </a:rPr>
              <a:t>akeraios</a:t>
            </a:r>
            <a:r>
              <a:rPr lang="en-US" altLang="en-US" sz="3200" b="1" dirty="0">
                <a:solidFill>
                  <a:schemeClr val="bg1"/>
                </a:solidFill>
              </a:rPr>
              <a:t>, not mixed, innocent” (Lockhart, p. 110).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C5FC9F3-8A24-43E5-B8DE-552D40408455}"/>
              </a:ext>
            </a:extLst>
          </p:cNvPr>
          <p:cNvSpPr>
            <a:spLocks noGrp="1" noChangeArrowheads="1"/>
          </p:cNvSpPr>
          <p:nvPr>
            <p:ph type="title"/>
          </p:nvPr>
        </p:nvSpPr>
        <p:spPr>
          <a:xfrm>
            <a:off x="2209800" y="76200"/>
            <a:ext cx="7772400" cy="762000"/>
          </a:xfrm>
        </p:spPr>
        <p:txBody>
          <a:bodyPr/>
          <a:lstStyle/>
          <a:p>
            <a:r>
              <a:rPr lang="en-US" altLang="en-US" b="1" dirty="0">
                <a:solidFill>
                  <a:schemeClr val="bg1"/>
                </a:solidFill>
              </a:rPr>
              <a:t>The Rules of Grammar</a:t>
            </a:r>
          </a:p>
        </p:txBody>
      </p:sp>
      <p:sp>
        <p:nvSpPr>
          <p:cNvPr id="14339" name="Rectangle 3">
            <a:extLst>
              <a:ext uri="{FF2B5EF4-FFF2-40B4-BE49-F238E27FC236}">
                <a16:creationId xmlns:a16="http://schemas.microsoft.com/office/drawing/2014/main" id="{C821F3A7-3CC7-4F74-ACEE-933D2512DE57}"/>
              </a:ext>
            </a:extLst>
          </p:cNvPr>
          <p:cNvSpPr>
            <a:spLocks noGrp="1" noChangeArrowheads="1"/>
          </p:cNvSpPr>
          <p:nvPr>
            <p:ph idx="1"/>
          </p:nvPr>
        </p:nvSpPr>
        <p:spPr>
          <a:xfrm>
            <a:off x="533400" y="990600"/>
            <a:ext cx="11049000" cy="5715000"/>
          </a:xfrm>
        </p:spPr>
        <p:txBody>
          <a:bodyPr>
            <a:noAutofit/>
          </a:bodyPr>
          <a:lstStyle/>
          <a:p>
            <a:pPr>
              <a:lnSpc>
                <a:spcPct val="90000"/>
              </a:lnSpc>
            </a:pPr>
            <a:r>
              <a:rPr lang="en-US" altLang="en-US" sz="3200" b="1" dirty="0">
                <a:solidFill>
                  <a:schemeClr val="bg1"/>
                </a:solidFill>
              </a:rPr>
              <a:t>Being acquainted with the rules of grammar can help</a:t>
            </a:r>
          </a:p>
          <a:p>
            <a:pPr lvl="1">
              <a:lnSpc>
                <a:spcPct val="90000"/>
              </a:lnSpc>
            </a:pPr>
            <a:r>
              <a:rPr lang="en-US" altLang="en-US" sz="3200" b="1" dirty="0">
                <a:solidFill>
                  <a:schemeClr val="bg1"/>
                </a:solidFill>
              </a:rPr>
              <a:t>Some read 1 Corinthians 11:27 and conclude they should not partake of the Lord’s supper because they do not think themselves worthy</a:t>
            </a:r>
          </a:p>
          <a:p>
            <a:pPr lvl="1">
              <a:lnSpc>
                <a:spcPct val="90000"/>
              </a:lnSpc>
            </a:pPr>
            <a:r>
              <a:rPr lang="en-US" altLang="en-US" sz="3200" b="1" dirty="0">
                <a:solidFill>
                  <a:schemeClr val="bg1"/>
                </a:solidFill>
              </a:rPr>
              <a:t>Once we realize the word “unworthily” is an adverb (not an adjective), we can see that Paul is not speaking of an unworthy person, but an unworthy action</a:t>
            </a:r>
          </a:p>
          <a:p>
            <a:pPr lvl="1">
              <a:lnSpc>
                <a:spcPct val="90000"/>
              </a:lnSpc>
            </a:pPr>
            <a:r>
              <a:rPr lang="en-US" altLang="en-US" sz="3200" b="1" dirty="0">
                <a:solidFill>
                  <a:schemeClr val="bg1"/>
                </a:solidFill>
              </a:rPr>
              <a:t>The apostle was warning the Corinthians against unworthily partaking, an action which comes by thoughtless hurrying and refusing to contemplate the great sacrificial act of God’s Son on the cross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6C66666-D84A-4EBC-9325-F761E40C061B}"/>
              </a:ext>
            </a:extLst>
          </p:cNvPr>
          <p:cNvSpPr>
            <a:spLocks noGrp="1" noChangeArrowheads="1"/>
          </p:cNvSpPr>
          <p:nvPr>
            <p:ph type="title"/>
          </p:nvPr>
        </p:nvSpPr>
        <p:spPr>
          <a:xfrm>
            <a:off x="1524000" y="609600"/>
            <a:ext cx="9144000" cy="1143000"/>
          </a:xfrm>
        </p:spPr>
        <p:txBody>
          <a:bodyPr/>
          <a:lstStyle/>
          <a:p>
            <a:r>
              <a:rPr lang="en-US" altLang="en-US" b="1" dirty="0">
                <a:solidFill>
                  <a:schemeClr val="bg1"/>
                </a:solidFill>
              </a:rPr>
              <a:t>The Third Heaven</a:t>
            </a:r>
          </a:p>
        </p:txBody>
      </p:sp>
      <p:sp>
        <p:nvSpPr>
          <p:cNvPr id="3075" name="Rectangle 3">
            <a:extLst>
              <a:ext uri="{FF2B5EF4-FFF2-40B4-BE49-F238E27FC236}">
                <a16:creationId xmlns:a16="http://schemas.microsoft.com/office/drawing/2014/main" id="{12F04120-06F9-41E2-930B-6E6411C4A0EA}"/>
              </a:ext>
            </a:extLst>
          </p:cNvPr>
          <p:cNvSpPr>
            <a:spLocks noGrp="1" noChangeArrowheads="1"/>
          </p:cNvSpPr>
          <p:nvPr>
            <p:ph idx="1"/>
          </p:nvPr>
        </p:nvSpPr>
        <p:spPr>
          <a:xfrm>
            <a:off x="762000" y="1981200"/>
            <a:ext cx="10820400" cy="4114800"/>
          </a:xfrm>
        </p:spPr>
        <p:txBody>
          <a:bodyPr>
            <a:normAutofit/>
          </a:bodyPr>
          <a:lstStyle/>
          <a:p>
            <a:r>
              <a:rPr lang="en-US" altLang="en-US" sz="3200" b="1" dirty="0">
                <a:solidFill>
                  <a:schemeClr val="bg1"/>
                </a:solidFill>
              </a:rPr>
              <a:t>The words of any passage must be understood to truly grasp the meaning</a:t>
            </a:r>
          </a:p>
          <a:p>
            <a:r>
              <a:rPr lang="en-US" altLang="en-US" sz="3200" b="1" dirty="0">
                <a:solidFill>
                  <a:schemeClr val="bg1"/>
                </a:solidFill>
              </a:rPr>
              <a:t>Paul tells of a man caught up into the 3</a:t>
            </a:r>
            <a:r>
              <a:rPr lang="en-US" altLang="en-US" sz="3200" b="1" baseline="30000" dirty="0">
                <a:solidFill>
                  <a:schemeClr val="bg1"/>
                </a:solidFill>
              </a:rPr>
              <a:t>rd</a:t>
            </a:r>
            <a:r>
              <a:rPr lang="en-US" altLang="en-US" sz="3200" b="1" dirty="0">
                <a:solidFill>
                  <a:schemeClr val="bg1"/>
                </a:solidFill>
              </a:rPr>
              <a:t> heaven </a:t>
            </a:r>
            <a:br>
              <a:rPr lang="en-US" altLang="en-US" sz="3200" b="1" dirty="0">
                <a:solidFill>
                  <a:schemeClr val="bg1"/>
                </a:solidFill>
              </a:rPr>
            </a:br>
            <a:r>
              <a:rPr lang="en-US" altLang="en-US" sz="3200" b="1" dirty="0">
                <a:solidFill>
                  <a:schemeClr val="bg1"/>
                </a:solidFill>
              </a:rPr>
              <a:t>(2 Corinthians 12:2)</a:t>
            </a:r>
          </a:p>
          <a:p>
            <a:pPr lvl="1"/>
            <a:r>
              <a:rPr lang="en-US" altLang="en-US" sz="3200" b="1" dirty="0">
                <a:solidFill>
                  <a:schemeClr val="bg1"/>
                </a:solidFill>
              </a:rPr>
              <a:t>The birds fly in the first</a:t>
            </a:r>
          </a:p>
          <a:p>
            <a:pPr lvl="1"/>
            <a:r>
              <a:rPr lang="en-US" altLang="en-US" sz="3200" b="1" dirty="0">
                <a:solidFill>
                  <a:schemeClr val="bg1"/>
                </a:solidFill>
              </a:rPr>
              <a:t>The stars shine in the second</a:t>
            </a:r>
          </a:p>
          <a:p>
            <a:pPr lvl="1"/>
            <a:r>
              <a:rPr lang="en-US" altLang="en-US" sz="3200" b="1" dirty="0">
                <a:solidFill>
                  <a:schemeClr val="bg1"/>
                </a:solidFill>
              </a:rPr>
              <a:t>God lives in the third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1E9ECDD-AED4-4242-B6AB-977BC754A480}"/>
              </a:ext>
            </a:extLst>
          </p:cNvPr>
          <p:cNvSpPr>
            <a:spLocks noGrp="1" noChangeArrowheads="1"/>
          </p:cNvSpPr>
          <p:nvPr>
            <p:ph type="title"/>
          </p:nvPr>
        </p:nvSpPr>
        <p:spPr>
          <a:xfrm>
            <a:off x="2209800" y="76200"/>
            <a:ext cx="7772400" cy="1143000"/>
          </a:xfrm>
        </p:spPr>
        <p:txBody>
          <a:bodyPr/>
          <a:lstStyle/>
          <a:p>
            <a:r>
              <a:rPr lang="en-US" altLang="en-US" b="1" dirty="0">
                <a:solidFill>
                  <a:schemeClr val="bg1"/>
                </a:solidFill>
              </a:rPr>
              <a:t>Death, the World and Works</a:t>
            </a:r>
          </a:p>
        </p:txBody>
      </p:sp>
      <p:sp>
        <p:nvSpPr>
          <p:cNvPr id="4099" name="Rectangle 3">
            <a:extLst>
              <a:ext uri="{FF2B5EF4-FFF2-40B4-BE49-F238E27FC236}">
                <a16:creationId xmlns:a16="http://schemas.microsoft.com/office/drawing/2014/main" id="{F795FED3-FDC3-44B1-B7C7-0174C501ACFA}"/>
              </a:ext>
            </a:extLst>
          </p:cNvPr>
          <p:cNvSpPr>
            <a:spLocks noGrp="1" noChangeArrowheads="1"/>
          </p:cNvSpPr>
          <p:nvPr>
            <p:ph idx="1"/>
          </p:nvPr>
        </p:nvSpPr>
        <p:spPr>
          <a:xfrm>
            <a:off x="838200" y="1295400"/>
            <a:ext cx="10515600" cy="5334000"/>
          </a:xfrm>
        </p:spPr>
        <p:txBody>
          <a:bodyPr>
            <a:normAutofit lnSpcReduction="10000"/>
          </a:bodyPr>
          <a:lstStyle/>
          <a:p>
            <a:r>
              <a:rPr lang="en-US" altLang="en-US" sz="3200" b="1" dirty="0">
                <a:solidFill>
                  <a:schemeClr val="bg1"/>
                </a:solidFill>
              </a:rPr>
              <a:t>Death can refer to 1) physical death, 2) death in sin or </a:t>
            </a:r>
            <a:br>
              <a:rPr lang="en-US" altLang="en-US" sz="3200" b="1" dirty="0">
                <a:solidFill>
                  <a:schemeClr val="bg1"/>
                </a:solidFill>
              </a:rPr>
            </a:br>
            <a:r>
              <a:rPr lang="en-US" altLang="en-US" sz="3200" b="1" dirty="0">
                <a:solidFill>
                  <a:schemeClr val="bg1"/>
                </a:solidFill>
              </a:rPr>
              <a:t>3) death to sin (Genesis 24:67; Ephesians 2:1; Galatians 2:20)</a:t>
            </a:r>
          </a:p>
          <a:p>
            <a:endParaRPr lang="en-US" altLang="en-US" sz="3200" b="1" dirty="0">
              <a:solidFill>
                <a:schemeClr val="bg1"/>
              </a:solidFill>
            </a:endParaRPr>
          </a:p>
          <a:p>
            <a:r>
              <a:rPr lang="en-US" altLang="en-US" sz="3200" b="1" dirty="0">
                <a:solidFill>
                  <a:schemeClr val="bg1"/>
                </a:solidFill>
              </a:rPr>
              <a:t>The word “world” can refer to 1) that which God created, 2) material possessions, 3) people or 4) sinful desire (Acts 17:24; Matthew 16:26; 1 John 2:15-17)</a:t>
            </a:r>
          </a:p>
          <a:p>
            <a:endParaRPr lang="en-US" altLang="en-US" sz="3200" b="1" dirty="0">
              <a:solidFill>
                <a:schemeClr val="bg1"/>
              </a:solidFill>
            </a:endParaRPr>
          </a:p>
          <a:p>
            <a:r>
              <a:rPr lang="en-US" altLang="en-US" sz="3200" b="1" dirty="0">
                <a:solidFill>
                  <a:schemeClr val="bg1"/>
                </a:solidFill>
              </a:rPr>
              <a:t>“Works” can be used to describe 1) physical work, 2) works of merit or 3) works of faith (Ephesians 2:8-9; 2:10; James 2:14-17)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2DFD129-14D0-4A07-A60C-583957C6B908}"/>
              </a:ext>
            </a:extLst>
          </p:cNvPr>
          <p:cNvSpPr>
            <a:spLocks noGrp="1" noChangeArrowheads="1"/>
          </p:cNvSpPr>
          <p:nvPr>
            <p:ph type="title"/>
          </p:nvPr>
        </p:nvSpPr>
        <p:spPr>
          <a:xfrm>
            <a:off x="2209800" y="304800"/>
            <a:ext cx="7772400" cy="1143000"/>
          </a:xfrm>
        </p:spPr>
        <p:txBody>
          <a:bodyPr/>
          <a:lstStyle/>
          <a:p>
            <a:r>
              <a:rPr lang="en-US" altLang="en-US" b="1" dirty="0">
                <a:solidFill>
                  <a:schemeClr val="bg1"/>
                </a:solidFill>
              </a:rPr>
              <a:t>Faith</a:t>
            </a:r>
          </a:p>
        </p:txBody>
      </p:sp>
      <p:sp>
        <p:nvSpPr>
          <p:cNvPr id="5123" name="Rectangle 3">
            <a:extLst>
              <a:ext uri="{FF2B5EF4-FFF2-40B4-BE49-F238E27FC236}">
                <a16:creationId xmlns:a16="http://schemas.microsoft.com/office/drawing/2014/main" id="{4322DE5B-7548-4E70-84AC-D83E34910128}"/>
              </a:ext>
            </a:extLst>
          </p:cNvPr>
          <p:cNvSpPr>
            <a:spLocks noGrp="1" noChangeArrowheads="1"/>
          </p:cNvSpPr>
          <p:nvPr>
            <p:ph idx="1"/>
          </p:nvPr>
        </p:nvSpPr>
        <p:spPr>
          <a:xfrm>
            <a:off x="762000" y="1676400"/>
            <a:ext cx="10820400" cy="4648200"/>
          </a:xfrm>
        </p:spPr>
        <p:txBody>
          <a:bodyPr>
            <a:noAutofit/>
          </a:bodyPr>
          <a:lstStyle/>
          <a:p>
            <a:pPr>
              <a:lnSpc>
                <a:spcPct val="90000"/>
              </a:lnSpc>
            </a:pPr>
            <a:r>
              <a:rPr lang="en-US" altLang="en-US" sz="3200" b="1" dirty="0">
                <a:solidFill>
                  <a:schemeClr val="bg1"/>
                </a:solidFill>
              </a:rPr>
              <a:t>In Matthew 8:10, Jesus describes a centurion’s actions by saying, “Assuredly, I say to you, I have not found such great faith, not even in Israel!”</a:t>
            </a:r>
          </a:p>
          <a:p>
            <a:pPr lvl="1">
              <a:lnSpc>
                <a:spcPct val="90000"/>
              </a:lnSpc>
            </a:pPr>
            <a:r>
              <a:rPr lang="en-US" altLang="en-US" sz="3200" b="1" dirty="0">
                <a:solidFill>
                  <a:schemeClr val="bg1"/>
                </a:solidFill>
              </a:rPr>
              <a:t>“Here confidence is meant, as the adjuncts ‘found’ and ‘great’ clearly imply” (Lockhart, p. 108).</a:t>
            </a:r>
          </a:p>
          <a:p>
            <a:pPr>
              <a:lnSpc>
                <a:spcPct val="90000"/>
              </a:lnSpc>
            </a:pPr>
            <a:r>
              <a:rPr lang="en-US" altLang="en-US" sz="3200" b="1" dirty="0">
                <a:solidFill>
                  <a:schemeClr val="bg1"/>
                </a:solidFill>
              </a:rPr>
              <a:t>In Jude 3, faith is something to be contended for, which can be delivered.  </a:t>
            </a:r>
          </a:p>
          <a:p>
            <a:pPr lvl="1">
              <a:lnSpc>
                <a:spcPct val="90000"/>
              </a:lnSpc>
            </a:pPr>
            <a:r>
              <a:rPr lang="en-US" altLang="en-US" sz="3200" b="1" dirty="0">
                <a:solidFill>
                  <a:schemeClr val="bg1"/>
                </a:solidFill>
              </a:rPr>
              <a:t>Thus, Lockhart says it is “the system of Christian truth which was to be believed” (p. 109).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2DF5F51-407C-4A05-9DEB-A9C486CA55CB}"/>
              </a:ext>
            </a:extLst>
          </p:cNvPr>
          <p:cNvSpPr>
            <a:spLocks noGrp="1" noChangeArrowheads="1"/>
          </p:cNvSpPr>
          <p:nvPr>
            <p:ph type="title"/>
          </p:nvPr>
        </p:nvSpPr>
        <p:spPr>
          <a:xfrm>
            <a:off x="1524000" y="76200"/>
            <a:ext cx="9144000" cy="1143000"/>
          </a:xfrm>
        </p:spPr>
        <p:txBody>
          <a:bodyPr/>
          <a:lstStyle/>
          <a:p>
            <a:r>
              <a:rPr lang="en-US" altLang="en-US" b="1" dirty="0">
                <a:solidFill>
                  <a:schemeClr val="bg1"/>
                </a:solidFill>
              </a:rPr>
              <a:t>Consider the Literal Meaning First</a:t>
            </a:r>
          </a:p>
        </p:txBody>
      </p:sp>
      <p:sp>
        <p:nvSpPr>
          <p:cNvPr id="6147" name="Rectangle 3">
            <a:extLst>
              <a:ext uri="{FF2B5EF4-FFF2-40B4-BE49-F238E27FC236}">
                <a16:creationId xmlns:a16="http://schemas.microsoft.com/office/drawing/2014/main" id="{BEE4CFB3-D422-4B37-B3D2-6EC192BF3B02}"/>
              </a:ext>
            </a:extLst>
          </p:cNvPr>
          <p:cNvSpPr>
            <a:spLocks noGrp="1" noChangeArrowheads="1"/>
          </p:cNvSpPr>
          <p:nvPr>
            <p:ph idx="1"/>
          </p:nvPr>
        </p:nvSpPr>
        <p:spPr>
          <a:xfrm>
            <a:off x="533400" y="1371600"/>
            <a:ext cx="11125200" cy="5257800"/>
          </a:xfrm>
        </p:spPr>
        <p:txBody>
          <a:bodyPr>
            <a:noAutofit/>
          </a:bodyPr>
          <a:lstStyle/>
          <a:p>
            <a:pPr>
              <a:lnSpc>
                <a:spcPct val="90000"/>
              </a:lnSpc>
            </a:pPr>
            <a:r>
              <a:rPr lang="en-US" altLang="en-US" sz="3200" b="1" dirty="0">
                <a:solidFill>
                  <a:schemeClr val="bg1"/>
                </a:solidFill>
              </a:rPr>
              <a:t>The rule, even in the works of men, is to take the literal meaning first unless it contradicts some other clear teaching</a:t>
            </a:r>
          </a:p>
          <a:p>
            <a:pPr>
              <a:lnSpc>
                <a:spcPct val="90000"/>
              </a:lnSpc>
            </a:pPr>
            <a:r>
              <a:rPr lang="en-US" altLang="en-US" sz="3200" b="1" dirty="0">
                <a:solidFill>
                  <a:schemeClr val="bg1"/>
                </a:solidFill>
              </a:rPr>
              <a:t>Be careful not to confuse personal speculation with what the Bible teaches</a:t>
            </a:r>
          </a:p>
          <a:p>
            <a:pPr lvl="1">
              <a:lnSpc>
                <a:spcPct val="90000"/>
              </a:lnSpc>
            </a:pPr>
            <a:r>
              <a:rPr lang="en-US" altLang="en-US" sz="3200" b="1" dirty="0">
                <a:solidFill>
                  <a:schemeClr val="bg1"/>
                </a:solidFill>
              </a:rPr>
              <a:t>Genesis 1:2-3 speaks of light in contrast to darkness, thus literal light</a:t>
            </a:r>
          </a:p>
          <a:p>
            <a:pPr lvl="1">
              <a:lnSpc>
                <a:spcPct val="90000"/>
              </a:lnSpc>
            </a:pPr>
            <a:r>
              <a:rPr lang="en-US" altLang="en-US" sz="3200" b="1" dirty="0">
                <a:solidFill>
                  <a:schemeClr val="bg1"/>
                </a:solidFill>
              </a:rPr>
              <a:t>Some would make the light of John 1:1-9 the same</a:t>
            </a:r>
          </a:p>
          <a:p>
            <a:pPr lvl="1">
              <a:lnSpc>
                <a:spcPct val="90000"/>
              </a:lnSpc>
            </a:pPr>
            <a:r>
              <a:rPr lang="en-US" altLang="en-US" sz="3200" b="1" dirty="0">
                <a:solidFill>
                  <a:schemeClr val="bg1"/>
                </a:solidFill>
              </a:rPr>
              <a:t>Obviously, the text will not allow such a position because verse 14 tells us it is Jesus who became flesh and dwelt among men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9BC6883-0B88-4FEF-8AA2-1750C8EA70B8}"/>
              </a:ext>
            </a:extLst>
          </p:cNvPr>
          <p:cNvSpPr>
            <a:spLocks noGrp="1" noChangeArrowheads="1"/>
          </p:cNvSpPr>
          <p:nvPr>
            <p:ph type="title"/>
          </p:nvPr>
        </p:nvSpPr>
        <p:spPr>
          <a:xfrm>
            <a:off x="2209800" y="76200"/>
            <a:ext cx="7772400" cy="1143000"/>
          </a:xfrm>
        </p:spPr>
        <p:txBody>
          <a:bodyPr/>
          <a:lstStyle/>
          <a:p>
            <a:r>
              <a:rPr lang="en-US" altLang="en-US" b="1" dirty="0">
                <a:solidFill>
                  <a:schemeClr val="bg1"/>
                </a:solidFill>
              </a:rPr>
              <a:t>Commands and Ordinances</a:t>
            </a:r>
          </a:p>
        </p:txBody>
      </p:sp>
      <p:sp>
        <p:nvSpPr>
          <p:cNvPr id="7171" name="Rectangle 3">
            <a:extLst>
              <a:ext uri="{FF2B5EF4-FFF2-40B4-BE49-F238E27FC236}">
                <a16:creationId xmlns:a16="http://schemas.microsoft.com/office/drawing/2014/main" id="{84945DF0-3B5F-4A1B-A305-C9C39A94A819}"/>
              </a:ext>
            </a:extLst>
          </p:cNvPr>
          <p:cNvSpPr>
            <a:spLocks noGrp="1" noChangeArrowheads="1"/>
          </p:cNvSpPr>
          <p:nvPr>
            <p:ph idx="1"/>
          </p:nvPr>
        </p:nvSpPr>
        <p:spPr>
          <a:xfrm>
            <a:off x="533400" y="1295400"/>
            <a:ext cx="11201400" cy="5257800"/>
          </a:xfrm>
        </p:spPr>
        <p:txBody>
          <a:bodyPr>
            <a:noAutofit/>
          </a:bodyPr>
          <a:lstStyle/>
          <a:p>
            <a:pPr>
              <a:lnSpc>
                <a:spcPct val="90000"/>
              </a:lnSpc>
            </a:pPr>
            <a:r>
              <a:rPr lang="en-US" altLang="en-US" sz="3200" b="1" dirty="0">
                <a:solidFill>
                  <a:schemeClr val="bg1"/>
                </a:solidFill>
              </a:rPr>
              <a:t>“Commands generally, and ordinances always, are to be understood in a literal sense” (Dungan).</a:t>
            </a:r>
          </a:p>
          <a:p>
            <a:pPr lvl="1">
              <a:lnSpc>
                <a:spcPct val="90000"/>
              </a:lnSpc>
            </a:pPr>
            <a:r>
              <a:rPr lang="en-US" altLang="en-US" sz="3200" b="1" dirty="0">
                <a:solidFill>
                  <a:schemeClr val="bg1"/>
                </a:solidFill>
              </a:rPr>
              <a:t>For example, Jesus decreed that belief and baptism are necessary to save man (Mark 16:16)</a:t>
            </a:r>
          </a:p>
          <a:p>
            <a:pPr lvl="1">
              <a:lnSpc>
                <a:spcPct val="90000"/>
              </a:lnSpc>
            </a:pPr>
            <a:r>
              <a:rPr lang="en-US" altLang="en-US" sz="3200" b="1" dirty="0">
                <a:solidFill>
                  <a:schemeClr val="bg1"/>
                </a:solidFill>
              </a:rPr>
              <a:t>Both belief and baptism are literally required, with no hidden figurative meaning</a:t>
            </a:r>
          </a:p>
          <a:p>
            <a:pPr>
              <a:lnSpc>
                <a:spcPct val="90000"/>
              </a:lnSpc>
            </a:pPr>
            <a:r>
              <a:rPr lang="en-US" altLang="en-US" sz="3200" b="1" dirty="0">
                <a:solidFill>
                  <a:schemeClr val="bg1"/>
                </a:solidFill>
              </a:rPr>
              <a:t>Matthew 5:16 contains a command stated in figurative language</a:t>
            </a:r>
          </a:p>
          <a:p>
            <a:pPr lvl="1">
              <a:lnSpc>
                <a:spcPct val="90000"/>
              </a:lnSpc>
            </a:pPr>
            <a:r>
              <a:rPr lang="en-US" altLang="en-US" sz="3200" b="1" dirty="0">
                <a:solidFill>
                  <a:schemeClr val="bg1"/>
                </a:solidFill>
              </a:rPr>
              <a:t>The Lord is clearly using light to represent the example each Christian sets in his daily affairs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ED762B6-A22E-4A60-A4E5-6E058AE91291}"/>
              </a:ext>
            </a:extLst>
          </p:cNvPr>
          <p:cNvSpPr>
            <a:spLocks noGrp="1" noChangeArrowheads="1"/>
          </p:cNvSpPr>
          <p:nvPr>
            <p:ph type="title"/>
          </p:nvPr>
        </p:nvSpPr>
        <p:spPr>
          <a:xfrm>
            <a:off x="2209800" y="228600"/>
            <a:ext cx="7772400" cy="1143000"/>
          </a:xfrm>
        </p:spPr>
        <p:txBody>
          <a:bodyPr/>
          <a:lstStyle/>
          <a:p>
            <a:r>
              <a:rPr lang="en-US" altLang="en-US" b="1" dirty="0">
                <a:solidFill>
                  <a:schemeClr val="bg1"/>
                </a:solidFill>
              </a:rPr>
              <a:t>The Meaning When Written</a:t>
            </a:r>
          </a:p>
        </p:txBody>
      </p:sp>
      <p:sp>
        <p:nvSpPr>
          <p:cNvPr id="8195" name="Rectangle 3">
            <a:extLst>
              <a:ext uri="{FF2B5EF4-FFF2-40B4-BE49-F238E27FC236}">
                <a16:creationId xmlns:a16="http://schemas.microsoft.com/office/drawing/2014/main" id="{242627BD-825D-4E23-B7AC-43C3CAC69A88}"/>
              </a:ext>
            </a:extLst>
          </p:cNvPr>
          <p:cNvSpPr>
            <a:spLocks noGrp="1" noChangeArrowheads="1"/>
          </p:cNvSpPr>
          <p:nvPr>
            <p:ph idx="1"/>
          </p:nvPr>
        </p:nvSpPr>
        <p:spPr>
          <a:xfrm>
            <a:off x="609600" y="1524000"/>
            <a:ext cx="11125200" cy="5029200"/>
          </a:xfrm>
        </p:spPr>
        <p:txBody>
          <a:bodyPr>
            <a:normAutofit/>
          </a:bodyPr>
          <a:lstStyle/>
          <a:p>
            <a:r>
              <a:rPr lang="en-US" altLang="en-US" sz="3200" b="1" dirty="0">
                <a:solidFill>
                  <a:schemeClr val="bg1"/>
                </a:solidFill>
              </a:rPr>
              <a:t>In Matthew 24:34, the word “generation” is from the word “</a:t>
            </a:r>
            <a:r>
              <a:rPr lang="en-US" altLang="en-US" sz="3200" b="1" dirty="0" err="1">
                <a:solidFill>
                  <a:schemeClr val="bg1"/>
                </a:solidFill>
              </a:rPr>
              <a:t>genea</a:t>
            </a:r>
            <a:r>
              <a:rPr lang="en-US" altLang="en-US" sz="3200" b="1" dirty="0">
                <a:solidFill>
                  <a:schemeClr val="bg1"/>
                </a:solidFill>
              </a:rPr>
              <a:t>,” which is translated “generation” and means 30 to 40 years</a:t>
            </a:r>
          </a:p>
          <a:p>
            <a:r>
              <a:rPr lang="en-US" altLang="en-US" sz="3200" b="1" dirty="0">
                <a:solidFill>
                  <a:schemeClr val="bg1"/>
                </a:solidFill>
              </a:rPr>
              <a:t>In Genesis 22:1, the KJV says, “God did tempt Abraham.”</a:t>
            </a:r>
          </a:p>
          <a:p>
            <a:pPr lvl="1"/>
            <a:r>
              <a:rPr lang="en-US" altLang="en-US" sz="3200" b="1" dirty="0">
                <a:solidFill>
                  <a:schemeClr val="bg1"/>
                </a:solidFill>
              </a:rPr>
              <a:t>“The word tempt, many times, occurs in the sense to do wrong; but generally it has the meaning of to try or prove” (Dungan)</a:t>
            </a:r>
          </a:p>
          <a:p>
            <a:pPr lvl="1"/>
            <a:r>
              <a:rPr lang="en-US" altLang="en-US" sz="3200" b="1" dirty="0">
                <a:solidFill>
                  <a:schemeClr val="bg1"/>
                </a:solidFill>
              </a:rPr>
              <a:t>Thus, we conclude God tested or proved Abraham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AB9DB48-67D0-437E-B00E-A6A98E85CC9F}"/>
              </a:ext>
            </a:extLst>
          </p:cNvPr>
          <p:cNvSpPr>
            <a:spLocks noGrp="1" noChangeArrowheads="1"/>
          </p:cNvSpPr>
          <p:nvPr>
            <p:ph type="title"/>
          </p:nvPr>
        </p:nvSpPr>
        <p:spPr>
          <a:xfrm>
            <a:off x="1524000" y="76200"/>
            <a:ext cx="9144000" cy="838200"/>
          </a:xfrm>
        </p:spPr>
        <p:txBody>
          <a:bodyPr/>
          <a:lstStyle/>
          <a:p>
            <a:r>
              <a:rPr lang="en-US" altLang="en-US" b="1" dirty="0">
                <a:solidFill>
                  <a:schemeClr val="bg1"/>
                </a:solidFill>
              </a:rPr>
              <a:t>The Author May Give the Meaning</a:t>
            </a:r>
          </a:p>
        </p:txBody>
      </p:sp>
      <p:sp>
        <p:nvSpPr>
          <p:cNvPr id="9219" name="Rectangle 3">
            <a:extLst>
              <a:ext uri="{FF2B5EF4-FFF2-40B4-BE49-F238E27FC236}">
                <a16:creationId xmlns:a16="http://schemas.microsoft.com/office/drawing/2014/main" id="{9DD827BA-A30E-4818-A5CE-72EF1604381D}"/>
              </a:ext>
            </a:extLst>
          </p:cNvPr>
          <p:cNvSpPr>
            <a:spLocks noGrp="1" noChangeArrowheads="1"/>
          </p:cNvSpPr>
          <p:nvPr>
            <p:ph idx="1"/>
          </p:nvPr>
        </p:nvSpPr>
        <p:spPr>
          <a:xfrm>
            <a:off x="457200" y="1066800"/>
            <a:ext cx="11201400" cy="5715000"/>
          </a:xfrm>
        </p:spPr>
        <p:txBody>
          <a:bodyPr>
            <a:noAutofit/>
          </a:bodyPr>
          <a:lstStyle/>
          <a:p>
            <a:pPr>
              <a:lnSpc>
                <a:spcPct val="90000"/>
              </a:lnSpc>
            </a:pPr>
            <a:r>
              <a:rPr lang="en-US" altLang="en-US" sz="3200" b="1" dirty="0">
                <a:solidFill>
                  <a:schemeClr val="bg1"/>
                </a:solidFill>
              </a:rPr>
              <a:t>When the author gives his own meaning, it will never go against the generally understood meaning, but may specialize its usage</a:t>
            </a:r>
          </a:p>
          <a:p>
            <a:pPr lvl="1">
              <a:lnSpc>
                <a:spcPct val="90000"/>
              </a:lnSpc>
            </a:pPr>
            <a:r>
              <a:rPr lang="en-US" altLang="en-US" sz="3200" b="1" dirty="0">
                <a:solidFill>
                  <a:schemeClr val="bg1"/>
                </a:solidFill>
              </a:rPr>
              <a:t>“Elder” was used by the Jews to describe an older man, but it often is used for an office in the N. T. (1 Peter 5:1-2; Acts 20:17, 28; 1 Timothy 3:1-8; 5:17)</a:t>
            </a:r>
          </a:p>
          <a:p>
            <a:pPr>
              <a:lnSpc>
                <a:spcPct val="90000"/>
              </a:lnSpc>
            </a:pPr>
            <a:r>
              <a:rPr lang="en-US" altLang="en-US" sz="3200" b="1" dirty="0">
                <a:solidFill>
                  <a:schemeClr val="bg1"/>
                </a:solidFill>
              </a:rPr>
              <a:t>John lets us know Jesus was speaking about his body, not the place of worship (John 2:18-21)</a:t>
            </a:r>
          </a:p>
          <a:p>
            <a:pPr>
              <a:lnSpc>
                <a:spcPct val="90000"/>
              </a:lnSpc>
            </a:pPr>
            <a:r>
              <a:rPr lang="en-US" altLang="en-US" sz="3200" b="1" dirty="0">
                <a:solidFill>
                  <a:schemeClr val="bg1"/>
                </a:solidFill>
              </a:rPr>
              <a:t>“Rivers of living water” is used to describe an outpouring of the Holy Spirit</a:t>
            </a:r>
          </a:p>
          <a:p>
            <a:pPr>
              <a:lnSpc>
                <a:spcPct val="90000"/>
              </a:lnSpc>
            </a:pPr>
            <a:r>
              <a:rPr lang="en-US" altLang="en-US" sz="3200" b="1" dirty="0">
                <a:solidFill>
                  <a:schemeClr val="bg1"/>
                </a:solidFill>
              </a:rPr>
              <a:t>Matthew tells us “Emmanuel” in Isaiah means “God with 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B7966EE-DE8C-44A5-ADB5-00626F8A0DC1}"/>
              </a:ext>
            </a:extLst>
          </p:cNvPr>
          <p:cNvSpPr>
            <a:spLocks noGrp="1" noChangeArrowheads="1"/>
          </p:cNvSpPr>
          <p:nvPr>
            <p:ph type="title"/>
          </p:nvPr>
        </p:nvSpPr>
        <p:spPr>
          <a:xfrm>
            <a:off x="1524000" y="76200"/>
            <a:ext cx="9144000" cy="838200"/>
          </a:xfrm>
        </p:spPr>
        <p:txBody>
          <a:bodyPr/>
          <a:lstStyle/>
          <a:p>
            <a:r>
              <a:rPr lang="en-US" altLang="en-US" b="1" dirty="0">
                <a:solidFill>
                  <a:schemeClr val="bg1"/>
                </a:solidFill>
              </a:rPr>
              <a:t>Words Describing Definite Action</a:t>
            </a:r>
          </a:p>
        </p:txBody>
      </p:sp>
      <p:sp>
        <p:nvSpPr>
          <p:cNvPr id="11267" name="Rectangle 3">
            <a:extLst>
              <a:ext uri="{FF2B5EF4-FFF2-40B4-BE49-F238E27FC236}">
                <a16:creationId xmlns:a16="http://schemas.microsoft.com/office/drawing/2014/main" id="{9F7C3B7B-141E-47D1-BCB4-E3E258FDCB39}"/>
              </a:ext>
            </a:extLst>
          </p:cNvPr>
          <p:cNvSpPr>
            <a:spLocks noGrp="1" noChangeArrowheads="1"/>
          </p:cNvSpPr>
          <p:nvPr>
            <p:ph idx="1"/>
          </p:nvPr>
        </p:nvSpPr>
        <p:spPr>
          <a:xfrm>
            <a:off x="457200" y="1066800"/>
            <a:ext cx="11277600" cy="5791200"/>
          </a:xfrm>
        </p:spPr>
        <p:txBody>
          <a:bodyPr>
            <a:noAutofit/>
          </a:bodyPr>
          <a:lstStyle/>
          <a:p>
            <a:pPr>
              <a:lnSpc>
                <a:spcPct val="90000"/>
              </a:lnSpc>
            </a:pPr>
            <a:r>
              <a:rPr lang="en-US" altLang="en-US" sz="3200" b="1" dirty="0">
                <a:solidFill>
                  <a:schemeClr val="bg1"/>
                </a:solidFill>
              </a:rPr>
              <a:t>Words like jump, run, etc. have but one meaning</a:t>
            </a:r>
          </a:p>
          <a:p>
            <a:pPr>
              <a:lnSpc>
                <a:spcPct val="90000"/>
              </a:lnSpc>
            </a:pPr>
            <a:r>
              <a:rPr lang="en-US" altLang="en-US" sz="3200" b="1" dirty="0">
                <a:solidFill>
                  <a:schemeClr val="bg1"/>
                </a:solidFill>
              </a:rPr>
              <a:t>Commands ordering such actions can only be accomplished by obeying the strict meaning</a:t>
            </a:r>
          </a:p>
          <a:p>
            <a:pPr lvl="1">
              <a:lnSpc>
                <a:spcPct val="90000"/>
              </a:lnSpc>
            </a:pPr>
            <a:r>
              <a:rPr lang="en-US" altLang="en-US" sz="3200" b="1" dirty="0">
                <a:solidFill>
                  <a:schemeClr val="bg1"/>
                </a:solidFill>
              </a:rPr>
              <a:t>One cannot sprinkle or pour to baptize since baptism is a burial (Romans 6:3-4)</a:t>
            </a:r>
          </a:p>
          <a:p>
            <a:pPr lvl="1">
              <a:lnSpc>
                <a:spcPct val="90000"/>
              </a:lnSpc>
            </a:pPr>
            <a:r>
              <a:rPr lang="en-US" altLang="en-US" sz="3200" b="1" dirty="0" err="1">
                <a:solidFill>
                  <a:schemeClr val="bg1"/>
                </a:solidFill>
              </a:rPr>
              <a:t>Baptidzo</a:t>
            </a:r>
            <a:r>
              <a:rPr lang="en-US" altLang="en-US" sz="3200" b="1" dirty="0">
                <a:solidFill>
                  <a:schemeClr val="bg1"/>
                </a:solidFill>
              </a:rPr>
              <a:t> meant “to cleanse by dipping or submerging, to wash, to make clean with water,” metaphorically meaning to overwhelm (Thayer)</a:t>
            </a:r>
          </a:p>
          <a:p>
            <a:pPr lvl="1">
              <a:lnSpc>
                <a:spcPct val="90000"/>
              </a:lnSpc>
            </a:pPr>
            <a:r>
              <a:rPr lang="en-US" altLang="en-US" sz="3200" b="1" dirty="0">
                <a:solidFill>
                  <a:schemeClr val="bg1"/>
                </a:solidFill>
              </a:rPr>
              <a:t>“To baptize, primarily a frequentative form of </a:t>
            </a:r>
            <a:r>
              <a:rPr lang="en-US" altLang="en-US" sz="3200" b="1" dirty="0" err="1">
                <a:solidFill>
                  <a:schemeClr val="bg1"/>
                </a:solidFill>
              </a:rPr>
              <a:t>bapto</a:t>
            </a:r>
            <a:r>
              <a:rPr lang="en-US" altLang="en-US" sz="3200" b="1" dirty="0">
                <a:solidFill>
                  <a:schemeClr val="bg1"/>
                </a:solidFill>
              </a:rPr>
              <a:t>, to dip, was used among Greeks to signify the dyeing of a garment, or the drawing of water by dipping a vessel into another, etc.” (Vine)</a:t>
            </a:r>
          </a:p>
        </p:txBody>
      </p:sp>
    </p:spTree>
  </p:cSld>
  <p:clrMapOvr>
    <a:masterClrMapping/>
  </p:clrMapOvr>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TotalTime>
  <Words>996</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Default Design</vt:lpstr>
      <vt:lpstr>Consider the Words</vt:lpstr>
      <vt:lpstr>The Third Heaven</vt:lpstr>
      <vt:lpstr>Death, the World and Works</vt:lpstr>
      <vt:lpstr>Faith</vt:lpstr>
      <vt:lpstr>Consider the Literal Meaning First</vt:lpstr>
      <vt:lpstr>Commands and Ordinances</vt:lpstr>
      <vt:lpstr>The Meaning When Written</vt:lpstr>
      <vt:lpstr>The Author May Give the Meaning</vt:lpstr>
      <vt:lpstr>Words Describing Definite Action</vt:lpstr>
      <vt:lpstr>Context May Give the Meaning</vt:lpstr>
      <vt:lpstr>“Simple” in Romans 16</vt:lpstr>
      <vt:lpstr>The Rules of Grammar</vt:lpstr>
    </vt:vector>
  </TitlesOfParts>
  <Company>Jefferson Avenue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 the Words</dc:title>
  <dc:creator>Jefferson Avenue church of Christ</dc:creator>
  <cp:lastModifiedBy>Manly Luscommbe</cp:lastModifiedBy>
  <cp:revision>21</cp:revision>
  <dcterms:created xsi:type="dcterms:W3CDTF">2005-01-27T19:59:00Z</dcterms:created>
  <dcterms:modified xsi:type="dcterms:W3CDTF">2019-10-31T12:13:50Z</dcterms:modified>
</cp:coreProperties>
</file>