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73" r:id="rId9"/>
    <p:sldId id="263" r:id="rId10"/>
    <p:sldId id="266" r:id="rId11"/>
    <p:sldId id="267" r:id="rId12"/>
    <p:sldId id="274" r:id="rId13"/>
    <p:sldId id="268" r:id="rId14"/>
    <p:sldId id="269" r:id="rId15"/>
    <p:sldId id="270" r:id="rId16"/>
    <p:sldId id="271" r:id="rId17"/>
    <p:sldId id="275" r:id="rId18"/>
    <p:sldId id="272" r:id="rId1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094" autoAdjust="0"/>
    <p:restoredTop sz="94652" autoAdjust="0"/>
  </p:normalViewPr>
  <p:slideViewPr>
    <p:cSldViewPr>
      <p:cViewPr varScale="1">
        <p:scale>
          <a:sx n="60" d="100"/>
          <a:sy n="60" d="100"/>
        </p:scale>
        <p:origin x="-8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D8424-011F-42CA-A367-9DD01E2F3CB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B6082-D9E9-479B-814C-69CD4C3095C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BF41E-7F61-4395-9CE1-984FC0BAB6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81508-72A4-4F2D-A957-D5D0D66E196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0BB2E-85AC-4CDE-8DA1-F39CC0B4F1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F9E50-0B0B-4CDF-A8CD-BB87E88B4D3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E829F-D675-483B-AE9F-A40F0DA33FE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21C3E-9750-493E-B176-383A78D53ED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F999F-E4FA-4DAF-8F76-EE5EC36260F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AF811-323E-4E62-99A7-B9C884AC1ED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94E57-C7E3-4809-A6F9-7455046F2E5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5F062E-695B-43F1-877B-CA5D97C3F595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err="1" smtClean="0">
                <a:solidFill>
                  <a:schemeClr val="bg1"/>
                </a:solidFill>
              </a:rPr>
              <a:t>Hebrew</a:t>
            </a:r>
            <a:r>
              <a:rPr lang="es-UY" dirty="0" smtClean="0">
                <a:solidFill>
                  <a:schemeClr val="bg1"/>
                </a:solidFill>
              </a:rPr>
              <a:t>, </a:t>
            </a:r>
            <a:r>
              <a:rPr lang="es-UY" dirty="0" err="1" smtClean="0">
                <a:solidFill>
                  <a:schemeClr val="bg1"/>
                </a:solidFill>
              </a:rPr>
              <a:t>Israelite</a:t>
            </a:r>
            <a:r>
              <a:rPr lang="es-UY" dirty="0" smtClean="0">
                <a:solidFill>
                  <a:schemeClr val="bg1"/>
                </a:solidFill>
              </a:rPr>
              <a:t>, </a:t>
            </a:r>
            <a:r>
              <a:rPr lang="es-UY" dirty="0" err="1" smtClean="0">
                <a:solidFill>
                  <a:schemeClr val="bg1"/>
                </a:solidFill>
              </a:rPr>
              <a:t>Jew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is the origin of these terms?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Who is included?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Who is not included?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ISRAELITES - Origin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12 SONS</a:t>
            </a:r>
            <a:r>
              <a:rPr lang="en-US" dirty="0" smtClean="0">
                <a:solidFill>
                  <a:schemeClr val="bg1"/>
                </a:solidFill>
              </a:rPr>
              <a:t> – REUBEN, SIMEON, LEVI, JUDAH, ISSACHAR, ZEBULUN, JOSEPH, BENJAMIN, DAN, NAPTHTALI, GAD, ASHER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12 TRIBES = 12 SONS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Minus Joseph and Levi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Include Ephraim and Manasseh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ISRAELITES - Included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All descendents of Jacob (Israel)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12 tribes of the nation of Israel who inherited a part of the land of </a:t>
            </a:r>
            <a:r>
              <a:rPr lang="en-US" dirty="0" err="1" smtClean="0">
                <a:solidFill>
                  <a:schemeClr val="bg1"/>
                </a:solidFill>
              </a:rPr>
              <a:t>Caanan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And the tribe of Levi (tribe of priests)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All Israelites are Hebrews (from Abraham)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But, not all Hebrews are Israelites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Chart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>
                <a:solidFill>
                  <a:schemeClr val="bg1"/>
                </a:solidFill>
              </a:rPr>
              <a:t>HEBREW</a:t>
            </a:r>
          </a:p>
          <a:p>
            <a:pPr algn="ctr">
              <a:buNone/>
            </a:pPr>
            <a:r>
              <a:rPr lang="en-US" b="1" u="sng" dirty="0" smtClean="0">
                <a:solidFill>
                  <a:schemeClr val="bg1"/>
                </a:solidFill>
              </a:rPr>
              <a:t>ISRAELITES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Edomites</a:t>
            </a:r>
            <a:r>
              <a:rPr lang="en-US" dirty="0" smtClean="0">
                <a:solidFill>
                  <a:schemeClr val="bg1"/>
                </a:solidFill>
              </a:rPr>
              <a:t>		12 tribes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Ishmaelites</a:t>
            </a:r>
            <a:r>
              <a:rPr lang="en-US" dirty="0" smtClean="0">
                <a:solidFill>
                  <a:schemeClr val="bg1"/>
                </a:solidFill>
              </a:rPr>
              <a:t>		in Canaan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Midianites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Moabites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Ammonites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JEWS- Origin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They were known as Israelites through: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Wilderness wanderings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Conquer of Palestine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Joshua’s rule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Period of the Judges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Kings – Saul, David, Solomon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JEWS- Origin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After the reign of Solomon the kingdom split into two parts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Northern Kingdom – 10 tribes – Israel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Southern Kingdom – 2 tribes – Judah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Judah and Benjamin blended under the name of Judah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JEW is a form of the word Judah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JEWS- Included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name comes from Judah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Jews also included the tribe of Benjamin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It also included those from other tribes who returned from the captivity to become part of the re-built nation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Some from other tribes came back to Jerusalem following the captivity. They were accepted as part the Jewish nation.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JEWS- Included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Philippians 3:5 </a:t>
            </a:r>
            <a:r>
              <a:rPr lang="en-US" dirty="0" smtClean="0">
                <a:solidFill>
                  <a:schemeClr val="bg1"/>
                </a:solidFill>
              </a:rPr>
              <a:t>Circumcised the eighth day, of the stock of Israel, </a:t>
            </a:r>
            <a:r>
              <a:rPr lang="en-US" i="1" dirty="0" smtClean="0">
                <a:solidFill>
                  <a:schemeClr val="bg1"/>
                </a:solidFill>
              </a:rPr>
              <a:t>of the tribe of Benjamin, an Hebrew of the Hebrews; as touching the law, a Pharisee;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Paul was of the tribe of </a:t>
            </a:r>
            <a:r>
              <a:rPr lang="en-US" b="1" u="sng" dirty="0" smtClean="0">
                <a:solidFill>
                  <a:schemeClr val="bg1"/>
                </a:solidFill>
              </a:rPr>
              <a:t>Benjamin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means Paul was a </a:t>
            </a:r>
            <a:r>
              <a:rPr lang="en-US" b="1" u="sng" dirty="0" smtClean="0">
                <a:solidFill>
                  <a:schemeClr val="bg1"/>
                </a:solidFill>
              </a:rPr>
              <a:t>Hebrew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means Paul was an </a:t>
            </a:r>
            <a:r>
              <a:rPr lang="en-US" b="1" u="sng" dirty="0" smtClean="0">
                <a:solidFill>
                  <a:schemeClr val="bg1"/>
                </a:solidFill>
              </a:rPr>
              <a:t>Israelite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means Paul was a </a:t>
            </a:r>
            <a:r>
              <a:rPr lang="en-US" b="1" u="sng" dirty="0" smtClean="0">
                <a:solidFill>
                  <a:schemeClr val="bg1"/>
                </a:solidFill>
              </a:rPr>
              <a:t>Jew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Chart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>
                <a:solidFill>
                  <a:schemeClr val="bg1"/>
                </a:solidFill>
              </a:rPr>
              <a:t>HEBREW</a:t>
            </a:r>
          </a:p>
          <a:p>
            <a:pPr algn="ctr">
              <a:buNone/>
            </a:pPr>
            <a:r>
              <a:rPr lang="en-US" b="1" u="sng" dirty="0" smtClean="0">
                <a:solidFill>
                  <a:schemeClr val="bg1"/>
                </a:solidFill>
              </a:rPr>
              <a:t>ISRAELITES</a:t>
            </a:r>
            <a:endParaRPr lang="en-US" b="1" u="sn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Edomites</a:t>
            </a:r>
            <a:r>
              <a:rPr lang="en-US" dirty="0" smtClean="0">
                <a:solidFill>
                  <a:schemeClr val="bg1"/>
                </a:solidFill>
              </a:rPr>
              <a:t>		12 </a:t>
            </a:r>
            <a:r>
              <a:rPr lang="en-US" dirty="0" smtClean="0">
                <a:solidFill>
                  <a:schemeClr val="bg1"/>
                </a:solidFill>
              </a:rPr>
              <a:t>tribes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Ishmaelites</a:t>
            </a:r>
            <a:r>
              <a:rPr lang="en-US" dirty="0" smtClean="0">
                <a:solidFill>
                  <a:schemeClr val="bg1"/>
                </a:solidFill>
              </a:rPr>
              <a:t>		</a:t>
            </a:r>
            <a:r>
              <a:rPr lang="en-US" dirty="0" smtClean="0">
                <a:solidFill>
                  <a:schemeClr val="bg1"/>
                </a:solidFill>
              </a:rPr>
              <a:t>in Canaan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Midianites</a:t>
            </a:r>
            <a:r>
              <a:rPr lang="en-US" dirty="0" smtClean="0">
                <a:solidFill>
                  <a:schemeClr val="bg1"/>
                </a:solidFill>
              </a:rPr>
              <a:t>				</a:t>
            </a:r>
            <a:r>
              <a:rPr lang="en-US" b="1" u="sng" dirty="0" smtClean="0">
                <a:solidFill>
                  <a:schemeClr val="bg1"/>
                </a:solidFill>
              </a:rPr>
              <a:t>JEWS</a:t>
            </a:r>
            <a:endParaRPr lang="en-US" b="1" u="sn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Moabites				Judah and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Ammonites				Benjamin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u="sng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SUMMARY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All Jews were also Israelites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All Israelites were also Hebrews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All Hebrews were from Abraham</a:t>
            </a:r>
          </a:p>
          <a:p>
            <a:pPr algn="ctr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BUT: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Not all Hebrews are Israelites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Not all Israelites are Jews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Question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err="1" smtClean="0">
                <a:solidFill>
                  <a:schemeClr val="bg1"/>
                </a:solidFill>
              </a:rPr>
              <a:t>We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often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hear</a:t>
            </a:r>
            <a:r>
              <a:rPr lang="es-UY" dirty="0" smtClean="0">
                <a:solidFill>
                  <a:schemeClr val="bg1"/>
                </a:solidFill>
              </a:rPr>
              <a:t> – </a:t>
            </a:r>
            <a:r>
              <a:rPr lang="es-UY" dirty="0" err="1" smtClean="0">
                <a:solidFill>
                  <a:schemeClr val="bg1"/>
                </a:solidFill>
              </a:rPr>
              <a:t>Hebrew</a:t>
            </a:r>
            <a:r>
              <a:rPr lang="es-UY" dirty="0" smtClean="0">
                <a:solidFill>
                  <a:schemeClr val="bg1"/>
                </a:solidFill>
              </a:rPr>
              <a:t>, </a:t>
            </a:r>
            <a:r>
              <a:rPr lang="es-UY" dirty="0" err="1" smtClean="0">
                <a:solidFill>
                  <a:schemeClr val="bg1"/>
                </a:solidFill>
              </a:rPr>
              <a:t>Israelite</a:t>
            </a:r>
            <a:r>
              <a:rPr lang="es-UY" dirty="0" smtClean="0">
                <a:solidFill>
                  <a:schemeClr val="bg1"/>
                </a:solidFill>
              </a:rPr>
              <a:t>, and </a:t>
            </a:r>
            <a:r>
              <a:rPr lang="es-UY" dirty="0" err="1" smtClean="0">
                <a:solidFill>
                  <a:schemeClr val="bg1"/>
                </a:solidFill>
              </a:rPr>
              <a:t>Jew</a:t>
            </a:r>
            <a:r>
              <a:rPr lang="es-UY" dirty="0" smtClean="0">
                <a:solidFill>
                  <a:schemeClr val="bg1"/>
                </a:solidFill>
              </a:rPr>
              <a:t> – </a:t>
            </a:r>
            <a:r>
              <a:rPr lang="es-UY" dirty="0" err="1" smtClean="0">
                <a:solidFill>
                  <a:schemeClr val="bg1"/>
                </a:solidFill>
              </a:rPr>
              <a:t>used</a:t>
            </a:r>
            <a:r>
              <a:rPr lang="es-UY" dirty="0" smtClean="0">
                <a:solidFill>
                  <a:schemeClr val="bg1"/>
                </a:solidFill>
              </a:rPr>
              <a:t> as </a:t>
            </a:r>
            <a:r>
              <a:rPr lang="es-UY" dirty="0" err="1" smtClean="0">
                <a:solidFill>
                  <a:schemeClr val="bg1"/>
                </a:solidFill>
              </a:rPr>
              <a:t>meaning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the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same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thing</a:t>
            </a:r>
            <a:r>
              <a:rPr lang="es-UY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UY" dirty="0" err="1" smtClean="0">
                <a:solidFill>
                  <a:schemeClr val="bg1"/>
                </a:solidFill>
              </a:rPr>
              <a:t>We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need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to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know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the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origin</a:t>
            </a:r>
            <a:r>
              <a:rPr lang="es-UY" dirty="0" smtClean="0">
                <a:solidFill>
                  <a:schemeClr val="bg1"/>
                </a:solidFill>
              </a:rPr>
              <a:t> of </a:t>
            </a:r>
            <a:r>
              <a:rPr lang="es-UY" dirty="0" err="1" smtClean="0">
                <a:solidFill>
                  <a:schemeClr val="bg1"/>
                </a:solidFill>
              </a:rPr>
              <a:t>each</a:t>
            </a:r>
            <a:r>
              <a:rPr lang="es-UY" dirty="0" smtClean="0">
                <a:solidFill>
                  <a:schemeClr val="bg1"/>
                </a:solidFill>
              </a:rPr>
              <a:t> of </a:t>
            </a:r>
            <a:r>
              <a:rPr lang="es-UY" dirty="0" err="1" smtClean="0">
                <a:solidFill>
                  <a:schemeClr val="bg1"/>
                </a:solidFill>
              </a:rPr>
              <a:t>these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terms</a:t>
            </a:r>
            <a:r>
              <a:rPr lang="es-UY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UY" dirty="0" err="1" smtClean="0">
                <a:solidFill>
                  <a:schemeClr val="bg1"/>
                </a:solidFill>
              </a:rPr>
              <a:t>We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need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to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know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who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is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included</a:t>
            </a:r>
            <a:r>
              <a:rPr lang="es-UY" dirty="0" smtClean="0">
                <a:solidFill>
                  <a:schemeClr val="bg1"/>
                </a:solidFill>
              </a:rPr>
              <a:t> in </a:t>
            </a:r>
            <a:r>
              <a:rPr lang="es-UY" dirty="0" err="1" smtClean="0">
                <a:solidFill>
                  <a:schemeClr val="bg1"/>
                </a:solidFill>
              </a:rPr>
              <a:t>each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term</a:t>
            </a:r>
            <a:r>
              <a:rPr lang="es-UY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UY" dirty="0" err="1" smtClean="0">
                <a:solidFill>
                  <a:schemeClr val="bg1"/>
                </a:solidFill>
              </a:rPr>
              <a:t>We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need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to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know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who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is</a:t>
            </a:r>
            <a:r>
              <a:rPr lang="es-UY" dirty="0" smtClean="0">
                <a:solidFill>
                  <a:schemeClr val="bg1"/>
                </a:solidFill>
              </a:rPr>
              <a:t> NOT </a:t>
            </a:r>
            <a:r>
              <a:rPr lang="es-UY" dirty="0" err="1" smtClean="0">
                <a:solidFill>
                  <a:schemeClr val="bg1"/>
                </a:solidFill>
              </a:rPr>
              <a:t>included</a:t>
            </a:r>
            <a:r>
              <a:rPr lang="es-UY" dirty="0" smtClean="0">
                <a:solidFill>
                  <a:schemeClr val="bg1"/>
                </a:solidFill>
              </a:rPr>
              <a:t> in </a:t>
            </a:r>
            <a:r>
              <a:rPr lang="es-UY" dirty="0" err="1" smtClean="0">
                <a:solidFill>
                  <a:schemeClr val="bg1"/>
                </a:solidFill>
              </a:rPr>
              <a:t>each</a:t>
            </a:r>
            <a:r>
              <a:rPr lang="es-UY" dirty="0" smtClean="0">
                <a:solidFill>
                  <a:schemeClr val="bg1"/>
                </a:solidFill>
              </a:rPr>
              <a:t> </a:t>
            </a:r>
            <a:r>
              <a:rPr lang="es-UY" dirty="0" err="1" smtClean="0">
                <a:solidFill>
                  <a:schemeClr val="bg1"/>
                </a:solidFill>
              </a:rPr>
              <a:t>term</a:t>
            </a:r>
            <a:r>
              <a:rPr lang="es-UY" dirty="0" smtClean="0">
                <a:solidFill>
                  <a:schemeClr val="bg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HEBREW - Origin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2391 BC – </a:t>
            </a:r>
            <a:r>
              <a:rPr lang="en-US" b="1" dirty="0" smtClean="0">
                <a:solidFill>
                  <a:schemeClr val="bg1"/>
                </a:solidFill>
              </a:rPr>
              <a:t>EBER</a:t>
            </a:r>
            <a:r>
              <a:rPr lang="en-US" dirty="0" smtClean="0">
                <a:solidFill>
                  <a:schemeClr val="bg1"/>
                </a:solidFill>
              </a:rPr>
              <a:t> – “Hebrew” from </a:t>
            </a:r>
            <a:r>
              <a:rPr lang="en-US" dirty="0" err="1" smtClean="0">
                <a:solidFill>
                  <a:schemeClr val="bg1"/>
                </a:solidFill>
              </a:rPr>
              <a:t>Eber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2357 BC – PELEG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2327 BC – REU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2295 BC – SERUG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2265 BC – NAHOR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2136 BC – TERAH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2166 BC - </a:t>
            </a:r>
            <a:r>
              <a:rPr lang="en-US" b="1" dirty="0" smtClean="0">
                <a:solidFill>
                  <a:schemeClr val="bg1"/>
                </a:solidFill>
              </a:rPr>
              <a:t>ABRAHAM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HEBREW - Origin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2166 BC – </a:t>
            </a:r>
            <a:r>
              <a:rPr lang="en-US" b="1" dirty="0" smtClean="0">
                <a:solidFill>
                  <a:schemeClr val="bg1"/>
                </a:solidFill>
              </a:rPr>
              <a:t>ABRAHAM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Haran, his brother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 son of Haran – </a:t>
            </a:r>
            <a:r>
              <a:rPr lang="en-US" b="1" dirty="0" smtClean="0">
                <a:solidFill>
                  <a:schemeClr val="bg1"/>
                </a:solidFill>
              </a:rPr>
              <a:t>LOT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Lot had 2 sons by his daughters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</a:rPr>
              <a:t>MOAB</a:t>
            </a:r>
            <a:r>
              <a:rPr lang="en-US" dirty="0" smtClean="0">
                <a:solidFill>
                  <a:schemeClr val="bg1"/>
                </a:solidFill>
              </a:rPr>
              <a:t> – (Moabites)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</a:rPr>
              <a:t>BEN AMMI </a:t>
            </a:r>
            <a:r>
              <a:rPr lang="en-US" dirty="0" smtClean="0">
                <a:solidFill>
                  <a:schemeClr val="bg1"/>
                </a:solidFill>
              </a:rPr>
              <a:t>– (Ammonites)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HEBREW - Origin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2166 BC – </a:t>
            </a:r>
            <a:r>
              <a:rPr lang="en-US" b="1" dirty="0" smtClean="0">
                <a:solidFill>
                  <a:schemeClr val="bg1"/>
                </a:solidFill>
              </a:rPr>
              <a:t>ABRAHAM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2080 BC – </a:t>
            </a:r>
            <a:r>
              <a:rPr lang="en-US" b="1" dirty="0" smtClean="0">
                <a:solidFill>
                  <a:schemeClr val="bg1"/>
                </a:solidFill>
              </a:rPr>
              <a:t>ISHMAEL</a:t>
            </a:r>
            <a:r>
              <a:rPr lang="en-US" dirty="0" smtClean="0">
                <a:solidFill>
                  <a:schemeClr val="bg1"/>
                </a:solidFill>
              </a:rPr>
              <a:t> is born (</a:t>
            </a:r>
            <a:r>
              <a:rPr lang="en-US" dirty="0" err="1" smtClean="0">
                <a:solidFill>
                  <a:schemeClr val="bg1"/>
                </a:solidFill>
              </a:rPr>
              <a:t>Ishmaelites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2066 BC – </a:t>
            </a:r>
            <a:r>
              <a:rPr lang="en-US" b="1" dirty="0" smtClean="0">
                <a:solidFill>
                  <a:schemeClr val="bg1"/>
                </a:solidFill>
              </a:rPr>
              <a:t>ISAAC</a:t>
            </a:r>
            <a:r>
              <a:rPr lang="en-US" dirty="0" smtClean="0">
                <a:solidFill>
                  <a:schemeClr val="bg1"/>
                </a:solidFill>
              </a:rPr>
              <a:t> is born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ESAU</a:t>
            </a:r>
            <a:r>
              <a:rPr lang="en-US" dirty="0" smtClean="0">
                <a:solidFill>
                  <a:schemeClr val="bg1"/>
                </a:solidFill>
              </a:rPr>
              <a:t> – (</a:t>
            </a:r>
            <a:r>
              <a:rPr lang="en-US" dirty="0" err="1" smtClean="0">
                <a:solidFill>
                  <a:schemeClr val="bg1"/>
                </a:solidFill>
              </a:rPr>
              <a:t>Edomites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JACOB</a:t>
            </a:r>
            <a:r>
              <a:rPr lang="en-US" dirty="0" smtClean="0">
                <a:solidFill>
                  <a:schemeClr val="bg1"/>
                </a:solidFill>
              </a:rPr>
              <a:t> – (Israelites)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Abraham married </a:t>
            </a:r>
            <a:r>
              <a:rPr lang="en-US" dirty="0" err="1" smtClean="0">
                <a:solidFill>
                  <a:schemeClr val="bg1"/>
                </a:solidFill>
              </a:rPr>
              <a:t>Keturah</a:t>
            </a:r>
            <a:r>
              <a:rPr lang="en-US" dirty="0" smtClean="0">
                <a:solidFill>
                  <a:schemeClr val="bg1"/>
                </a:solidFill>
              </a:rPr>
              <a:t> (Genesis 25:1)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Sons – </a:t>
            </a:r>
            <a:r>
              <a:rPr lang="en-US" dirty="0" err="1" smtClean="0">
                <a:solidFill>
                  <a:schemeClr val="bg1"/>
                </a:solidFill>
              </a:rPr>
              <a:t>Zimran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Jokshan</a:t>
            </a:r>
            <a:r>
              <a:rPr lang="en-US" dirty="0" smtClean="0">
                <a:solidFill>
                  <a:schemeClr val="bg1"/>
                </a:solidFill>
              </a:rPr>
              <a:t>, Medan, </a:t>
            </a:r>
            <a:r>
              <a:rPr lang="en-US" dirty="0" err="1" smtClean="0">
                <a:solidFill>
                  <a:schemeClr val="bg1"/>
                </a:solidFill>
              </a:rPr>
              <a:t>Midian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Shuah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NOTE ESP. – </a:t>
            </a:r>
            <a:r>
              <a:rPr lang="en-US" b="1" dirty="0" smtClean="0">
                <a:solidFill>
                  <a:schemeClr val="bg1"/>
                </a:solidFill>
              </a:rPr>
              <a:t>MIDIAN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n-US" dirty="0" err="1" smtClean="0">
                <a:solidFill>
                  <a:schemeClr val="bg1"/>
                </a:solidFill>
              </a:rPr>
              <a:t>Midianites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HEBREW - Included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Included: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All descendents of Abraham are Hebrews</a:t>
            </a: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Edomites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Ishmaelites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Midianites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Moabites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Ammonites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Israelites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HEBREW – Not Included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Not Included: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All who are NOT a descendent of Abraham are NOT part of the Hebrew nation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From Noah – all from </a:t>
            </a:r>
            <a:r>
              <a:rPr lang="en-US" b="1" u="sng" dirty="0" smtClean="0">
                <a:solidFill>
                  <a:schemeClr val="bg1"/>
                </a:solidFill>
              </a:rPr>
              <a:t>Ham</a:t>
            </a:r>
            <a:r>
              <a:rPr lang="en-US" dirty="0" smtClean="0">
                <a:solidFill>
                  <a:schemeClr val="bg1"/>
                </a:solidFill>
              </a:rPr>
              <a:t> and </a:t>
            </a:r>
            <a:r>
              <a:rPr lang="en-US" b="1" u="sng" dirty="0" err="1" smtClean="0">
                <a:solidFill>
                  <a:schemeClr val="bg1"/>
                </a:solidFill>
              </a:rPr>
              <a:t>Japeth</a:t>
            </a:r>
            <a:r>
              <a:rPr lang="en-US" dirty="0" smtClean="0">
                <a:solidFill>
                  <a:schemeClr val="bg1"/>
                </a:solidFill>
              </a:rPr>
              <a:t> are not Hebrews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Canaanites</a:t>
            </a:r>
            <a:r>
              <a:rPr lang="en-US" dirty="0" smtClean="0">
                <a:solidFill>
                  <a:schemeClr val="bg1"/>
                </a:solidFill>
              </a:rPr>
              <a:t> are not Hebrews (from Ham)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Chart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>
                <a:solidFill>
                  <a:schemeClr val="bg1"/>
                </a:solidFill>
              </a:rPr>
              <a:t>HEBREW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Israelites (Jacob)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Edomites</a:t>
            </a:r>
            <a:r>
              <a:rPr lang="en-US" dirty="0" smtClean="0">
                <a:solidFill>
                  <a:schemeClr val="bg1"/>
                </a:solidFill>
              </a:rPr>
              <a:t> (Esau)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Ishmaelites</a:t>
            </a:r>
            <a:r>
              <a:rPr lang="en-US" dirty="0" smtClean="0">
                <a:solidFill>
                  <a:schemeClr val="bg1"/>
                </a:solidFill>
              </a:rPr>
              <a:t> (Ishmael)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Midianites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n-US" dirty="0" err="1" smtClean="0">
                <a:solidFill>
                  <a:schemeClr val="bg1"/>
                </a:solidFill>
              </a:rPr>
              <a:t>Midian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Moabites (Moab)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Ammonites (Ben </a:t>
            </a:r>
            <a:r>
              <a:rPr lang="en-US" dirty="0" err="1" smtClean="0">
                <a:solidFill>
                  <a:schemeClr val="bg1"/>
                </a:solidFill>
              </a:rPr>
              <a:t>Ammi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ISRAELITES - Origin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2006 BC – JACOB</a:t>
            </a:r>
            <a:r>
              <a:rPr lang="en-US" dirty="0" smtClean="0">
                <a:solidFill>
                  <a:schemeClr val="bg1"/>
                </a:solidFill>
              </a:rPr>
              <a:t> changed to </a:t>
            </a:r>
            <a:r>
              <a:rPr lang="en-US" b="1" dirty="0" smtClean="0">
                <a:solidFill>
                  <a:schemeClr val="bg1"/>
                </a:solidFill>
              </a:rPr>
              <a:t>ISRAEL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And He said, "Your name shall no longer be called Jacob, but Israel; for you have struggled with God and with men, and have prevailed."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Genesis 32:28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rk Effect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 Effect</Template>
  <TotalTime>112</TotalTime>
  <Words>580</Words>
  <Application>Microsoft Office PowerPoint</Application>
  <PresentationFormat>On-screen Show (4:3)</PresentationFormat>
  <Paragraphs>117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Dark Effect</vt:lpstr>
      <vt:lpstr>Hebrew, Israelite, Jew</vt:lpstr>
      <vt:lpstr>The Question</vt:lpstr>
      <vt:lpstr>HEBREW - Origin</vt:lpstr>
      <vt:lpstr>HEBREW - Origin</vt:lpstr>
      <vt:lpstr>HEBREW - Origin</vt:lpstr>
      <vt:lpstr>HEBREW - Included</vt:lpstr>
      <vt:lpstr>HEBREW – Not Included</vt:lpstr>
      <vt:lpstr>The Chart</vt:lpstr>
      <vt:lpstr>ISRAELITES - Origin</vt:lpstr>
      <vt:lpstr>ISRAELITES - Origin</vt:lpstr>
      <vt:lpstr>ISRAELITES - Included</vt:lpstr>
      <vt:lpstr>The Chart</vt:lpstr>
      <vt:lpstr>JEWS- Origin</vt:lpstr>
      <vt:lpstr>JEWS- Origin</vt:lpstr>
      <vt:lpstr>JEWS- Included</vt:lpstr>
      <vt:lpstr>JEWS- Included</vt:lpstr>
      <vt:lpstr>The Chart</vt:lpstr>
      <vt:lpstr>SUMMARY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Hebrew, Israelite, Jew</dc:title>
  <dc:creator>Manly Luscombe</dc:creator>
  <cp:lastModifiedBy>Manly Luscombe</cp:lastModifiedBy>
  <cp:revision>15</cp:revision>
  <dcterms:created xsi:type="dcterms:W3CDTF">2010-11-04T17:40:07Z</dcterms:created>
  <dcterms:modified xsi:type="dcterms:W3CDTF">2010-11-04T19:44:35Z</dcterms:modified>
</cp:coreProperties>
</file>