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4" r:id="rId3"/>
    <p:sldId id="280" r:id="rId4"/>
    <p:sldId id="273" r:id="rId5"/>
    <p:sldId id="259" r:id="rId6"/>
    <p:sldId id="262" r:id="rId7"/>
    <p:sldId id="271" r:id="rId8"/>
    <p:sldId id="263" r:id="rId9"/>
    <p:sldId id="264" r:id="rId10"/>
    <p:sldId id="265" r:id="rId11"/>
    <p:sldId id="275" r:id="rId12"/>
    <p:sldId id="267" r:id="rId13"/>
    <p:sldId id="276" r:id="rId14"/>
    <p:sldId id="272" r:id="rId15"/>
    <p:sldId id="268" r:id="rId16"/>
    <p:sldId id="279" r:id="rId17"/>
    <p:sldId id="260"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9690-3DE0-424B-9ED1-DB27A7C1A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851FFC-CFEC-49C9-B593-A93D37ED5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CDB4A2-85DF-422C-970F-774F05CCDFF6}"/>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5" name="Footer Placeholder 4">
            <a:extLst>
              <a:ext uri="{FF2B5EF4-FFF2-40B4-BE49-F238E27FC236}">
                <a16:creationId xmlns:a16="http://schemas.microsoft.com/office/drawing/2014/main" id="{2AD19D9C-4ADE-4E10-859B-C3797A313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13239-6F8E-4AAE-B9A7-BAEA67F70C4A}"/>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348284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647E-3880-4DD7-9462-7944DF0BF2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91E65-2857-44F9-B77D-8DD71A205E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31F31-EF3E-45C6-A430-2832F0C88A37}"/>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5" name="Footer Placeholder 4">
            <a:extLst>
              <a:ext uri="{FF2B5EF4-FFF2-40B4-BE49-F238E27FC236}">
                <a16:creationId xmlns:a16="http://schemas.microsoft.com/office/drawing/2014/main" id="{5A33345B-227F-4B42-9575-9E15DFEE2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CD6F6-AB93-446F-8D3D-25ACBAE1703F}"/>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4048515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6FCA0C-8C3B-4471-9ACC-ABEDAAC1C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7CE72C-3211-4546-ACCF-DA841364D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F9001-38CC-41D1-AADA-2DA211E59FE3}"/>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5" name="Footer Placeholder 4">
            <a:extLst>
              <a:ext uri="{FF2B5EF4-FFF2-40B4-BE49-F238E27FC236}">
                <a16:creationId xmlns:a16="http://schemas.microsoft.com/office/drawing/2014/main" id="{F8E785A9-84EE-4DB2-9A49-877A2B54D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EE47A-2DE4-4088-9D36-49502B2D02F5}"/>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427459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0DEA-6D58-4B71-8684-8F57F17A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FC1F7-16AB-4777-BA25-119C02C06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7E1E4-C940-46A6-A460-99B7A929F675}"/>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5" name="Footer Placeholder 4">
            <a:extLst>
              <a:ext uri="{FF2B5EF4-FFF2-40B4-BE49-F238E27FC236}">
                <a16:creationId xmlns:a16="http://schemas.microsoft.com/office/drawing/2014/main" id="{30440108-7E68-4290-B6F6-B66BAA37B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4E45-0DBC-49AC-9F10-179E878E0823}"/>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16227901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BC45-532E-482E-A7E9-225414A56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6BC65-27E7-4AB2-BD06-A093872FF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474583-22B7-40A7-8354-6A714C8DC80E}"/>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5" name="Footer Placeholder 4">
            <a:extLst>
              <a:ext uri="{FF2B5EF4-FFF2-40B4-BE49-F238E27FC236}">
                <a16:creationId xmlns:a16="http://schemas.microsoft.com/office/drawing/2014/main" id="{B63A005A-EB1C-4E25-BCB6-4D8601F36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4ECD-7B57-456E-ACAB-ABE51A4B6122}"/>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2660937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6A9-9261-4A49-AAD4-3F96AD07A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26103-486C-47A9-91A4-600EF7C1C6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1AD6A1-9F03-4B02-8855-DFCBEF3556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4FBAD1-BD19-415F-96ED-E3E9CD6823F3}"/>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6" name="Footer Placeholder 5">
            <a:extLst>
              <a:ext uri="{FF2B5EF4-FFF2-40B4-BE49-F238E27FC236}">
                <a16:creationId xmlns:a16="http://schemas.microsoft.com/office/drawing/2014/main" id="{32DBF71F-6E38-4559-AF41-5FC1545A5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21BB8-C4B5-4237-B465-98DB77AD60FB}"/>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2022744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4586-87DE-47BF-85E7-23E11C1A66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30DE9-587A-49F2-BDF9-F1746BCAE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F1312-5D18-4845-94DC-C759C63DE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199490-2AA3-4FC7-9E6E-2BA59926D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393757-0292-47C1-A1B2-197F96D59C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8B2F41-4E52-4282-87DD-AD26DA3484F6}"/>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8" name="Footer Placeholder 7">
            <a:extLst>
              <a:ext uri="{FF2B5EF4-FFF2-40B4-BE49-F238E27FC236}">
                <a16:creationId xmlns:a16="http://schemas.microsoft.com/office/drawing/2014/main" id="{683C2F3A-D482-40B0-96DA-4B73C9DD8F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F379A6-F708-4E1C-A3D0-F8386251A00D}"/>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1429912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075C-38DD-4682-82B4-2CDD1E4C6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2BE819-82A4-4E9F-ABD4-4419E8D36662}"/>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4" name="Footer Placeholder 3">
            <a:extLst>
              <a:ext uri="{FF2B5EF4-FFF2-40B4-BE49-F238E27FC236}">
                <a16:creationId xmlns:a16="http://schemas.microsoft.com/office/drawing/2014/main" id="{3A133EFE-09BD-4AF1-9971-2E12B987AB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C48A4A-4853-4294-9F24-58AEF65547D4}"/>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3269619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DFB4C-9097-4C0C-8818-C5CC8A871ED1}"/>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3" name="Footer Placeholder 2">
            <a:extLst>
              <a:ext uri="{FF2B5EF4-FFF2-40B4-BE49-F238E27FC236}">
                <a16:creationId xmlns:a16="http://schemas.microsoft.com/office/drawing/2014/main" id="{E661D186-6999-45AE-A0DD-A4182B7208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B5151F-4152-4CAA-B3A9-C8E2D6FF255E}"/>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20474664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62AE-CFCF-4BE5-B580-8C7A5D37B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5861B5-6C0D-4323-A628-16A12F4EA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F79F95-B040-4CDA-988A-8278546BF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E193E-64B1-4B5A-ADDF-AFB3FEFB2EC5}"/>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6" name="Footer Placeholder 5">
            <a:extLst>
              <a:ext uri="{FF2B5EF4-FFF2-40B4-BE49-F238E27FC236}">
                <a16:creationId xmlns:a16="http://schemas.microsoft.com/office/drawing/2014/main" id="{7C40384B-C5CB-4F42-A0A4-A01EB32669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69B78-C1DA-4B44-9C03-B25C5FD45FB6}"/>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1787119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FD95-D1C2-4153-84BB-16DED1523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2ED36C-625E-403F-8E4D-D52F9DA1B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92756-4135-4BF3-9785-8A60312AD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CDA76-E194-42D2-A8C7-84BA5A943B5E}"/>
              </a:ext>
            </a:extLst>
          </p:cNvPr>
          <p:cNvSpPr>
            <a:spLocks noGrp="1"/>
          </p:cNvSpPr>
          <p:nvPr>
            <p:ph type="dt" sz="half" idx="10"/>
          </p:nvPr>
        </p:nvSpPr>
        <p:spPr/>
        <p:txBody>
          <a:bodyPr/>
          <a:lstStyle/>
          <a:p>
            <a:fld id="{A9A3FD2B-5AC6-40E9-BA19-6AB46F9208CF}" type="datetimeFigureOut">
              <a:rPr lang="en-US" smtClean="0"/>
              <a:t>1/19/2021</a:t>
            </a:fld>
            <a:endParaRPr lang="en-US"/>
          </a:p>
        </p:txBody>
      </p:sp>
      <p:sp>
        <p:nvSpPr>
          <p:cNvPr id="6" name="Footer Placeholder 5">
            <a:extLst>
              <a:ext uri="{FF2B5EF4-FFF2-40B4-BE49-F238E27FC236}">
                <a16:creationId xmlns:a16="http://schemas.microsoft.com/office/drawing/2014/main" id="{F90397AD-B58F-4D49-853D-EA14B25D00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D74F77-3850-4878-B9B5-131E83E970C5}"/>
              </a:ext>
            </a:extLst>
          </p:cNvPr>
          <p:cNvSpPr>
            <a:spLocks noGrp="1"/>
          </p:cNvSpPr>
          <p:nvPr>
            <p:ph type="sldNum" sz="quarter" idx="12"/>
          </p:nvPr>
        </p:nvSpPr>
        <p:spPr/>
        <p:txBody>
          <a:bodyPr/>
          <a:lstStyle/>
          <a:p>
            <a:fld id="{0CF4AA7F-4021-41FF-9DE3-84809636054C}" type="slidenum">
              <a:rPr lang="en-US" smtClean="0"/>
              <a:t>‹#›</a:t>
            </a:fld>
            <a:endParaRPr lang="en-US"/>
          </a:p>
        </p:txBody>
      </p:sp>
    </p:spTree>
    <p:extLst>
      <p:ext uri="{BB962C8B-B14F-4D97-AF65-F5344CB8AC3E}">
        <p14:creationId xmlns:p14="http://schemas.microsoft.com/office/powerpoint/2010/main" val="3496025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19DFF8-4B37-40DC-A2E7-BE1C813ED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A6A610-2523-4199-AA41-19A922FF4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884CC-428E-4CB2-A6D4-AD1F89CBD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3FD2B-5AC6-40E9-BA19-6AB46F9208CF}" type="datetimeFigureOut">
              <a:rPr lang="en-US" smtClean="0"/>
              <a:t>1/19/2021</a:t>
            </a:fld>
            <a:endParaRPr lang="en-US"/>
          </a:p>
        </p:txBody>
      </p:sp>
      <p:sp>
        <p:nvSpPr>
          <p:cNvPr id="5" name="Footer Placeholder 4">
            <a:extLst>
              <a:ext uri="{FF2B5EF4-FFF2-40B4-BE49-F238E27FC236}">
                <a16:creationId xmlns:a16="http://schemas.microsoft.com/office/drawing/2014/main" id="{97AFEF45-2449-499C-9CE8-B8FA45CFE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A8EB3-022E-4107-8C11-AE8CA0447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4AA7F-4021-41FF-9DE3-84809636054C}" type="slidenum">
              <a:rPr lang="en-US" smtClean="0"/>
              <a:t>‹#›</a:t>
            </a:fld>
            <a:endParaRPr lang="en-US"/>
          </a:p>
        </p:txBody>
      </p:sp>
    </p:spTree>
    <p:extLst>
      <p:ext uri="{BB962C8B-B14F-4D97-AF65-F5344CB8AC3E}">
        <p14:creationId xmlns:p14="http://schemas.microsoft.com/office/powerpoint/2010/main" val="2163342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B2B0-2D97-4043-9F68-319A2B245E81}"/>
              </a:ext>
            </a:extLst>
          </p:cNvPr>
          <p:cNvSpPr>
            <a:spLocks noGrp="1"/>
          </p:cNvSpPr>
          <p:nvPr>
            <p:ph type="ctrTitle"/>
          </p:nvPr>
        </p:nvSpPr>
        <p:spPr>
          <a:xfrm>
            <a:off x="805070" y="2256562"/>
            <a:ext cx="4137991" cy="2344875"/>
          </a:xfrm>
        </p:spPr>
        <p:txBody>
          <a:bodyPr>
            <a:normAutofit fontScale="90000"/>
          </a:bodyPr>
          <a:lstStyle/>
          <a:p>
            <a:r>
              <a:rPr lang="en-US" dirty="0"/>
              <a:t>Joseph</a:t>
            </a:r>
            <a:br>
              <a:rPr lang="en-US" dirty="0"/>
            </a:br>
            <a:r>
              <a:rPr lang="en-US" dirty="0"/>
              <a:t>in</a:t>
            </a:r>
            <a:br>
              <a:rPr lang="en-US" dirty="0"/>
            </a:br>
            <a:r>
              <a:rPr lang="en-US" dirty="0"/>
              <a:t>Egypt</a:t>
            </a:r>
          </a:p>
        </p:txBody>
      </p:sp>
      <p:pic>
        <p:nvPicPr>
          <p:cNvPr id="5" name="Picture 4">
            <a:extLst>
              <a:ext uri="{FF2B5EF4-FFF2-40B4-BE49-F238E27FC236}">
                <a16:creationId xmlns:a16="http://schemas.microsoft.com/office/drawing/2014/main" id="{CA2D8C38-A63F-4B78-A3FA-A53A9BA5B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3441202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D9CB-97FE-416F-B67A-EBB4B2868203}"/>
              </a:ext>
            </a:extLst>
          </p:cNvPr>
          <p:cNvSpPr>
            <a:spLocks noGrp="1"/>
          </p:cNvSpPr>
          <p:nvPr>
            <p:ph type="title"/>
          </p:nvPr>
        </p:nvSpPr>
        <p:spPr/>
        <p:txBody>
          <a:bodyPr/>
          <a:lstStyle/>
          <a:p>
            <a:r>
              <a:rPr lang="en-US" dirty="0"/>
              <a:t>Great Pyramid (Cheops – 2900 BC) and Sphinx</a:t>
            </a:r>
          </a:p>
        </p:txBody>
      </p:sp>
      <p:pic>
        <p:nvPicPr>
          <p:cNvPr id="7" name="Picture 6">
            <a:extLst>
              <a:ext uri="{FF2B5EF4-FFF2-40B4-BE49-F238E27FC236}">
                <a16:creationId xmlns:a16="http://schemas.microsoft.com/office/drawing/2014/main" id="{5792343E-84B2-40D1-A86A-F9C6A54E4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425" y="1297499"/>
            <a:ext cx="8070575" cy="5447638"/>
          </a:xfrm>
          <a:prstGeom prst="rect">
            <a:avLst/>
          </a:prstGeom>
        </p:spPr>
      </p:pic>
      <p:sp>
        <p:nvSpPr>
          <p:cNvPr id="3" name="TextBox 2">
            <a:extLst>
              <a:ext uri="{FF2B5EF4-FFF2-40B4-BE49-F238E27FC236}">
                <a16:creationId xmlns:a16="http://schemas.microsoft.com/office/drawing/2014/main" id="{50A9DAC7-08F3-4841-87A6-321EF0B7C1E9}"/>
              </a:ext>
            </a:extLst>
          </p:cNvPr>
          <p:cNvSpPr txBox="1"/>
          <p:nvPr/>
        </p:nvSpPr>
        <p:spPr>
          <a:xfrm>
            <a:off x="159026" y="2133600"/>
            <a:ext cx="3498573" cy="3970318"/>
          </a:xfrm>
          <a:prstGeom prst="rect">
            <a:avLst/>
          </a:prstGeom>
          <a:noFill/>
        </p:spPr>
        <p:txBody>
          <a:bodyPr wrap="square" rtlCol="0">
            <a:spAutoFit/>
          </a:bodyPr>
          <a:lstStyle/>
          <a:p>
            <a:r>
              <a:rPr lang="en-US" sz="2800" b="1" dirty="0"/>
              <a:t>Abraham lived about 2000 BC</a:t>
            </a:r>
          </a:p>
          <a:p>
            <a:endParaRPr lang="en-US" sz="2800" b="1" dirty="0"/>
          </a:p>
          <a:p>
            <a:r>
              <a:rPr lang="en-US" sz="2800" b="1" dirty="0"/>
              <a:t>Moses lived about 1600 BC</a:t>
            </a:r>
          </a:p>
          <a:p>
            <a:endParaRPr lang="en-US" sz="2800" b="1" dirty="0"/>
          </a:p>
          <a:p>
            <a:r>
              <a:rPr lang="en-US" sz="2800" b="1" dirty="0"/>
              <a:t>This pyramid is 487 feet high. Equal to a 50 story building.</a:t>
            </a:r>
          </a:p>
        </p:txBody>
      </p:sp>
    </p:spTree>
    <p:extLst>
      <p:ext uri="{BB962C8B-B14F-4D97-AF65-F5344CB8AC3E}">
        <p14:creationId xmlns:p14="http://schemas.microsoft.com/office/powerpoint/2010/main" val="1915585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D9CB-97FE-416F-B67A-EBB4B2868203}"/>
              </a:ext>
            </a:extLst>
          </p:cNvPr>
          <p:cNvSpPr>
            <a:spLocks noGrp="1"/>
          </p:cNvSpPr>
          <p:nvPr>
            <p:ph type="title"/>
          </p:nvPr>
        </p:nvSpPr>
        <p:spPr/>
        <p:txBody>
          <a:bodyPr/>
          <a:lstStyle/>
          <a:p>
            <a:r>
              <a:rPr lang="en-US" dirty="0"/>
              <a:t>Middle Pyramid (Khafra – 2650 BC)</a:t>
            </a:r>
          </a:p>
        </p:txBody>
      </p:sp>
      <p:pic>
        <p:nvPicPr>
          <p:cNvPr id="5" name="Content Placeholder 4">
            <a:extLst>
              <a:ext uri="{FF2B5EF4-FFF2-40B4-BE49-F238E27FC236}">
                <a16:creationId xmlns:a16="http://schemas.microsoft.com/office/drawing/2014/main" id="{D7A92971-CE55-4825-9E19-7899A57E13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4330" y="1482142"/>
            <a:ext cx="8163340" cy="5375858"/>
          </a:xfrm>
        </p:spPr>
      </p:pic>
    </p:spTree>
    <p:extLst>
      <p:ext uri="{BB962C8B-B14F-4D97-AF65-F5344CB8AC3E}">
        <p14:creationId xmlns:p14="http://schemas.microsoft.com/office/powerpoint/2010/main" val="3485136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7C9A-B229-40B0-B7A5-A8E3356B1183}"/>
              </a:ext>
            </a:extLst>
          </p:cNvPr>
          <p:cNvSpPr>
            <a:spLocks noGrp="1"/>
          </p:cNvSpPr>
          <p:nvPr>
            <p:ph type="title"/>
          </p:nvPr>
        </p:nvSpPr>
        <p:spPr/>
        <p:txBody>
          <a:bodyPr/>
          <a:lstStyle/>
          <a:p>
            <a:r>
              <a:rPr lang="en-US" dirty="0"/>
              <a:t>Small Pyramid (</a:t>
            </a:r>
            <a:r>
              <a:rPr lang="en-US" dirty="0" err="1"/>
              <a:t>Mankara</a:t>
            </a:r>
            <a:r>
              <a:rPr lang="en-US" dirty="0"/>
              <a:t> – 2600 BC)</a:t>
            </a:r>
          </a:p>
        </p:txBody>
      </p:sp>
      <p:pic>
        <p:nvPicPr>
          <p:cNvPr id="9" name="Picture 8">
            <a:extLst>
              <a:ext uri="{FF2B5EF4-FFF2-40B4-BE49-F238E27FC236}">
                <a16:creationId xmlns:a16="http://schemas.microsoft.com/office/drawing/2014/main" id="{F61270B8-0991-437E-8131-756CE8EA7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582" y="1499596"/>
            <a:ext cx="8136835" cy="5358404"/>
          </a:xfrm>
          <a:prstGeom prst="rect">
            <a:avLst/>
          </a:prstGeom>
        </p:spPr>
      </p:pic>
    </p:spTree>
    <p:extLst>
      <p:ext uri="{BB962C8B-B14F-4D97-AF65-F5344CB8AC3E}">
        <p14:creationId xmlns:p14="http://schemas.microsoft.com/office/powerpoint/2010/main" val="290644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7C9A-B229-40B0-B7A5-A8E3356B1183}"/>
              </a:ext>
            </a:extLst>
          </p:cNvPr>
          <p:cNvSpPr>
            <a:spLocks noGrp="1"/>
          </p:cNvSpPr>
          <p:nvPr>
            <p:ph type="title"/>
          </p:nvPr>
        </p:nvSpPr>
        <p:spPr/>
        <p:txBody>
          <a:bodyPr/>
          <a:lstStyle/>
          <a:p>
            <a:r>
              <a:rPr lang="en-US" dirty="0"/>
              <a:t>Large Stones</a:t>
            </a:r>
          </a:p>
        </p:txBody>
      </p:sp>
      <p:pic>
        <p:nvPicPr>
          <p:cNvPr id="5" name="Content Placeholder 4">
            <a:extLst>
              <a:ext uri="{FF2B5EF4-FFF2-40B4-BE49-F238E27FC236}">
                <a16:creationId xmlns:a16="http://schemas.microsoft.com/office/drawing/2014/main" id="{3211046E-3D44-4331-A227-8146BFDFD3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9909" y="23191"/>
            <a:ext cx="4704522" cy="6888764"/>
          </a:xfrm>
        </p:spPr>
      </p:pic>
      <p:sp>
        <p:nvSpPr>
          <p:cNvPr id="3" name="TextBox 2">
            <a:extLst>
              <a:ext uri="{FF2B5EF4-FFF2-40B4-BE49-F238E27FC236}">
                <a16:creationId xmlns:a16="http://schemas.microsoft.com/office/drawing/2014/main" id="{CEEB22F6-8778-48E1-AA71-6C844849580F}"/>
              </a:ext>
            </a:extLst>
          </p:cNvPr>
          <p:cNvSpPr txBox="1"/>
          <p:nvPr/>
        </p:nvSpPr>
        <p:spPr>
          <a:xfrm>
            <a:off x="838200" y="2544417"/>
            <a:ext cx="3720548" cy="1815882"/>
          </a:xfrm>
          <a:prstGeom prst="rect">
            <a:avLst/>
          </a:prstGeom>
          <a:noFill/>
        </p:spPr>
        <p:txBody>
          <a:bodyPr wrap="square" rtlCol="0">
            <a:spAutoFit/>
          </a:bodyPr>
          <a:lstStyle/>
          <a:p>
            <a:r>
              <a:rPr lang="en-US" sz="2800" b="1" dirty="0"/>
              <a:t>The stone behind us is:</a:t>
            </a:r>
          </a:p>
          <a:p>
            <a:r>
              <a:rPr lang="en-US" sz="2800" b="1" dirty="0"/>
              <a:t>About 5 feet high</a:t>
            </a:r>
          </a:p>
          <a:p>
            <a:r>
              <a:rPr lang="en-US" sz="2800" b="1" dirty="0"/>
              <a:t>About 9 feet long</a:t>
            </a:r>
          </a:p>
          <a:p>
            <a:r>
              <a:rPr lang="en-US" sz="2800" b="1" dirty="0"/>
              <a:t>About 5 feet deep</a:t>
            </a:r>
          </a:p>
        </p:txBody>
      </p:sp>
    </p:spTree>
    <p:extLst>
      <p:ext uri="{BB962C8B-B14F-4D97-AF65-F5344CB8AC3E}">
        <p14:creationId xmlns:p14="http://schemas.microsoft.com/office/powerpoint/2010/main" val="911412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7757-6186-4A91-A3E8-F63EDF6E358D}"/>
              </a:ext>
            </a:extLst>
          </p:cNvPr>
          <p:cNvSpPr>
            <a:spLocks noGrp="1"/>
          </p:cNvSpPr>
          <p:nvPr>
            <p:ph type="title"/>
          </p:nvPr>
        </p:nvSpPr>
        <p:spPr>
          <a:xfrm>
            <a:off x="516835" y="365125"/>
            <a:ext cx="6612835" cy="1325563"/>
          </a:xfrm>
        </p:spPr>
        <p:txBody>
          <a:bodyPr/>
          <a:lstStyle/>
          <a:p>
            <a:r>
              <a:rPr lang="en-US" dirty="0"/>
              <a:t>Sarcophagus and mummy</a:t>
            </a:r>
            <a:br>
              <a:rPr lang="en-US" dirty="0"/>
            </a:br>
            <a:r>
              <a:rPr lang="en-US" dirty="0"/>
              <a:t>in Cairo Museum</a:t>
            </a:r>
          </a:p>
        </p:txBody>
      </p:sp>
      <p:pic>
        <p:nvPicPr>
          <p:cNvPr id="7" name="Content Placeholder 6">
            <a:extLst>
              <a:ext uri="{FF2B5EF4-FFF2-40B4-BE49-F238E27FC236}">
                <a16:creationId xmlns:a16="http://schemas.microsoft.com/office/drawing/2014/main" id="{7C4853F4-03F9-43A8-A078-BF3B4C5F6B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56452"/>
            <a:ext cx="7324195" cy="4101548"/>
          </a:xfrm>
        </p:spPr>
      </p:pic>
      <p:pic>
        <p:nvPicPr>
          <p:cNvPr id="9" name="Picture 8">
            <a:extLst>
              <a:ext uri="{FF2B5EF4-FFF2-40B4-BE49-F238E27FC236}">
                <a16:creationId xmlns:a16="http://schemas.microsoft.com/office/drawing/2014/main" id="{E74DD0DE-AC8B-46C2-83F5-05394895E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353" y="0"/>
            <a:ext cx="4864647" cy="3167270"/>
          </a:xfrm>
          <a:prstGeom prst="rect">
            <a:avLst/>
          </a:prstGeom>
        </p:spPr>
      </p:pic>
    </p:spTree>
    <p:extLst>
      <p:ext uri="{BB962C8B-B14F-4D97-AF65-F5344CB8AC3E}">
        <p14:creationId xmlns:p14="http://schemas.microsoft.com/office/powerpoint/2010/main" val="2861408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505F-0F1E-4A6C-A02C-A180B8E43E0D}"/>
              </a:ext>
            </a:extLst>
          </p:cNvPr>
          <p:cNvSpPr>
            <a:spLocks noGrp="1"/>
          </p:cNvSpPr>
          <p:nvPr>
            <p:ph type="title"/>
          </p:nvPr>
        </p:nvSpPr>
        <p:spPr/>
        <p:txBody>
          <a:bodyPr/>
          <a:lstStyle/>
          <a:p>
            <a:r>
              <a:rPr lang="en-US" b="1" dirty="0"/>
              <a:t>Papyrus – from reed to paper</a:t>
            </a:r>
          </a:p>
        </p:txBody>
      </p:sp>
      <p:pic>
        <p:nvPicPr>
          <p:cNvPr id="5" name="Content Placeholder 4">
            <a:extLst>
              <a:ext uri="{FF2B5EF4-FFF2-40B4-BE49-F238E27FC236}">
                <a16:creationId xmlns:a16="http://schemas.microsoft.com/office/drawing/2014/main" id="{48ED5A79-A09F-49FB-83CF-E19758DD04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055813"/>
            <a:ext cx="7114351" cy="4802187"/>
          </a:xfrm>
        </p:spPr>
      </p:pic>
      <p:pic>
        <p:nvPicPr>
          <p:cNvPr id="7" name="Picture 6">
            <a:extLst>
              <a:ext uri="{FF2B5EF4-FFF2-40B4-BE49-F238E27FC236}">
                <a16:creationId xmlns:a16="http://schemas.microsoft.com/office/drawing/2014/main" id="{EFAD7C3E-18EC-49DC-A1C8-94685F6CA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939" y="3521434"/>
            <a:ext cx="4943061" cy="3336566"/>
          </a:xfrm>
          <a:prstGeom prst="rect">
            <a:avLst/>
          </a:prstGeom>
        </p:spPr>
      </p:pic>
      <p:pic>
        <p:nvPicPr>
          <p:cNvPr id="1026" name="Picture 2" descr="Egyptian Paper Reed, Papyrus (Cyperus papyrus) | My Garden Life">
            <a:extLst>
              <a:ext uri="{FF2B5EF4-FFF2-40B4-BE49-F238E27FC236}">
                <a16:creationId xmlns:a16="http://schemas.microsoft.com/office/drawing/2014/main" id="{71E0A06F-C91D-4ABB-B257-EB38080E2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5434" y="0"/>
            <a:ext cx="3336566" cy="333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44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505F-0F1E-4A6C-A02C-A180B8E43E0D}"/>
              </a:ext>
            </a:extLst>
          </p:cNvPr>
          <p:cNvSpPr>
            <a:spLocks noGrp="1"/>
          </p:cNvSpPr>
          <p:nvPr>
            <p:ph type="title"/>
          </p:nvPr>
        </p:nvSpPr>
        <p:spPr>
          <a:xfrm>
            <a:off x="384313" y="2391499"/>
            <a:ext cx="2809461" cy="2075000"/>
          </a:xfrm>
        </p:spPr>
        <p:txBody>
          <a:bodyPr>
            <a:normAutofit/>
          </a:bodyPr>
          <a:lstStyle/>
          <a:p>
            <a:r>
              <a:rPr lang="en-US" b="1" dirty="0"/>
              <a:t>Papyrus – from reed to paper</a:t>
            </a:r>
          </a:p>
        </p:txBody>
      </p:sp>
      <p:pic>
        <p:nvPicPr>
          <p:cNvPr id="8" name="Content Placeholder 7">
            <a:extLst>
              <a:ext uri="{FF2B5EF4-FFF2-40B4-BE49-F238E27FC236}">
                <a16:creationId xmlns:a16="http://schemas.microsoft.com/office/drawing/2014/main" id="{EBD98CD4-62EC-46EA-B8FB-4537E71416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3450" y="105149"/>
            <a:ext cx="4840098" cy="6752851"/>
          </a:xfrm>
        </p:spPr>
      </p:pic>
      <p:pic>
        <p:nvPicPr>
          <p:cNvPr id="10" name="Picture 9">
            <a:extLst>
              <a:ext uri="{FF2B5EF4-FFF2-40B4-BE49-F238E27FC236}">
                <a16:creationId xmlns:a16="http://schemas.microsoft.com/office/drawing/2014/main" id="{F3BD1B18-A3B0-49CD-98D9-6FA5A9F0B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043" y="105149"/>
            <a:ext cx="4497457" cy="6647701"/>
          </a:xfrm>
          <a:prstGeom prst="rect">
            <a:avLst/>
          </a:prstGeom>
        </p:spPr>
      </p:pic>
    </p:spTree>
    <p:extLst>
      <p:ext uri="{BB962C8B-B14F-4D97-AF65-F5344CB8AC3E}">
        <p14:creationId xmlns:p14="http://schemas.microsoft.com/office/powerpoint/2010/main" val="19978386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1F35-86F1-472F-BC36-1A5DE7A002B7}"/>
              </a:ext>
            </a:extLst>
          </p:cNvPr>
          <p:cNvSpPr>
            <a:spLocks noGrp="1"/>
          </p:cNvSpPr>
          <p:nvPr>
            <p:ph type="title"/>
          </p:nvPr>
        </p:nvSpPr>
        <p:spPr>
          <a:xfrm>
            <a:off x="838200" y="365126"/>
            <a:ext cx="10515600" cy="642040"/>
          </a:xfrm>
        </p:spPr>
        <p:txBody>
          <a:bodyPr>
            <a:normAutofit fontScale="90000"/>
          </a:bodyPr>
          <a:lstStyle/>
          <a:p>
            <a:r>
              <a:rPr lang="en-US" dirty="0"/>
              <a:t>Cairo, Egypt</a:t>
            </a:r>
          </a:p>
        </p:txBody>
      </p:sp>
      <p:pic>
        <p:nvPicPr>
          <p:cNvPr id="5" name="Content Placeholder 4">
            <a:extLst>
              <a:ext uri="{FF2B5EF4-FFF2-40B4-BE49-F238E27FC236}">
                <a16:creationId xmlns:a16="http://schemas.microsoft.com/office/drawing/2014/main" id="{EE87C4B6-72CE-485A-A3AC-4144C63F20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549" y="1176197"/>
            <a:ext cx="8613912" cy="5685181"/>
          </a:xfrm>
        </p:spPr>
      </p:pic>
    </p:spTree>
    <p:extLst>
      <p:ext uri="{BB962C8B-B14F-4D97-AF65-F5344CB8AC3E}">
        <p14:creationId xmlns:p14="http://schemas.microsoft.com/office/powerpoint/2010/main" val="21766773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95F8-D343-4707-A9DD-9F42563B6EF1}"/>
              </a:ext>
            </a:extLst>
          </p:cNvPr>
          <p:cNvSpPr>
            <a:spLocks noGrp="1"/>
          </p:cNvSpPr>
          <p:nvPr>
            <p:ph type="title"/>
          </p:nvPr>
        </p:nvSpPr>
        <p:spPr/>
        <p:txBody>
          <a:bodyPr/>
          <a:lstStyle/>
          <a:p>
            <a:r>
              <a:rPr lang="en-US" dirty="0"/>
              <a:t>Cairo Shopping Plaza</a:t>
            </a:r>
          </a:p>
        </p:txBody>
      </p:sp>
      <p:pic>
        <p:nvPicPr>
          <p:cNvPr id="9" name="Content Placeholder 8">
            <a:extLst>
              <a:ext uri="{FF2B5EF4-FFF2-40B4-BE49-F238E27FC236}">
                <a16:creationId xmlns:a16="http://schemas.microsoft.com/office/drawing/2014/main" id="{43C14A2B-01FC-430C-9989-0D56890CE8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7229" y="1364974"/>
            <a:ext cx="8322767" cy="5493026"/>
          </a:xfrm>
        </p:spPr>
      </p:pic>
    </p:spTree>
    <p:extLst>
      <p:ext uri="{BB962C8B-B14F-4D97-AF65-F5344CB8AC3E}">
        <p14:creationId xmlns:p14="http://schemas.microsoft.com/office/powerpoint/2010/main" val="6477262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FE57-8D1F-4996-8091-39DD1AD9A23F}"/>
              </a:ext>
            </a:extLst>
          </p:cNvPr>
          <p:cNvSpPr>
            <a:spLocks noGrp="1"/>
          </p:cNvSpPr>
          <p:nvPr>
            <p:ph type="title"/>
          </p:nvPr>
        </p:nvSpPr>
        <p:spPr/>
        <p:txBody>
          <a:bodyPr/>
          <a:lstStyle/>
          <a:p>
            <a:r>
              <a:rPr lang="en-US" dirty="0"/>
              <a:t>Huge Mosque in Cairo</a:t>
            </a:r>
          </a:p>
        </p:txBody>
      </p:sp>
      <p:pic>
        <p:nvPicPr>
          <p:cNvPr id="5" name="Content Placeholder 4">
            <a:extLst>
              <a:ext uri="{FF2B5EF4-FFF2-40B4-BE49-F238E27FC236}">
                <a16:creationId xmlns:a16="http://schemas.microsoft.com/office/drawing/2014/main" id="{6C25A62E-03F6-4A13-8B26-EA369FDB59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5000" y="0"/>
            <a:ext cx="5207000" cy="3429000"/>
          </a:xfrm>
        </p:spPr>
      </p:pic>
      <p:pic>
        <p:nvPicPr>
          <p:cNvPr id="7" name="Picture 6">
            <a:extLst>
              <a:ext uri="{FF2B5EF4-FFF2-40B4-BE49-F238E27FC236}">
                <a16:creationId xmlns:a16="http://schemas.microsoft.com/office/drawing/2014/main" id="{E116BBF6-2227-4B12-B6B7-6D5BF45A1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5813"/>
            <a:ext cx="5764696" cy="3891170"/>
          </a:xfrm>
          <a:prstGeom prst="rect">
            <a:avLst/>
          </a:prstGeom>
        </p:spPr>
      </p:pic>
      <p:pic>
        <p:nvPicPr>
          <p:cNvPr id="9" name="Picture 8">
            <a:extLst>
              <a:ext uri="{FF2B5EF4-FFF2-40B4-BE49-F238E27FC236}">
                <a16:creationId xmlns:a16="http://schemas.microsoft.com/office/drawing/2014/main" id="{4A8E56E2-FE83-4220-8049-9DBCC59E7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0" y="3429000"/>
            <a:ext cx="5207000" cy="3429000"/>
          </a:xfrm>
          <a:prstGeom prst="rect">
            <a:avLst/>
          </a:prstGeom>
        </p:spPr>
      </p:pic>
    </p:spTree>
    <p:extLst>
      <p:ext uri="{BB962C8B-B14F-4D97-AF65-F5344CB8AC3E}">
        <p14:creationId xmlns:p14="http://schemas.microsoft.com/office/powerpoint/2010/main" val="561521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721B-BA35-4860-9798-3D3150F7AEA6}"/>
              </a:ext>
            </a:extLst>
          </p:cNvPr>
          <p:cNvSpPr>
            <a:spLocks noGrp="1"/>
          </p:cNvSpPr>
          <p:nvPr>
            <p:ph type="title"/>
          </p:nvPr>
        </p:nvSpPr>
        <p:spPr>
          <a:xfrm>
            <a:off x="838200" y="365125"/>
            <a:ext cx="10515600" cy="668545"/>
          </a:xfrm>
        </p:spPr>
        <p:txBody>
          <a:bodyPr>
            <a:normAutofit fontScale="90000"/>
          </a:bodyPr>
          <a:lstStyle/>
          <a:p>
            <a:r>
              <a:rPr lang="en-US" b="1" dirty="0"/>
              <a:t>Genesis 45:7-10</a:t>
            </a:r>
          </a:p>
        </p:txBody>
      </p:sp>
      <p:sp>
        <p:nvSpPr>
          <p:cNvPr id="3" name="Content Placeholder 2">
            <a:extLst>
              <a:ext uri="{FF2B5EF4-FFF2-40B4-BE49-F238E27FC236}">
                <a16:creationId xmlns:a16="http://schemas.microsoft.com/office/drawing/2014/main" id="{814DED4A-2A6E-42C0-B6A3-4C0EFA084E96}"/>
              </a:ext>
            </a:extLst>
          </p:cNvPr>
          <p:cNvSpPr>
            <a:spLocks noGrp="1"/>
          </p:cNvSpPr>
          <p:nvPr>
            <p:ph idx="1"/>
          </p:nvPr>
        </p:nvSpPr>
        <p:spPr>
          <a:xfrm>
            <a:off x="838200" y="1179443"/>
            <a:ext cx="10515600" cy="4997520"/>
          </a:xfrm>
        </p:spPr>
        <p:txBody>
          <a:bodyPr>
            <a:noAutofit/>
          </a:bodyPr>
          <a:lstStyle/>
          <a:p>
            <a:pPr marR="0" algn="l" rtl="0"/>
            <a:r>
              <a:rPr lang="en-US" b="1" i="0" u="none" strike="noStrike" baseline="0" dirty="0">
                <a:latin typeface="Verdana" panose="020B0604030504040204" pitchFamily="34" charset="0"/>
              </a:rPr>
              <a:t>(7)  And God sent me before you to preserve a posterity for you in the earth, and to save your lives by a great deliverance.  (8)  So now </a:t>
            </a:r>
            <a:r>
              <a:rPr lang="en-US" b="1" i="1" u="none" strike="noStrike" baseline="0" dirty="0">
                <a:latin typeface="Verdana" panose="020B0604030504040204" pitchFamily="34" charset="0"/>
              </a:rPr>
              <a:t>it was</a:t>
            </a:r>
            <a:r>
              <a:rPr lang="en-US" b="1" i="0" u="none" strike="noStrike" baseline="0" dirty="0">
                <a:latin typeface="Verdana" panose="020B0604030504040204" pitchFamily="34" charset="0"/>
              </a:rPr>
              <a:t> not you </a:t>
            </a:r>
            <a:r>
              <a:rPr lang="en-US" b="1" i="1" u="none" strike="noStrike" baseline="0" dirty="0">
                <a:latin typeface="Verdana" panose="020B0604030504040204" pitchFamily="34" charset="0"/>
              </a:rPr>
              <a:t>who</a:t>
            </a:r>
            <a:r>
              <a:rPr lang="en-US" b="1" i="0" u="none" strike="noStrike" baseline="0" dirty="0">
                <a:latin typeface="Verdana" panose="020B0604030504040204" pitchFamily="34" charset="0"/>
              </a:rPr>
              <a:t> sent me here, but God; and He has made me a father to Pharaoh, and lord of all his house, and a ruler throughout all the land of Egypt.  (9)  "Hurry and go up to my father, and say to him, 'Thus says your son Joseph: "God has made me lord of all Egypt; come down to me, do not tarry.  (10)  You shall dwell in the land of Goshen, and you shall be near to me, you and your children, your children's children, your flocks and your herds, and all that you have.</a:t>
            </a:r>
          </a:p>
        </p:txBody>
      </p:sp>
    </p:spTree>
    <p:extLst>
      <p:ext uri="{BB962C8B-B14F-4D97-AF65-F5344CB8AC3E}">
        <p14:creationId xmlns:p14="http://schemas.microsoft.com/office/powerpoint/2010/main" val="1732431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EC32-535D-444D-9454-991954C7263B}"/>
              </a:ext>
            </a:extLst>
          </p:cNvPr>
          <p:cNvSpPr>
            <a:spLocks noGrp="1"/>
          </p:cNvSpPr>
          <p:nvPr>
            <p:ph type="title"/>
          </p:nvPr>
        </p:nvSpPr>
        <p:spPr>
          <a:xfrm>
            <a:off x="838200" y="365126"/>
            <a:ext cx="10515600" cy="774562"/>
          </a:xfrm>
        </p:spPr>
        <p:txBody>
          <a:bodyPr/>
          <a:lstStyle/>
          <a:p>
            <a:r>
              <a:rPr lang="en-US" b="1" dirty="0"/>
              <a:t>Many years later - - - Exodus 1:8-11</a:t>
            </a:r>
          </a:p>
        </p:txBody>
      </p:sp>
      <p:sp>
        <p:nvSpPr>
          <p:cNvPr id="3" name="Content Placeholder 2">
            <a:extLst>
              <a:ext uri="{FF2B5EF4-FFF2-40B4-BE49-F238E27FC236}">
                <a16:creationId xmlns:a16="http://schemas.microsoft.com/office/drawing/2014/main" id="{D64AE031-9492-4B62-8388-3043494F4057}"/>
              </a:ext>
            </a:extLst>
          </p:cNvPr>
          <p:cNvSpPr>
            <a:spLocks noGrp="1"/>
          </p:cNvSpPr>
          <p:nvPr>
            <p:ph idx="1"/>
          </p:nvPr>
        </p:nvSpPr>
        <p:spPr>
          <a:xfrm>
            <a:off x="838200" y="1338470"/>
            <a:ext cx="10515600" cy="4838493"/>
          </a:xfrm>
        </p:spPr>
        <p:txBody>
          <a:bodyPr>
            <a:noAutofit/>
          </a:bodyPr>
          <a:lstStyle/>
          <a:p>
            <a:pPr marR="0" algn="l" rtl="0"/>
            <a:r>
              <a:rPr lang="en-US" b="1" i="0" u="none" strike="noStrike" baseline="0" dirty="0">
                <a:latin typeface="Verdana" panose="020B0604030504040204" pitchFamily="34" charset="0"/>
              </a:rPr>
              <a:t>(8)  Now there arose a new king over Egypt, who did not know Joseph.  (9)  And he said to his people, "Look, the people of the children of Israel </a:t>
            </a:r>
            <a:r>
              <a:rPr lang="en-US" b="1" i="1" u="none" strike="noStrike" baseline="0" dirty="0">
                <a:latin typeface="Verdana" panose="020B0604030504040204" pitchFamily="34" charset="0"/>
              </a:rPr>
              <a:t>are</a:t>
            </a:r>
            <a:r>
              <a:rPr lang="en-US" b="1" i="0" u="none" strike="noStrike" baseline="0" dirty="0">
                <a:latin typeface="Verdana" panose="020B0604030504040204" pitchFamily="34" charset="0"/>
              </a:rPr>
              <a:t> more and mightier than we;  (10)  come, let us deal shrewdly with them, lest they multiply, and it happen, in the event of war, that they also join our enemies and fight against us, and </a:t>
            </a:r>
            <a:r>
              <a:rPr lang="en-US" b="1" i="1" u="none" strike="noStrike" baseline="0" dirty="0">
                <a:latin typeface="Verdana" panose="020B0604030504040204" pitchFamily="34" charset="0"/>
              </a:rPr>
              <a:t>so</a:t>
            </a:r>
            <a:r>
              <a:rPr lang="en-US" b="1" i="0" u="none" strike="noStrike" baseline="0" dirty="0">
                <a:latin typeface="Verdana" panose="020B0604030504040204" pitchFamily="34" charset="0"/>
              </a:rPr>
              <a:t> go up out of the land.“  (11)  Therefore they set taskmasters over them to afflict them with their burdens. And they built for Pharaoh supply cities, </a:t>
            </a:r>
            <a:r>
              <a:rPr lang="en-US" b="1" i="0" u="none" strike="noStrike" baseline="0" dirty="0" err="1">
                <a:latin typeface="Verdana" panose="020B0604030504040204" pitchFamily="34" charset="0"/>
              </a:rPr>
              <a:t>Pithom</a:t>
            </a:r>
            <a:r>
              <a:rPr lang="en-US" b="1" i="0" u="none" strike="noStrike" baseline="0" dirty="0">
                <a:latin typeface="Verdana" panose="020B0604030504040204" pitchFamily="34" charset="0"/>
              </a:rPr>
              <a:t> and </a:t>
            </a:r>
            <a:r>
              <a:rPr lang="en-US" b="1" i="0" u="none" strike="noStrike" baseline="0" dirty="0" err="1">
                <a:latin typeface="Verdana" panose="020B0604030504040204" pitchFamily="34" charset="0"/>
              </a:rPr>
              <a:t>Raamses</a:t>
            </a:r>
            <a:r>
              <a:rPr lang="en-US" b="1" i="0" u="none" strike="noStrike" baseline="0" dirty="0">
                <a:latin typeface="Verdana" panose="020B0604030504040204" pitchFamily="34" charset="0"/>
              </a:rPr>
              <a:t>.</a:t>
            </a:r>
          </a:p>
        </p:txBody>
      </p:sp>
    </p:spTree>
    <p:extLst>
      <p:ext uri="{BB962C8B-B14F-4D97-AF65-F5344CB8AC3E}">
        <p14:creationId xmlns:p14="http://schemas.microsoft.com/office/powerpoint/2010/main" val="1704433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29F3-F364-4132-ACCF-E5AB55E73C40}"/>
              </a:ext>
            </a:extLst>
          </p:cNvPr>
          <p:cNvSpPr>
            <a:spLocks noGrp="1"/>
          </p:cNvSpPr>
          <p:nvPr>
            <p:ph type="title"/>
          </p:nvPr>
        </p:nvSpPr>
        <p:spPr/>
        <p:txBody>
          <a:bodyPr/>
          <a:lstStyle/>
          <a:p>
            <a:r>
              <a:rPr lang="en-US" dirty="0"/>
              <a:t>Land of Goshen</a:t>
            </a:r>
          </a:p>
        </p:txBody>
      </p:sp>
      <p:pic>
        <p:nvPicPr>
          <p:cNvPr id="5" name="Content Placeholder 4">
            <a:extLst>
              <a:ext uri="{FF2B5EF4-FFF2-40B4-BE49-F238E27FC236}">
                <a16:creationId xmlns:a16="http://schemas.microsoft.com/office/drawing/2014/main" id="{C547BF62-A97C-42EF-8596-2F8DC445AD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6473" y="1"/>
            <a:ext cx="4225528" cy="4267200"/>
          </a:xfrm>
        </p:spPr>
      </p:pic>
      <p:pic>
        <p:nvPicPr>
          <p:cNvPr id="2050" name="Picture 2" descr="Ringgold County IAGenWeb Project">
            <a:extLst>
              <a:ext uri="{FF2B5EF4-FFF2-40B4-BE49-F238E27FC236}">
                <a16:creationId xmlns:a16="http://schemas.microsoft.com/office/drawing/2014/main" id="{EF12847A-5BDA-4AF3-A569-7E705DA2E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57532"/>
            <a:ext cx="7908881" cy="540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1997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B589-46E1-4E62-9263-F4696303F023}"/>
              </a:ext>
            </a:extLst>
          </p:cNvPr>
          <p:cNvSpPr>
            <a:spLocks noGrp="1"/>
          </p:cNvSpPr>
          <p:nvPr>
            <p:ph type="title"/>
          </p:nvPr>
        </p:nvSpPr>
        <p:spPr>
          <a:xfrm>
            <a:off x="838200" y="365126"/>
            <a:ext cx="10515600" cy="774562"/>
          </a:xfrm>
        </p:spPr>
        <p:txBody>
          <a:bodyPr/>
          <a:lstStyle/>
          <a:p>
            <a:r>
              <a:rPr lang="en-US" dirty="0"/>
              <a:t>Suez Canal Port</a:t>
            </a:r>
          </a:p>
        </p:txBody>
      </p:sp>
      <p:pic>
        <p:nvPicPr>
          <p:cNvPr id="5" name="Content Placeholder 4">
            <a:extLst>
              <a:ext uri="{FF2B5EF4-FFF2-40B4-BE49-F238E27FC236}">
                <a16:creationId xmlns:a16="http://schemas.microsoft.com/office/drawing/2014/main" id="{5AB2D800-8DED-4DC5-97BF-F5614CFA99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8069" y="1317339"/>
            <a:ext cx="8521147" cy="5513684"/>
          </a:xfrm>
        </p:spPr>
      </p:pic>
    </p:spTree>
    <p:extLst>
      <p:ext uri="{BB962C8B-B14F-4D97-AF65-F5344CB8AC3E}">
        <p14:creationId xmlns:p14="http://schemas.microsoft.com/office/powerpoint/2010/main" val="24393830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A80D-422D-4ABC-91CC-04D10C401ACA}"/>
              </a:ext>
            </a:extLst>
          </p:cNvPr>
          <p:cNvSpPr>
            <a:spLocks noGrp="1"/>
          </p:cNvSpPr>
          <p:nvPr>
            <p:ph type="title"/>
          </p:nvPr>
        </p:nvSpPr>
        <p:spPr/>
        <p:txBody>
          <a:bodyPr/>
          <a:lstStyle/>
          <a:p>
            <a:r>
              <a:rPr lang="en-US" dirty="0"/>
              <a:t>Suez Canal at sea level</a:t>
            </a:r>
          </a:p>
        </p:txBody>
      </p:sp>
      <p:pic>
        <p:nvPicPr>
          <p:cNvPr id="5" name="Content Placeholder 4">
            <a:extLst>
              <a:ext uri="{FF2B5EF4-FFF2-40B4-BE49-F238E27FC236}">
                <a16:creationId xmlns:a16="http://schemas.microsoft.com/office/drawing/2014/main" id="{4BAF2D16-E6BA-4A58-9610-F6C1BD7FB4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973" y="1378226"/>
            <a:ext cx="8166479" cy="5512373"/>
          </a:xfrm>
        </p:spPr>
      </p:pic>
    </p:spTree>
    <p:extLst>
      <p:ext uri="{BB962C8B-B14F-4D97-AF65-F5344CB8AC3E}">
        <p14:creationId xmlns:p14="http://schemas.microsoft.com/office/powerpoint/2010/main" val="3231429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D8A1-B5F4-4778-9F61-85BEA80F606C}"/>
              </a:ext>
            </a:extLst>
          </p:cNvPr>
          <p:cNvSpPr>
            <a:spLocks noGrp="1"/>
          </p:cNvSpPr>
          <p:nvPr>
            <p:ph type="title"/>
          </p:nvPr>
        </p:nvSpPr>
        <p:spPr>
          <a:xfrm>
            <a:off x="838200" y="365126"/>
            <a:ext cx="10515600" cy="602284"/>
          </a:xfrm>
        </p:spPr>
        <p:txBody>
          <a:bodyPr>
            <a:normAutofit fontScale="90000"/>
          </a:bodyPr>
          <a:lstStyle/>
          <a:p>
            <a:r>
              <a:rPr lang="en-US" dirty="0"/>
              <a:t>Suez Canal</a:t>
            </a:r>
          </a:p>
        </p:txBody>
      </p:sp>
      <p:pic>
        <p:nvPicPr>
          <p:cNvPr id="1028" name="Picture 4" descr="Suez Crisis - Definition, Summary &amp; Timeline - HISTORY">
            <a:extLst>
              <a:ext uri="{FF2B5EF4-FFF2-40B4-BE49-F238E27FC236}">
                <a16:creationId xmlns:a16="http://schemas.microsoft.com/office/drawing/2014/main" id="{EE8430BB-31CF-425F-A353-C97280D36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512" y="2650435"/>
            <a:ext cx="6254488" cy="42075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Turbulent History of the Suez Canal | CNRS News">
            <a:extLst>
              <a:ext uri="{FF2B5EF4-FFF2-40B4-BE49-F238E27FC236}">
                <a16:creationId xmlns:a16="http://schemas.microsoft.com/office/drawing/2014/main" id="{A8665944-1960-475F-BAAA-BB39D54D8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0287"/>
            <a:ext cx="5890591" cy="420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809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9AD0-73ED-4C9B-B800-7DA0007B1865}"/>
              </a:ext>
            </a:extLst>
          </p:cNvPr>
          <p:cNvSpPr>
            <a:spLocks noGrp="1"/>
          </p:cNvSpPr>
          <p:nvPr>
            <p:ph type="title"/>
          </p:nvPr>
        </p:nvSpPr>
        <p:spPr/>
        <p:txBody>
          <a:bodyPr/>
          <a:lstStyle/>
          <a:p>
            <a:r>
              <a:rPr lang="en-US" dirty="0"/>
              <a:t>Pyramid in distance from Cairo</a:t>
            </a:r>
          </a:p>
        </p:txBody>
      </p:sp>
      <p:pic>
        <p:nvPicPr>
          <p:cNvPr id="5" name="Content Placeholder 4">
            <a:extLst>
              <a:ext uri="{FF2B5EF4-FFF2-40B4-BE49-F238E27FC236}">
                <a16:creationId xmlns:a16="http://schemas.microsoft.com/office/drawing/2014/main" id="{69170A4A-2012-4D15-891C-9B78EFB2CC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0981"/>
            <a:ext cx="6410628" cy="4121118"/>
          </a:xfrm>
        </p:spPr>
      </p:pic>
      <p:pic>
        <p:nvPicPr>
          <p:cNvPr id="6" name="Content Placeholder 4">
            <a:extLst>
              <a:ext uri="{FF2B5EF4-FFF2-40B4-BE49-F238E27FC236}">
                <a16:creationId xmlns:a16="http://schemas.microsoft.com/office/drawing/2014/main" id="{E18F6B7F-B236-4E51-8E5B-70EA3D175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628" y="2968139"/>
            <a:ext cx="5781372" cy="3807245"/>
          </a:xfrm>
          <a:prstGeom prst="rect">
            <a:avLst/>
          </a:prstGeom>
        </p:spPr>
      </p:pic>
    </p:spTree>
    <p:extLst>
      <p:ext uri="{BB962C8B-B14F-4D97-AF65-F5344CB8AC3E}">
        <p14:creationId xmlns:p14="http://schemas.microsoft.com/office/powerpoint/2010/main" val="1757543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4C1F-C7F9-46BD-A42F-0D8EF78C50D2}"/>
              </a:ext>
            </a:extLst>
          </p:cNvPr>
          <p:cNvSpPr>
            <a:spLocks noGrp="1"/>
          </p:cNvSpPr>
          <p:nvPr>
            <p:ph type="title"/>
          </p:nvPr>
        </p:nvSpPr>
        <p:spPr/>
        <p:txBody>
          <a:bodyPr/>
          <a:lstStyle/>
          <a:p>
            <a:r>
              <a:rPr lang="en-US" dirty="0"/>
              <a:t>Ride a Camel</a:t>
            </a:r>
          </a:p>
        </p:txBody>
      </p:sp>
      <p:pic>
        <p:nvPicPr>
          <p:cNvPr id="9" name="Content Placeholder 8">
            <a:extLst>
              <a:ext uri="{FF2B5EF4-FFF2-40B4-BE49-F238E27FC236}">
                <a16:creationId xmlns:a16="http://schemas.microsoft.com/office/drawing/2014/main" id="{F0A7496D-4E0B-481C-854C-495D55FC14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835965"/>
            <a:ext cx="6107535" cy="4022035"/>
          </a:xfrm>
        </p:spPr>
      </p:pic>
      <p:pic>
        <p:nvPicPr>
          <p:cNvPr id="11" name="Picture 10">
            <a:extLst>
              <a:ext uri="{FF2B5EF4-FFF2-40B4-BE49-F238E27FC236}">
                <a16:creationId xmlns:a16="http://schemas.microsoft.com/office/drawing/2014/main" id="{908E14D0-9C93-4C42-B673-2F9E2F182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4114800"/>
          </a:xfrm>
          <a:prstGeom prst="rect">
            <a:avLst/>
          </a:prstGeom>
        </p:spPr>
      </p:pic>
    </p:spTree>
    <p:extLst>
      <p:ext uri="{BB962C8B-B14F-4D97-AF65-F5344CB8AC3E}">
        <p14:creationId xmlns:p14="http://schemas.microsoft.com/office/powerpoint/2010/main" val="1738739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410</Words>
  <Application>Microsoft Office PowerPoint</Application>
  <PresentationFormat>Widescreen</PresentationFormat>
  <Paragraphs>30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Verdana</vt:lpstr>
      <vt:lpstr>Office Theme</vt:lpstr>
      <vt:lpstr>Joseph in Egypt</vt:lpstr>
      <vt:lpstr>Genesis 45:7-10</vt:lpstr>
      <vt:lpstr>Many years later - - - Exodus 1:8-11</vt:lpstr>
      <vt:lpstr>Land of Goshen</vt:lpstr>
      <vt:lpstr>Suez Canal Port</vt:lpstr>
      <vt:lpstr>Suez Canal at sea level</vt:lpstr>
      <vt:lpstr>Suez Canal</vt:lpstr>
      <vt:lpstr>Pyramid in distance from Cairo</vt:lpstr>
      <vt:lpstr>Ride a Camel</vt:lpstr>
      <vt:lpstr>Great Pyramid (Cheops – 2900 BC) and Sphinx</vt:lpstr>
      <vt:lpstr>Middle Pyramid (Khafra – 2650 BC)</vt:lpstr>
      <vt:lpstr>Small Pyramid (Mankara – 2600 BC)</vt:lpstr>
      <vt:lpstr>Large Stones</vt:lpstr>
      <vt:lpstr>Sarcophagus and mummy in Cairo Museum</vt:lpstr>
      <vt:lpstr>Papyrus – from reed to paper</vt:lpstr>
      <vt:lpstr>Papyrus – from reed to paper</vt:lpstr>
      <vt:lpstr>Cairo, Egypt</vt:lpstr>
      <vt:lpstr>Cairo Shopping Plaza</vt:lpstr>
      <vt:lpstr>Huge Mosque in Cairo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Manly Luscombe</dc:creator>
  <cp:lastModifiedBy>Manly Luscombe</cp:lastModifiedBy>
  <cp:revision>21</cp:revision>
  <dcterms:created xsi:type="dcterms:W3CDTF">2020-12-03T21:08:23Z</dcterms:created>
  <dcterms:modified xsi:type="dcterms:W3CDTF">2021-01-19T21:47:34Z</dcterms:modified>
</cp:coreProperties>
</file>