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3" r:id="rId5"/>
    <p:sldId id="259" r:id="rId6"/>
    <p:sldId id="264" r:id="rId7"/>
    <p:sldId id="265" r:id="rId8"/>
    <p:sldId id="260" r:id="rId9"/>
    <p:sldId id="267" r:id="rId10"/>
    <p:sldId id="270" r:id="rId11"/>
    <p:sldId id="25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1" autoAdjust="0"/>
    <p:restoredTop sz="94660"/>
  </p:normalViewPr>
  <p:slideViewPr>
    <p:cSldViewPr snapToGrid="0">
      <p:cViewPr varScale="1">
        <p:scale>
          <a:sx n="105" d="100"/>
          <a:sy n="105" d="100"/>
        </p:scale>
        <p:origin x="8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AC919-D04F-6FE7-F25B-3EEC3A1BAB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395CAE-1100-A7A7-8668-180F0E49A8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8948DA-15E4-222D-667B-8E7D91ACB5D8}"/>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5" name="Footer Placeholder 4">
            <a:extLst>
              <a:ext uri="{FF2B5EF4-FFF2-40B4-BE49-F238E27FC236}">
                <a16:creationId xmlns:a16="http://schemas.microsoft.com/office/drawing/2014/main" id="{A2CB4E60-BDB2-CEBC-860C-B6873DAC8C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1C490E-753C-746A-F61A-AEE192AC8D86}"/>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375775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3C8E9-99FD-8F28-3F35-6B34775B47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6A6B71-95E7-DF2C-1F4D-0AE26A32E9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5193A0-90E9-4B23-EAA0-6B447A4D0D45}"/>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5" name="Footer Placeholder 4">
            <a:extLst>
              <a:ext uri="{FF2B5EF4-FFF2-40B4-BE49-F238E27FC236}">
                <a16:creationId xmlns:a16="http://schemas.microsoft.com/office/drawing/2014/main" id="{1887BD4A-52A7-37F7-6589-F657FBF7F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9779-7D03-372A-08C7-1FDEBBE2FFDE}"/>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2363333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90B597-3FC2-11E4-A717-9698F5757A2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3F281C-2FD1-898E-21F6-74522AE9D8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0CA012-6E7B-0430-DC1D-3131DDC2E67A}"/>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5" name="Footer Placeholder 4">
            <a:extLst>
              <a:ext uri="{FF2B5EF4-FFF2-40B4-BE49-F238E27FC236}">
                <a16:creationId xmlns:a16="http://schemas.microsoft.com/office/drawing/2014/main" id="{32DFB0D6-0DF4-455A-B3E0-73F45F086B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F9BA7A-70C1-85C0-10DB-9CF01F6DC7C1}"/>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3352083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73D3E-91EE-1AC1-1FB6-8E40E0173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B27A01-36FD-2027-2243-E30B182DFC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AE024A-8223-2A16-A3E8-E4521E7FDD3E}"/>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5" name="Footer Placeholder 4">
            <a:extLst>
              <a:ext uri="{FF2B5EF4-FFF2-40B4-BE49-F238E27FC236}">
                <a16:creationId xmlns:a16="http://schemas.microsoft.com/office/drawing/2014/main" id="{3251C95A-719A-989E-0760-1C68866EC0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0B3DA9-E6E6-393F-100F-86AFEC60B02B}"/>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77684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3B599-7145-8D0C-9D87-285EB35F28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D3046F-228C-CF15-715F-A2224035E9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068BF3-7F02-55E6-6859-555ED625D6EE}"/>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5" name="Footer Placeholder 4">
            <a:extLst>
              <a:ext uri="{FF2B5EF4-FFF2-40B4-BE49-F238E27FC236}">
                <a16:creationId xmlns:a16="http://schemas.microsoft.com/office/drawing/2014/main" id="{5CF1F7F1-110F-9791-066F-D627061853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534B81-67EF-A194-1EF2-EDD5A8BDF508}"/>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3978343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EC85B-2108-5084-D745-7CFE5DB1C4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B6B3BC-9DED-F59A-3E02-AEE04CFDE2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3579B1-3CA8-02B3-306E-BFBA026D9D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1C929C-206F-26BF-5ED1-BBD188F6062C}"/>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6" name="Footer Placeholder 5">
            <a:extLst>
              <a:ext uri="{FF2B5EF4-FFF2-40B4-BE49-F238E27FC236}">
                <a16:creationId xmlns:a16="http://schemas.microsoft.com/office/drawing/2014/main" id="{3BAD23D0-080E-D6B7-4FC0-0EAE22C101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CA151C-10F7-D54D-7B38-9326DD887A3A}"/>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242873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B8692-771D-FAC1-4E99-F5B292981F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0779C5-85D3-B8C9-9638-21A08E17F1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B794F4-FEDB-210A-7DFB-3CB3D17797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12DB0D-66AE-337E-DD0A-EF692F2DCE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4D538F-B063-568F-AD90-91BE9CB45C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3CC9AD-EBA5-5E90-5FA1-A1C536AA236C}"/>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8" name="Footer Placeholder 7">
            <a:extLst>
              <a:ext uri="{FF2B5EF4-FFF2-40B4-BE49-F238E27FC236}">
                <a16:creationId xmlns:a16="http://schemas.microsoft.com/office/drawing/2014/main" id="{0738659C-E619-AF37-B745-DA57E043C8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4F8EF3-FB00-9D0D-CDA2-39D64DAC4BCB}"/>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1395964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AA3F-FA77-4640-39F7-DD6FEC56D2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A566A4-E603-AA13-6506-5E22025E84D8}"/>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4" name="Footer Placeholder 3">
            <a:extLst>
              <a:ext uri="{FF2B5EF4-FFF2-40B4-BE49-F238E27FC236}">
                <a16:creationId xmlns:a16="http://schemas.microsoft.com/office/drawing/2014/main" id="{EAC8721F-E195-1CE5-08C0-6E4F751BC5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23C937-A4AC-346F-3C1B-65A170D636C5}"/>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3583500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8903F8-952C-B15D-45AC-7EA1389B4E0E}"/>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3" name="Footer Placeholder 2">
            <a:extLst>
              <a:ext uri="{FF2B5EF4-FFF2-40B4-BE49-F238E27FC236}">
                <a16:creationId xmlns:a16="http://schemas.microsoft.com/office/drawing/2014/main" id="{2FB2627E-7686-D6E2-9691-BF926F785D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306D7E-7B7F-4200-A659-82D75F939022}"/>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3870283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845ED-9F68-FE6A-04A3-0C3EEF736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673055-8734-373C-A73F-F879183D0F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135326-1F1A-9EE5-0EF4-EDD0BAC5F1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D548FD-8828-C8BF-9BF7-FE42FE37E0D2}"/>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6" name="Footer Placeholder 5">
            <a:extLst>
              <a:ext uri="{FF2B5EF4-FFF2-40B4-BE49-F238E27FC236}">
                <a16:creationId xmlns:a16="http://schemas.microsoft.com/office/drawing/2014/main" id="{8D592E4C-F90A-A66D-3617-1845F32305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077839-5159-E2A3-9A00-00F31F5177A3}"/>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2280346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BF07C-B53B-1CF0-4982-7608E16F76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F03EF7-A9F5-6C15-CF98-2450DE2955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DF72C2-EA4F-1B93-D36D-3B070BBB8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056796-0BBA-1DF5-1C33-4D63C5712323}"/>
              </a:ext>
            </a:extLst>
          </p:cNvPr>
          <p:cNvSpPr>
            <a:spLocks noGrp="1"/>
          </p:cNvSpPr>
          <p:nvPr>
            <p:ph type="dt" sz="half" idx="10"/>
          </p:nvPr>
        </p:nvSpPr>
        <p:spPr/>
        <p:txBody>
          <a:bodyPr/>
          <a:lstStyle/>
          <a:p>
            <a:fld id="{00961ECE-DB68-406A-9C8F-1E76BD8554D2}" type="datetimeFigureOut">
              <a:rPr lang="en-US" smtClean="0"/>
              <a:t>10/8/2024</a:t>
            </a:fld>
            <a:endParaRPr lang="en-US"/>
          </a:p>
        </p:txBody>
      </p:sp>
      <p:sp>
        <p:nvSpPr>
          <p:cNvPr id="6" name="Footer Placeholder 5">
            <a:extLst>
              <a:ext uri="{FF2B5EF4-FFF2-40B4-BE49-F238E27FC236}">
                <a16:creationId xmlns:a16="http://schemas.microsoft.com/office/drawing/2014/main" id="{26B41241-63EF-78E5-EAC9-B1FE2F256D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41EBE5-5ECE-3D1A-77D9-579B205BD39E}"/>
              </a:ext>
            </a:extLst>
          </p:cNvPr>
          <p:cNvSpPr>
            <a:spLocks noGrp="1"/>
          </p:cNvSpPr>
          <p:nvPr>
            <p:ph type="sldNum" sz="quarter" idx="12"/>
          </p:nvPr>
        </p:nvSpPr>
        <p:spPr/>
        <p:txBody>
          <a:bodyPr/>
          <a:lstStyle/>
          <a:p>
            <a:fld id="{5F598D72-8588-492D-8E52-2B4DBECEC0AB}" type="slidenum">
              <a:rPr lang="en-US" smtClean="0"/>
              <a:t>‹#›</a:t>
            </a:fld>
            <a:endParaRPr lang="en-US"/>
          </a:p>
        </p:txBody>
      </p:sp>
    </p:spTree>
    <p:extLst>
      <p:ext uri="{BB962C8B-B14F-4D97-AF65-F5344CB8AC3E}">
        <p14:creationId xmlns:p14="http://schemas.microsoft.com/office/powerpoint/2010/main" val="132190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33E179-ECDE-847B-39D7-A35572A98D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C34A09-6D11-E7B9-E8FC-E35B74D05D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B4F767-4733-A9BC-96FD-732E41999D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61ECE-DB68-406A-9C8F-1E76BD8554D2}" type="datetimeFigureOut">
              <a:rPr lang="en-US" smtClean="0"/>
              <a:t>10/8/2024</a:t>
            </a:fld>
            <a:endParaRPr lang="en-US"/>
          </a:p>
        </p:txBody>
      </p:sp>
      <p:sp>
        <p:nvSpPr>
          <p:cNvPr id="5" name="Footer Placeholder 4">
            <a:extLst>
              <a:ext uri="{FF2B5EF4-FFF2-40B4-BE49-F238E27FC236}">
                <a16:creationId xmlns:a16="http://schemas.microsoft.com/office/drawing/2014/main" id="{D4621C44-1E88-00DA-B016-B5578BB848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0D59C1-A232-B0B5-8AE7-7E855F6679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98D72-8588-492D-8E52-2B4DBECEC0AB}" type="slidenum">
              <a:rPr lang="en-US" smtClean="0"/>
              <a:t>‹#›</a:t>
            </a:fld>
            <a:endParaRPr lang="en-US"/>
          </a:p>
        </p:txBody>
      </p:sp>
    </p:spTree>
    <p:extLst>
      <p:ext uri="{BB962C8B-B14F-4D97-AF65-F5344CB8AC3E}">
        <p14:creationId xmlns:p14="http://schemas.microsoft.com/office/powerpoint/2010/main" val="3518069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biblehub.com/grammar/greek.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38CC8-802A-1F93-6DB2-FCF9283D8A5F}"/>
              </a:ext>
            </a:extLst>
          </p:cNvPr>
          <p:cNvSpPr>
            <a:spLocks noGrp="1"/>
          </p:cNvSpPr>
          <p:nvPr>
            <p:ph type="ctrTitle"/>
          </p:nvPr>
        </p:nvSpPr>
        <p:spPr>
          <a:xfrm>
            <a:off x="1524000" y="314037"/>
            <a:ext cx="9144000" cy="1653310"/>
          </a:xfrm>
        </p:spPr>
        <p:txBody>
          <a:bodyPr>
            <a:normAutofit fontScale="90000"/>
          </a:bodyPr>
          <a:lstStyle/>
          <a:p>
            <a:r>
              <a:rPr lang="en-US" dirty="0"/>
              <a:t>English Translations</a:t>
            </a:r>
            <a:br>
              <a:rPr lang="en-US" dirty="0"/>
            </a:br>
            <a:r>
              <a:rPr lang="en-US" dirty="0"/>
              <a:t>of the Bible</a:t>
            </a:r>
          </a:p>
        </p:txBody>
      </p:sp>
      <p:sp>
        <p:nvSpPr>
          <p:cNvPr id="3" name="Subtitle 2">
            <a:extLst>
              <a:ext uri="{FF2B5EF4-FFF2-40B4-BE49-F238E27FC236}">
                <a16:creationId xmlns:a16="http://schemas.microsoft.com/office/drawing/2014/main" id="{AD8FB18B-0B88-BCA2-17A7-240978BD5AF7}"/>
              </a:ext>
            </a:extLst>
          </p:cNvPr>
          <p:cNvSpPr>
            <a:spLocks noGrp="1"/>
          </p:cNvSpPr>
          <p:nvPr>
            <p:ph type="subTitle" idx="1"/>
          </p:nvPr>
        </p:nvSpPr>
        <p:spPr>
          <a:xfrm>
            <a:off x="1524000" y="1893456"/>
            <a:ext cx="9144000" cy="923636"/>
          </a:xfrm>
        </p:spPr>
        <p:txBody>
          <a:bodyPr>
            <a:noAutofit/>
          </a:bodyPr>
          <a:lstStyle/>
          <a:p>
            <a:r>
              <a:rPr lang="en-US" sz="2800" dirty="0"/>
              <a:t>Translation Issues and Problems</a:t>
            </a:r>
          </a:p>
          <a:p>
            <a:r>
              <a:rPr lang="en-US" sz="2800" dirty="0"/>
              <a:t>Word for Word - - - Thought for Thought</a:t>
            </a:r>
          </a:p>
          <a:p>
            <a:endParaRPr lang="en-US" sz="2800" dirty="0"/>
          </a:p>
        </p:txBody>
      </p:sp>
      <p:pic>
        <p:nvPicPr>
          <p:cNvPr id="1026" name="Picture 2" descr="holy bible - bible stock pictures, royalty-free photos &amp; images">
            <a:extLst>
              <a:ext uri="{FF2B5EF4-FFF2-40B4-BE49-F238E27FC236}">
                <a16:creationId xmlns:a16="http://schemas.microsoft.com/office/drawing/2014/main" id="{5026A568-524B-1A37-2B63-788C93A32B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6876" y="3121891"/>
            <a:ext cx="5138248" cy="3422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8466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C713-D8DC-CBAD-F9F0-A116EEF474CF}"/>
              </a:ext>
            </a:extLst>
          </p:cNvPr>
          <p:cNvSpPr>
            <a:spLocks noGrp="1"/>
          </p:cNvSpPr>
          <p:nvPr>
            <p:ph type="title"/>
          </p:nvPr>
        </p:nvSpPr>
        <p:spPr/>
        <p:txBody>
          <a:bodyPr/>
          <a:lstStyle/>
          <a:p>
            <a:r>
              <a:rPr lang="en-US" dirty="0"/>
              <a:t>Bible </a:t>
            </a:r>
            <a:r>
              <a:rPr lang="en-US"/>
              <a:t>Translation Challenges</a:t>
            </a:r>
            <a:endParaRPr lang="en-US" dirty="0"/>
          </a:p>
        </p:txBody>
      </p:sp>
      <p:sp>
        <p:nvSpPr>
          <p:cNvPr id="3" name="Content Placeholder 2">
            <a:extLst>
              <a:ext uri="{FF2B5EF4-FFF2-40B4-BE49-F238E27FC236}">
                <a16:creationId xmlns:a16="http://schemas.microsoft.com/office/drawing/2014/main" id="{B763B76C-B328-B7E5-3E87-948A94232679}"/>
              </a:ext>
            </a:extLst>
          </p:cNvPr>
          <p:cNvSpPr>
            <a:spLocks noGrp="1"/>
          </p:cNvSpPr>
          <p:nvPr>
            <p:ph idx="1"/>
          </p:nvPr>
        </p:nvSpPr>
        <p:spPr/>
        <p:txBody>
          <a:bodyPr>
            <a:normAutofit/>
          </a:bodyPr>
          <a:lstStyle/>
          <a:p>
            <a:pPr marL="0" indent="0" algn="l">
              <a:buNone/>
            </a:pPr>
            <a:r>
              <a:rPr lang="en-US" dirty="0">
                <a:solidFill>
                  <a:srgbClr val="000000"/>
                </a:solidFill>
                <a:latin typeface="var(--main-font)"/>
              </a:rPr>
              <a:t>	</a:t>
            </a:r>
            <a:endParaRPr lang="en-US" b="0" i="0" dirty="0">
              <a:solidFill>
                <a:srgbClr val="000000"/>
              </a:solidFill>
              <a:effectLst/>
              <a:latin typeface="var(--main-font)"/>
            </a:endParaRPr>
          </a:p>
          <a:p>
            <a:pPr algn="l">
              <a:buFont typeface="Arial" panose="020B0604020202020204" pitchFamily="34" charset="0"/>
              <a:buChar char="•"/>
            </a:pPr>
            <a:r>
              <a:rPr lang="en-US" b="1" i="0" dirty="0">
                <a:solidFill>
                  <a:srgbClr val="000000"/>
                </a:solidFill>
                <a:effectLst/>
                <a:latin typeface="var(--main-font)"/>
              </a:rPr>
              <a:t>Theological and Dogmatic Concerns</a:t>
            </a:r>
            <a:r>
              <a:rPr lang="en-US" b="0" i="0" dirty="0">
                <a:solidFill>
                  <a:srgbClr val="000000"/>
                </a:solidFill>
                <a:effectLst/>
                <a:latin typeface="var(--main-font)"/>
              </a:rPr>
              <a:t>: Translators may need to balance fidelity to the original text with theological and dogmatic considerations, potentially leading to differing translation approaches.</a:t>
            </a:r>
          </a:p>
          <a:p>
            <a:pPr algn="l">
              <a:buFont typeface="Arial" panose="020B0604020202020204" pitchFamily="34" charset="0"/>
              <a:buChar char="•"/>
            </a:pPr>
            <a:endParaRPr lang="en-US" dirty="0">
              <a:solidFill>
                <a:srgbClr val="000000"/>
              </a:solidFill>
              <a:latin typeface="var(--main-font)"/>
            </a:endParaRPr>
          </a:p>
          <a:p>
            <a:pPr algn="l">
              <a:buFont typeface="Arial" panose="020B0604020202020204" pitchFamily="34" charset="0"/>
              <a:buChar char="•"/>
            </a:pPr>
            <a:r>
              <a:rPr lang="en-US" b="0" i="0" dirty="0">
                <a:solidFill>
                  <a:srgbClr val="000000"/>
                </a:solidFill>
                <a:effectLst/>
                <a:latin typeface="var(--main-font)"/>
              </a:rPr>
              <a:t>Our bias, preconceived ideas, what fits our view or beliefs</a:t>
            </a:r>
          </a:p>
          <a:p>
            <a:pPr algn="l">
              <a:buFont typeface="Arial" panose="020B0604020202020204" pitchFamily="34" charset="0"/>
              <a:buChar char="•"/>
            </a:pPr>
            <a:r>
              <a:rPr lang="en-US" dirty="0">
                <a:solidFill>
                  <a:srgbClr val="000000"/>
                </a:solidFill>
                <a:latin typeface="var(--main-font)"/>
              </a:rPr>
              <a:t>A Catholic might translate some passages differently from a Baptist.</a:t>
            </a:r>
          </a:p>
          <a:p>
            <a:pPr algn="l">
              <a:buFont typeface="Arial" panose="020B0604020202020204" pitchFamily="34" charset="0"/>
              <a:buChar char="•"/>
            </a:pPr>
            <a:r>
              <a:rPr lang="en-US" b="0" i="0" dirty="0">
                <a:solidFill>
                  <a:srgbClr val="000000"/>
                </a:solidFill>
                <a:effectLst/>
                <a:latin typeface="var(--main-font)"/>
              </a:rPr>
              <a:t>A Jew might translate some words differently from a Christian.</a:t>
            </a:r>
          </a:p>
        </p:txBody>
      </p:sp>
    </p:spTree>
    <p:extLst>
      <p:ext uri="{BB962C8B-B14F-4D97-AF65-F5344CB8AC3E}">
        <p14:creationId xmlns:p14="http://schemas.microsoft.com/office/powerpoint/2010/main" val="3054595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992F277-F293-BAC3-D74D-BA0BE99552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0" cy="6853700"/>
          </a:xfrm>
          <a:prstGeom prst="rect">
            <a:avLst/>
          </a:prstGeom>
        </p:spPr>
      </p:pic>
    </p:spTree>
    <p:extLst>
      <p:ext uri="{BB962C8B-B14F-4D97-AF65-F5344CB8AC3E}">
        <p14:creationId xmlns:p14="http://schemas.microsoft.com/office/powerpoint/2010/main" val="301465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532B2-E600-AC7D-0767-55161089CFBA}"/>
              </a:ext>
            </a:extLst>
          </p:cNvPr>
          <p:cNvSpPr>
            <a:spLocks noGrp="1"/>
          </p:cNvSpPr>
          <p:nvPr>
            <p:ph type="title"/>
          </p:nvPr>
        </p:nvSpPr>
        <p:spPr>
          <a:xfrm>
            <a:off x="838200" y="365560"/>
            <a:ext cx="10515600" cy="1325563"/>
          </a:xfrm>
        </p:spPr>
        <p:txBody>
          <a:bodyPr/>
          <a:lstStyle/>
          <a:p>
            <a:r>
              <a:rPr lang="en-US" dirty="0"/>
              <a:t>Example of an Interlinear – Matthew 1:1</a:t>
            </a:r>
          </a:p>
        </p:txBody>
      </p:sp>
      <p:sp>
        <p:nvSpPr>
          <p:cNvPr id="6" name="Content Placeholder 5">
            <a:extLst>
              <a:ext uri="{FF2B5EF4-FFF2-40B4-BE49-F238E27FC236}">
                <a16:creationId xmlns:a16="http://schemas.microsoft.com/office/drawing/2014/main" id="{4E960219-1C48-8EED-A09A-FC99AA8AB27D}"/>
              </a:ext>
            </a:extLst>
          </p:cNvPr>
          <p:cNvSpPr>
            <a:spLocks noGrp="1"/>
          </p:cNvSpPr>
          <p:nvPr>
            <p:ph idx="1"/>
          </p:nvPr>
        </p:nvSpPr>
        <p:spPr>
          <a:xfrm>
            <a:off x="822560" y="2017777"/>
            <a:ext cx="1582677" cy="1200329"/>
          </a:xfrm>
        </p:spPr>
        <p:txBody>
          <a:bodyPr>
            <a:normAutofit/>
          </a:bodyPr>
          <a:lstStyle/>
          <a:p>
            <a:pPr marL="0" indent="0">
              <a:buNone/>
            </a:pPr>
            <a:br>
              <a:rPr lang="en-US" sz="1800" dirty="0">
                <a:latin typeface="Arial" panose="020B0604020202020204" pitchFamily="34" charset="0"/>
                <a:cs typeface="Arial" panose="020B0604020202020204" pitchFamily="34" charset="0"/>
              </a:rPr>
            </a:br>
            <a:r>
              <a:rPr lang="en-US" sz="1800" b="1" i="0" u="none" strike="noStrike" dirty="0">
                <a:solidFill>
                  <a:srgbClr val="9B3E00"/>
                </a:solidFill>
                <a:effectLst/>
                <a:latin typeface="Arial" panose="020B0604020202020204" pitchFamily="34" charset="0"/>
                <a:cs typeface="Arial" panose="020B0604020202020204" pitchFamily="34" charset="0"/>
              </a:rPr>
              <a:t>1   </a:t>
            </a:r>
            <a:r>
              <a:rPr lang="en-US" sz="1800" b="0" i="0" dirty="0" err="1">
                <a:solidFill>
                  <a:srgbClr val="001320"/>
                </a:solidFill>
                <a:effectLst/>
                <a:latin typeface="Arial" panose="020B0604020202020204" pitchFamily="34" charset="0"/>
                <a:cs typeface="Arial" panose="020B0604020202020204" pitchFamily="34" charset="0"/>
              </a:rPr>
              <a:t>Βί</a:t>
            </a:r>
            <a:r>
              <a:rPr lang="en-US" sz="1800" b="0" i="0" dirty="0">
                <a:solidFill>
                  <a:srgbClr val="001320"/>
                </a:solidFill>
                <a:effectLst/>
                <a:latin typeface="Arial" panose="020B0604020202020204" pitchFamily="34" charset="0"/>
                <a:cs typeface="Arial" panose="020B0604020202020204" pitchFamily="34" charset="0"/>
              </a:rPr>
              <a:t>βλος</a:t>
            </a:r>
            <a:br>
              <a:rPr lang="en-US" sz="1800" dirty="0">
                <a:latin typeface="Arial" panose="020B0604020202020204" pitchFamily="34" charset="0"/>
                <a:cs typeface="Arial" panose="020B0604020202020204" pitchFamily="34" charset="0"/>
              </a:rPr>
            </a:br>
            <a:r>
              <a:rPr lang="en-US" sz="1800" b="1" i="0" u="none" strike="noStrike" dirty="0">
                <a:solidFill>
                  <a:srgbClr val="FFFFFF"/>
                </a:solidFill>
                <a:effectLst/>
                <a:latin typeface="Arial" panose="020B0604020202020204" pitchFamily="34" charset="0"/>
                <a:cs typeface="Arial" panose="020B0604020202020204" pitchFamily="34" charset="0"/>
              </a:rPr>
              <a:t>1   </a:t>
            </a:r>
            <a:r>
              <a:rPr lang="en-US" sz="1800" b="0" i="0" u="none" strike="noStrike" dirty="0">
                <a:solidFill>
                  <a:srgbClr val="D55500"/>
                </a:solidFill>
                <a:effectLst/>
                <a:latin typeface="Arial" panose="020B0604020202020204" pitchFamily="34" charset="0"/>
                <a:cs typeface="Arial" panose="020B0604020202020204" pitchFamily="34" charset="0"/>
              </a:rPr>
              <a:t>book</a:t>
            </a:r>
            <a:br>
              <a:rPr lang="en-US" sz="1800" dirty="0">
                <a:latin typeface="Arial" panose="020B0604020202020204" pitchFamily="34" charset="0"/>
                <a:cs typeface="Arial" panose="020B0604020202020204" pitchFamily="34" charset="0"/>
              </a:rPr>
            </a:br>
            <a:r>
              <a:rPr lang="en-US" sz="1800" b="1" i="0" u="none" strike="noStrike" dirty="0">
                <a:solidFill>
                  <a:srgbClr val="FFFFFF"/>
                </a:solidFill>
                <a:effectLst/>
                <a:latin typeface="Arial" panose="020B0604020202020204" pitchFamily="34" charset="0"/>
                <a:cs typeface="Arial" panose="020B0604020202020204" pitchFamily="34" charset="0"/>
              </a:rPr>
              <a:t>1   </a:t>
            </a:r>
            <a:r>
              <a:rPr lang="en-US" sz="1800" b="0" i="0" u="none" strike="noStrike" dirty="0">
                <a:solidFill>
                  <a:srgbClr val="008AE6"/>
                </a:solidFill>
                <a:effectLst/>
                <a:latin typeface="Arial" panose="020B0604020202020204" pitchFamily="34" charset="0"/>
                <a:cs typeface="Arial" panose="020B0604020202020204" pitchFamily="34" charset="0"/>
                <a:hlinkClick r:id="rId2" tooltip="Noun - Nominative Feminine Singular"/>
              </a:rPr>
              <a:t>N-NFS</a:t>
            </a:r>
            <a:endParaRPr lang="en-US" sz="18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3AC5C29-EF7B-D620-E893-1DB009A62D61}"/>
              </a:ext>
            </a:extLst>
          </p:cNvPr>
          <p:cNvSpPr txBox="1"/>
          <p:nvPr/>
        </p:nvSpPr>
        <p:spPr>
          <a:xfrm>
            <a:off x="2512291" y="1951672"/>
            <a:ext cx="2089737" cy="1200329"/>
          </a:xfrm>
          <a:prstGeom prst="rect">
            <a:avLst/>
          </a:prstGeom>
          <a:noFill/>
        </p:spPr>
        <p:txBody>
          <a:bodyPr wrap="square">
            <a:spAutoFit/>
          </a:bodyPr>
          <a:lstStyle/>
          <a:p>
            <a:br>
              <a:rPr lang="en-US" dirty="0"/>
            </a:br>
            <a:r>
              <a:rPr lang="en-US" b="0" i="0" dirty="0" err="1">
                <a:solidFill>
                  <a:srgbClr val="001320"/>
                </a:solidFill>
                <a:effectLst/>
                <a:latin typeface="Cardo"/>
              </a:rPr>
              <a:t>γενέσεως</a:t>
            </a:r>
            <a:br>
              <a:rPr lang="en-US" dirty="0"/>
            </a:br>
            <a:r>
              <a:rPr lang="en-US" b="0" i="0" u="none" strike="noStrike" dirty="0">
                <a:solidFill>
                  <a:srgbClr val="D55500"/>
                </a:solidFill>
                <a:effectLst/>
                <a:latin typeface="Arial" panose="020B0604020202020204" pitchFamily="34" charset="0"/>
              </a:rPr>
              <a:t>genealogy</a:t>
            </a:r>
            <a:br>
              <a:rPr lang="en-US" dirty="0"/>
            </a:br>
            <a:r>
              <a:rPr lang="en-US" b="0" i="0" u="none" strike="noStrike" dirty="0">
                <a:solidFill>
                  <a:srgbClr val="008AE6"/>
                </a:solidFill>
                <a:effectLst/>
                <a:latin typeface="Arial" panose="020B0604020202020204" pitchFamily="34" charset="0"/>
                <a:hlinkClick r:id="rId2" tooltip="Noun - Genitive Feminine Singular"/>
              </a:rPr>
              <a:t>N-GFS</a:t>
            </a:r>
            <a:endParaRPr lang="en-US" dirty="0"/>
          </a:p>
        </p:txBody>
      </p:sp>
      <p:sp>
        <p:nvSpPr>
          <p:cNvPr id="10" name="TextBox 9">
            <a:extLst>
              <a:ext uri="{FF2B5EF4-FFF2-40B4-BE49-F238E27FC236}">
                <a16:creationId xmlns:a16="http://schemas.microsoft.com/office/drawing/2014/main" id="{3AE07E3A-4A4A-AA26-6F24-9C357D227A76}"/>
              </a:ext>
            </a:extLst>
          </p:cNvPr>
          <p:cNvSpPr txBox="1"/>
          <p:nvPr/>
        </p:nvSpPr>
        <p:spPr>
          <a:xfrm>
            <a:off x="3940134" y="1951672"/>
            <a:ext cx="1124530" cy="1200329"/>
          </a:xfrm>
          <a:prstGeom prst="rect">
            <a:avLst/>
          </a:prstGeom>
          <a:noFill/>
        </p:spPr>
        <p:txBody>
          <a:bodyPr wrap="square">
            <a:spAutoFit/>
          </a:bodyPr>
          <a:lstStyle/>
          <a:p>
            <a:br>
              <a:rPr lang="en-US" dirty="0"/>
            </a:br>
            <a:r>
              <a:rPr lang="el-GR" b="0" i="0" dirty="0">
                <a:solidFill>
                  <a:srgbClr val="001320"/>
                </a:solidFill>
                <a:effectLst/>
                <a:latin typeface="Cardo"/>
              </a:rPr>
              <a:t>Ἰησοῦ</a:t>
            </a:r>
            <a:br>
              <a:rPr lang="el-GR" dirty="0"/>
            </a:br>
            <a:r>
              <a:rPr lang="en-US" b="0" i="0" u="none" strike="noStrike" dirty="0">
                <a:solidFill>
                  <a:srgbClr val="D55500"/>
                </a:solidFill>
                <a:effectLst/>
                <a:latin typeface="Arial" panose="020B0604020202020204" pitchFamily="34" charset="0"/>
              </a:rPr>
              <a:t>Jesus</a:t>
            </a:r>
            <a:br>
              <a:rPr lang="en-US" dirty="0"/>
            </a:br>
            <a:r>
              <a:rPr lang="en-US" b="0" i="0" u="none" strike="noStrike" dirty="0">
                <a:solidFill>
                  <a:srgbClr val="008AE6"/>
                </a:solidFill>
                <a:effectLst/>
                <a:latin typeface="Arial" panose="020B0604020202020204" pitchFamily="34" charset="0"/>
                <a:hlinkClick r:id="rId2" tooltip="Noun - Genitive Masculine Singular"/>
              </a:rPr>
              <a:t>N-GMS</a:t>
            </a:r>
            <a:endParaRPr lang="en-US" dirty="0"/>
          </a:p>
        </p:txBody>
      </p:sp>
      <p:sp>
        <p:nvSpPr>
          <p:cNvPr id="12" name="TextBox 11">
            <a:extLst>
              <a:ext uri="{FF2B5EF4-FFF2-40B4-BE49-F238E27FC236}">
                <a16:creationId xmlns:a16="http://schemas.microsoft.com/office/drawing/2014/main" id="{B8D6BB99-967A-CD17-FEE4-D8DA8789B3B9}"/>
              </a:ext>
            </a:extLst>
          </p:cNvPr>
          <p:cNvSpPr txBox="1"/>
          <p:nvPr/>
        </p:nvSpPr>
        <p:spPr>
          <a:xfrm>
            <a:off x="5191360" y="1963708"/>
            <a:ext cx="1193262" cy="1200329"/>
          </a:xfrm>
          <a:prstGeom prst="rect">
            <a:avLst/>
          </a:prstGeom>
          <a:noFill/>
        </p:spPr>
        <p:txBody>
          <a:bodyPr wrap="square">
            <a:spAutoFit/>
          </a:bodyPr>
          <a:lstStyle/>
          <a:p>
            <a:br>
              <a:rPr lang="en-US" dirty="0"/>
            </a:br>
            <a:r>
              <a:rPr lang="el-GR" b="0" i="0" dirty="0">
                <a:solidFill>
                  <a:srgbClr val="001320"/>
                </a:solidFill>
                <a:effectLst/>
                <a:latin typeface="Cardo"/>
              </a:rPr>
              <a:t>Χριστοῦ</a:t>
            </a:r>
            <a:r>
              <a:rPr lang="el-GR" b="1" i="0" dirty="0">
                <a:solidFill>
                  <a:srgbClr val="9B3E00"/>
                </a:solidFill>
                <a:effectLst/>
                <a:latin typeface="Ariel Black"/>
              </a:rPr>
              <a:t>  ,</a:t>
            </a:r>
            <a:br>
              <a:rPr lang="el-GR" dirty="0"/>
            </a:br>
            <a:r>
              <a:rPr lang="en-US" b="0" i="0" u="none" strike="noStrike" dirty="0">
                <a:solidFill>
                  <a:srgbClr val="D55500"/>
                </a:solidFill>
                <a:effectLst/>
                <a:latin typeface="Arial" panose="020B0604020202020204" pitchFamily="34" charset="0"/>
              </a:rPr>
              <a:t>Christ</a:t>
            </a:r>
            <a:br>
              <a:rPr lang="en-US" dirty="0"/>
            </a:br>
            <a:r>
              <a:rPr lang="en-US" b="0" i="0" u="none" strike="noStrike" dirty="0">
                <a:solidFill>
                  <a:srgbClr val="008AE6"/>
                </a:solidFill>
                <a:effectLst/>
                <a:latin typeface="Arial" panose="020B0604020202020204" pitchFamily="34" charset="0"/>
                <a:hlinkClick r:id="rId2" tooltip="Noun - Genitive Masculine Singular"/>
              </a:rPr>
              <a:t>N-GMS</a:t>
            </a:r>
            <a:endParaRPr lang="en-US" dirty="0"/>
          </a:p>
        </p:txBody>
      </p:sp>
      <p:sp>
        <p:nvSpPr>
          <p:cNvPr id="14" name="TextBox 13">
            <a:extLst>
              <a:ext uri="{FF2B5EF4-FFF2-40B4-BE49-F238E27FC236}">
                <a16:creationId xmlns:a16="http://schemas.microsoft.com/office/drawing/2014/main" id="{D7D0D031-BC4D-8E42-239B-088B91516C9E}"/>
              </a:ext>
            </a:extLst>
          </p:cNvPr>
          <p:cNvSpPr txBox="1"/>
          <p:nvPr/>
        </p:nvSpPr>
        <p:spPr>
          <a:xfrm>
            <a:off x="6964218" y="1975744"/>
            <a:ext cx="979055" cy="1200329"/>
          </a:xfrm>
          <a:prstGeom prst="rect">
            <a:avLst/>
          </a:prstGeom>
          <a:noFill/>
        </p:spPr>
        <p:txBody>
          <a:bodyPr wrap="square">
            <a:spAutoFit/>
          </a:bodyPr>
          <a:lstStyle/>
          <a:p>
            <a:br>
              <a:rPr lang="en-US" dirty="0"/>
            </a:br>
            <a:r>
              <a:rPr lang="el-GR" b="0" i="0" dirty="0">
                <a:solidFill>
                  <a:srgbClr val="001320"/>
                </a:solidFill>
                <a:effectLst/>
                <a:latin typeface="Cardo"/>
              </a:rPr>
              <a:t>υἱοῦ</a:t>
            </a:r>
            <a:br>
              <a:rPr lang="el-GR" dirty="0"/>
            </a:br>
            <a:r>
              <a:rPr lang="en-US" b="0" i="0" u="none" strike="noStrike" dirty="0">
                <a:solidFill>
                  <a:srgbClr val="D55500"/>
                </a:solidFill>
                <a:effectLst/>
                <a:latin typeface="Arial" panose="020B0604020202020204" pitchFamily="34" charset="0"/>
              </a:rPr>
              <a:t>son</a:t>
            </a:r>
            <a:br>
              <a:rPr lang="en-US" dirty="0"/>
            </a:br>
            <a:r>
              <a:rPr lang="en-US" b="0" i="0" u="none" strike="noStrike" dirty="0">
                <a:solidFill>
                  <a:srgbClr val="008AE6"/>
                </a:solidFill>
                <a:effectLst/>
                <a:latin typeface="Arial" panose="020B0604020202020204" pitchFamily="34" charset="0"/>
                <a:hlinkClick r:id="rId2" tooltip="Noun - Genitive Masculine Singular"/>
              </a:rPr>
              <a:t>N-GMS</a:t>
            </a:r>
            <a:endParaRPr lang="en-US" dirty="0"/>
          </a:p>
        </p:txBody>
      </p:sp>
      <p:sp>
        <p:nvSpPr>
          <p:cNvPr id="16" name="TextBox 15">
            <a:extLst>
              <a:ext uri="{FF2B5EF4-FFF2-40B4-BE49-F238E27FC236}">
                <a16:creationId xmlns:a16="http://schemas.microsoft.com/office/drawing/2014/main" id="{DA7223EF-1256-A542-8420-EBF7307C36F1}"/>
              </a:ext>
            </a:extLst>
          </p:cNvPr>
          <p:cNvSpPr txBox="1"/>
          <p:nvPr/>
        </p:nvSpPr>
        <p:spPr>
          <a:xfrm>
            <a:off x="7894772" y="1987780"/>
            <a:ext cx="1076043" cy="1200329"/>
          </a:xfrm>
          <a:prstGeom prst="rect">
            <a:avLst/>
          </a:prstGeom>
          <a:noFill/>
        </p:spPr>
        <p:txBody>
          <a:bodyPr wrap="square">
            <a:spAutoFit/>
          </a:bodyPr>
          <a:lstStyle/>
          <a:p>
            <a:br>
              <a:rPr lang="en-US" dirty="0"/>
            </a:br>
            <a:r>
              <a:rPr lang="en-US" b="0" i="0" dirty="0">
                <a:solidFill>
                  <a:srgbClr val="001320"/>
                </a:solidFill>
                <a:effectLst/>
                <a:latin typeface="Cardo"/>
              </a:rPr>
              <a:t>Δα</a:t>
            </a:r>
            <a:r>
              <a:rPr lang="en-US" b="0" i="0" dirty="0" err="1">
                <a:solidFill>
                  <a:srgbClr val="001320"/>
                </a:solidFill>
                <a:effectLst/>
                <a:latin typeface="Cardo"/>
              </a:rPr>
              <a:t>υὶδ</a:t>
            </a:r>
            <a:r>
              <a:rPr lang="en-US" b="1" i="0" dirty="0">
                <a:solidFill>
                  <a:srgbClr val="9B3E00"/>
                </a:solidFill>
                <a:effectLst/>
                <a:latin typeface="Ariel Black"/>
              </a:rPr>
              <a:t>  ,</a:t>
            </a:r>
            <a:br>
              <a:rPr lang="en-US" dirty="0"/>
            </a:br>
            <a:r>
              <a:rPr lang="en-US" b="0" i="0" u="none" strike="noStrike" dirty="0">
                <a:solidFill>
                  <a:srgbClr val="D55500"/>
                </a:solidFill>
                <a:effectLst/>
                <a:latin typeface="Arial" panose="020B0604020202020204" pitchFamily="34" charset="0"/>
              </a:rPr>
              <a:t>David</a:t>
            </a:r>
            <a:br>
              <a:rPr lang="en-US" dirty="0"/>
            </a:br>
            <a:r>
              <a:rPr lang="en-US" b="0" i="0" u="none" strike="noStrike" dirty="0">
                <a:solidFill>
                  <a:srgbClr val="008AE6"/>
                </a:solidFill>
                <a:effectLst/>
                <a:latin typeface="Arial" panose="020B0604020202020204" pitchFamily="34" charset="0"/>
                <a:hlinkClick r:id="rId2" tooltip="Noun - Genitive Masculine Singular"/>
              </a:rPr>
              <a:t>N-GMS</a:t>
            </a:r>
            <a:endParaRPr lang="en-US" dirty="0"/>
          </a:p>
        </p:txBody>
      </p:sp>
      <p:sp>
        <p:nvSpPr>
          <p:cNvPr id="18" name="TextBox 17">
            <a:extLst>
              <a:ext uri="{FF2B5EF4-FFF2-40B4-BE49-F238E27FC236}">
                <a16:creationId xmlns:a16="http://schemas.microsoft.com/office/drawing/2014/main" id="{8FE4AB81-285D-AD46-8F58-E7E5D2D352F1}"/>
              </a:ext>
            </a:extLst>
          </p:cNvPr>
          <p:cNvSpPr txBox="1"/>
          <p:nvPr/>
        </p:nvSpPr>
        <p:spPr>
          <a:xfrm>
            <a:off x="8873828" y="2004634"/>
            <a:ext cx="1027542" cy="1200329"/>
          </a:xfrm>
          <a:prstGeom prst="rect">
            <a:avLst/>
          </a:prstGeom>
          <a:noFill/>
        </p:spPr>
        <p:txBody>
          <a:bodyPr wrap="square">
            <a:spAutoFit/>
          </a:bodyPr>
          <a:lstStyle/>
          <a:p>
            <a:br>
              <a:rPr lang="en-US" dirty="0"/>
            </a:br>
            <a:r>
              <a:rPr lang="el-GR" b="0" i="0" dirty="0">
                <a:solidFill>
                  <a:srgbClr val="001320"/>
                </a:solidFill>
                <a:effectLst/>
                <a:latin typeface="Cardo"/>
              </a:rPr>
              <a:t>υἱοῦ</a:t>
            </a:r>
            <a:br>
              <a:rPr lang="el-GR" dirty="0"/>
            </a:br>
            <a:r>
              <a:rPr lang="en-US" b="0" i="0" u="none" strike="noStrike" dirty="0">
                <a:solidFill>
                  <a:srgbClr val="D55500"/>
                </a:solidFill>
                <a:effectLst/>
                <a:latin typeface="Arial" panose="020B0604020202020204" pitchFamily="34" charset="0"/>
              </a:rPr>
              <a:t>son</a:t>
            </a:r>
            <a:br>
              <a:rPr lang="en-US" dirty="0"/>
            </a:br>
            <a:r>
              <a:rPr lang="en-US" b="0" i="0" u="none" strike="noStrike" dirty="0">
                <a:solidFill>
                  <a:srgbClr val="008AE6"/>
                </a:solidFill>
                <a:effectLst/>
                <a:latin typeface="Arial" panose="020B0604020202020204" pitchFamily="34" charset="0"/>
                <a:hlinkClick r:id="rId2" tooltip="Noun - Genitive Masculine Singular"/>
              </a:rPr>
              <a:t>N-GMS</a:t>
            </a:r>
            <a:endParaRPr lang="en-US" dirty="0"/>
          </a:p>
        </p:txBody>
      </p:sp>
      <p:sp>
        <p:nvSpPr>
          <p:cNvPr id="20" name="TextBox 19">
            <a:extLst>
              <a:ext uri="{FF2B5EF4-FFF2-40B4-BE49-F238E27FC236}">
                <a16:creationId xmlns:a16="http://schemas.microsoft.com/office/drawing/2014/main" id="{0446868A-098A-123C-5655-C1ED0F1A87D6}"/>
              </a:ext>
            </a:extLst>
          </p:cNvPr>
          <p:cNvSpPr txBox="1"/>
          <p:nvPr/>
        </p:nvSpPr>
        <p:spPr>
          <a:xfrm>
            <a:off x="9896757" y="2004633"/>
            <a:ext cx="1514764" cy="1200329"/>
          </a:xfrm>
          <a:prstGeom prst="rect">
            <a:avLst/>
          </a:prstGeom>
          <a:noFill/>
        </p:spPr>
        <p:txBody>
          <a:bodyPr wrap="square">
            <a:spAutoFit/>
          </a:bodyPr>
          <a:lstStyle/>
          <a:p>
            <a:br>
              <a:rPr lang="en-US" dirty="0"/>
            </a:br>
            <a:r>
              <a:rPr lang="el-GR" b="0" i="0" dirty="0">
                <a:solidFill>
                  <a:srgbClr val="001320"/>
                </a:solidFill>
                <a:effectLst/>
                <a:latin typeface="Cardo"/>
              </a:rPr>
              <a:t>Ἀβραάμ</a:t>
            </a:r>
            <a:r>
              <a:rPr lang="el-GR" b="1" i="0" dirty="0">
                <a:solidFill>
                  <a:srgbClr val="9B3E00"/>
                </a:solidFill>
                <a:effectLst/>
                <a:latin typeface="Ariel Black"/>
              </a:rPr>
              <a:t>  :</a:t>
            </a:r>
            <a:br>
              <a:rPr lang="el-GR" dirty="0"/>
            </a:br>
            <a:r>
              <a:rPr lang="en-US" b="0" i="0" u="none" strike="noStrike" dirty="0">
                <a:solidFill>
                  <a:srgbClr val="D55500"/>
                </a:solidFill>
                <a:effectLst/>
                <a:latin typeface="Arial" panose="020B0604020202020204" pitchFamily="34" charset="0"/>
              </a:rPr>
              <a:t>Abraham</a:t>
            </a:r>
            <a:br>
              <a:rPr lang="en-US" dirty="0"/>
            </a:br>
            <a:r>
              <a:rPr lang="en-US" b="0" i="0" u="none" strike="noStrike" dirty="0">
                <a:solidFill>
                  <a:srgbClr val="008AE6"/>
                </a:solidFill>
                <a:effectLst/>
                <a:latin typeface="Arial" panose="020B0604020202020204" pitchFamily="34" charset="0"/>
                <a:hlinkClick r:id="rId2" tooltip="Noun - Genitive Masculine Singular"/>
              </a:rPr>
              <a:t>N-GMS</a:t>
            </a:r>
            <a:endParaRPr lang="en-US" dirty="0"/>
          </a:p>
        </p:txBody>
      </p:sp>
      <p:sp>
        <p:nvSpPr>
          <p:cNvPr id="34" name="Rectangle 2">
            <a:extLst>
              <a:ext uri="{FF2B5EF4-FFF2-40B4-BE49-F238E27FC236}">
                <a16:creationId xmlns:a16="http://schemas.microsoft.com/office/drawing/2014/main" id="{8602A972-36C4-54A4-7C09-0164030C9FA7}"/>
              </a:ext>
            </a:extLst>
          </p:cNvPr>
          <p:cNvSpPr>
            <a:spLocks noChangeArrowheads="1"/>
          </p:cNvSpPr>
          <p:nvPr/>
        </p:nvSpPr>
        <p:spPr bwMode="auto">
          <a:xfrm>
            <a:off x="3291804" y="3152001"/>
            <a:ext cx="120317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TextBox 35">
            <a:extLst>
              <a:ext uri="{FF2B5EF4-FFF2-40B4-BE49-F238E27FC236}">
                <a16:creationId xmlns:a16="http://schemas.microsoft.com/office/drawing/2014/main" id="{558D1210-7F2D-A0DE-06C1-03056A20465B}"/>
              </a:ext>
            </a:extLst>
          </p:cNvPr>
          <p:cNvSpPr txBox="1"/>
          <p:nvPr/>
        </p:nvSpPr>
        <p:spPr>
          <a:xfrm>
            <a:off x="748145" y="3760181"/>
            <a:ext cx="9799782" cy="1384995"/>
          </a:xfrm>
          <a:prstGeom prst="rect">
            <a:avLst/>
          </a:prstGeom>
          <a:noFill/>
        </p:spPr>
        <p:txBody>
          <a:bodyPr wrap="square">
            <a:spAutoFit/>
          </a:bodyPr>
          <a:lstStyle/>
          <a:p>
            <a:pPr marR="0" algn="l" rtl="0"/>
            <a:r>
              <a:rPr lang="en-US" sz="2800" b="0" i="0" u="none" strike="noStrike" baseline="0" dirty="0">
                <a:latin typeface="Verdana" panose="020B0604030504040204" pitchFamily="34" charset="0"/>
              </a:rPr>
              <a:t>Here is the NKJV:  </a:t>
            </a:r>
          </a:p>
          <a:p>
            <a:pPr marR="0" algn="l" rtl="0"/>
            <a:r>
              <a:rPr lang="en-US" sz="2800" b="1" i="0" strike="noStrike" baseline="0" dirty="0">
                <a:latin typeface="Verdana" panose="020B0604030504040204" pitchFamily="34" charset="0"/>
              </a:rPr>
              <a:t>The</a:t>
            </a:r>
            <a:r>
              <a:rPr lang="en-US" sz="2800" b="0" i="0" u="none" strike="noStrike" baseline="0" dirty="0">
                <a:latin typeface="Verdana" panose="020B0604030504040204" pitchFamily="34" charset="0"/>
              </a:rPr>
              <a:t> book </a:t>
            </a:r>
            <a:r>
              <a:rPr lang="en-US" sz="2800" b="1" i="0" strike="noStrike" baseline="0" dirty="0">
                <a:latin typeface="Verdana" panose="020B0604030504040204" pitchFamily="34" charset="0"/>
              </a:rPr>
              <a:t>of the </a:t>
            </a:r>
            <a:r>
              <a:rPr lang="en-US" sz="2800" b="0" i="0" u="none" strike="noStrike" baseline="0" dirty="0">
                <a:latin typeface="Verdana" panose="020B0604030504040204" pitchFamily="34" charset="0"/>
              </a:rPr>
              <a:t>genealogy </a:t>
            </a:r>
            <a:r>
              <a:rPr lang="en-US" sz="2800" b="1" i="0" strike="noStrike" baseline="0" dirty="0">
                <a:latin typeface="Verdana" panose="020B0604030504040204" pitchFamily="34" charset="0"/>
              </a:rPr>
              <a:t>of</a:t>
            </a:r>
            <a:r>
              <a:rPr lang="en-US" sz="2800" b="0" i="0" u="none" strike="noStrike" baseline="0" dirty="0">
                <a:latin typeface="Verdana" panose="020B0604030504040204" pitchFamily="34" charset="0"/>
              </a:rPr>
              <a:t> Jesus Christ</a:t>
            </a:r>
            <a:r>
              <a:rPr lang="en-US" sz="2800" b="1" i="0" strike="noStrike" baseline="0" dirty="0">
                <a:latin typeface="Verdana" panose="020B0604030504040204" pitchFamily="34" charset="0"/>
              </a:rPr>
              <a:t>,</a:t>
            </a:r>
            <a:r>
              <a:rPr lang="en-US" sz="2800" b="0" i="0" u="none" strike="noStrike" baseline="0" dirty="0">
                <a:latin typeface="Verdana" panose="020B0604030504040204" pitchFamily="34" charset="0"/>
              </a:rPr>
              <a:t> </a:t>
            </a:r>
            <a:r>
              <a:rPr lang="en-US" sz="2800" b="1" i="0" strike="noStrike" baseline="0" dirty="0">
                <a:latin typeface="Verdana" panose="020B0604030504040204" pitchFamily="34" charset="0"/>
              </a:rPr>
              <a:t>the</a:t>
            </a:r>
            <a:r>
              <a:rPr lang="en-US" sz="2800" b="0" i="0" u="none" strike="noStrike" baseline="0" dirty="0">
                <a:latin typeface="Verdana" panose="020B0604030504040204" pitchFamily="34" charset="0"/>
              </a:rPr>
              <a:t> Son </a:t>
            </a:r>
            <a:r>
              <a:rPr lang="en-US" sz="2800" b="1" i="0" strike="noStrike" baseline="0" dirty="0">
                <a:latin typeface="Verdana" panose="020B0604030504040204" pitchFamily="34" charset="0"/>
              </a:rPr>
              <a:t>of</a:t>
            </a:r>
            <a:r>
              <a:rPr lang="en-US" sz="2800" b="0" i="0" u="none" strike="noStrike" baseline="0" dirty="0">
                <a:latin typeface="Verdana" panose="020B0604030504040204" pitchFamily="34" charset="0"/>
              </a:rPr>
              <a:t> David, </a:t>
            </a:r>
            <a:r>
              <a:rPr lang="en-US" sz="2800" b="1" i="0" strike="noStrike" baseline="0" dirty="0">
                <a:latin typeface="Verdana" panose="020B0604030504040204" pitchFamily="34" charset="0"/>
              </a:rPr>
              <a:t>the</a:t>
            </a:r>
            <a:r>
              <a:rPr lang="en-US" sz="2800" b="0" i="0" u="none" strike="noStrike" baseline="0" dirty="0">
                <a:latin typeface="Verdana" panose="020B0604030504040204" pitchFamily="34" charset="0"/>
              </a:rPr>
              <a:t> Son </a:t>
            </a:r>
            <a:r>
              <a:rPr lang="en-US" sz="2800" b="1" i="0" strike="noStrike" baseline="0" dirty="0">
                <a:latin typeface="Verdana" panose="020B0604030504040204" pitchFamily="34" charset="0"/>
              </a:rPr>
              <a:t>of</a:t>
            </a:r>
            <a:r>
              <a:rPr lang="en-US" sz="2800" b="0" i="0" u="none" strike="noStrike" baseline="0" dirty="0">
                <a:latin typeface="Verdana" panose="020B0604030504040204" pitchFamily="34" charset="0"/>
              </a:rPr>
              <a:t> Abraham:</a:t>
            </a:r>
          </a:p>
        </p:txBody>
      </p:sp>
    </p:spTree>
    <p:extLst>
      <p:ext uri="{BB962C8B-B14F-4D97-AF65-F5344CB8AC3E}">
        <p14:creationId xmlns:p14="http://schemas.microsoft.com/office/powerpoint/2010/main" val="99702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6BE0D-52FF-AB8C-15D8-F038480C1C9A}"/>
              </a:ext>
            </a:extLst>
          </p:cNvPr>
          <p:cNvSpPr>
            <a:spLocks noGrp="1"/>
          </p:cNvSpPr>
          <p:nvPr>
            <p:ph type="title"/>
          </p:nvPr>
        </p:nvSpPr>
        <p:spPr>
          <a:xfrm>
            <a:off x="838200" y="365125"/>
            <a:ext cx="10515600" cy="697057"/>
          </a:xfrm>
        </p:spPr>
        <p:txBody>
          <a:bodyPr/>
          <a:lstStyle/>
          <a:p>
            <a:r>
              <a:rPr lang="en-US" dirty="0"/>
              <a:t>Compare John 3:16 in 4 translations</a:t>
            </a:r>
          </a:p>
        </p:txBody>
      </p:sp>
      <p:sp>
        <p:nvSpPr>
          <p:cNvPr id="3" name="Content Placeholder 2">
            <a:extLst>
              <a:ext uri="{FF2B5EF4-FFF2-40B4-BE49-F238E27FC236}">
                <a16:creationId xmlns:a16="http://schemas.microsoft.com/office/drawing/2014/main" id="{C4131E24-8DBA-99D5-CE1C-7C67476CA4AB}"/>
              </a:ext>
            </a:extLst>
          </p:cNvPr>
          <p:cNvSpPr>
            <a:spLocks noGrp="1"/>
          </p:cNvSpPr>
          <p:nvPr>
            <p:ph idx="1"/>
          </p:nvPr>
        </p:nvSpPr>
        <p:spPr>
          <a:xfrm>
            <a:off x="838200" y="1182255"/>
            <a:ext cx="10515600" cy="5394036"/>
          </a:xfrm>
        </p:spPr>
        <p:txBody>
          <a:bodyPr>
            <a:noAutofit/>
          </a:bodyPr>
          <a:lstStyle/>
          <a:p>
            <a:r>
              <a:rPr lang="en-US" sz="2400" b="0" i="0" u="none" strike="noStrike" baseline="0" dirty="0">
                <a:latin typeface="Verdana" panose="020B0604030504040204" pitchFamily="34" charset="0"/>
              </a:rPr>
              <a:t>For God so loved the world that He gave His only begotten Son, that whoever believes in Him should not perish but have everlasting life. - </a:t>
            </a:r>
            <a:r>
              <a:rPr lang="en-US" sz="2400" b="1" i="0" u="none" strike="noStrike" baseline="0" dirty="0">
                <a:latin typeface="Verdana" panose="020B0604030504040204" pitchFamily="34" charset="0"/>
              </a:rPr>
              <a:t>NKJV</a:t>
            </a:r>
          </a:p>
          <a:p>
            <a:pPr marR="4800" algn="l" rtl="0"/>
            <a:r>
              <a:rPr lang="en-US" sz="2400" b="0" i="0" u="none" strike="noStrike" baseline="0" dirty="0">
                <a:solidFill>
                  <a:srgbClr val="000000"/>
                </a:solidFill>
                <a:latin typeface="Verdana" panose="020B0604030504040204" pitchFamily="34" charset="0"/>
              </a:rPr>
              <a:t>God gave Himself to the people of the world, for their good, expecting nothing in return, by giving up His one and only Son. Every person who commits himself to Jesus will not be destroyed. Instead, that person will have eternal life. – </a:t>
            </a:r>
            <a:r>
              <a:rPr lang="en-US" sz="2400" b="1" i="0" u="none" strike="noStrike" baseline="0" dirty="0">
                <a:solidFill>
                  <a:srgbClr val="000000"/>
                </a:solidFill>
                <a:latin typeface="Verdana" panose="020B0604030504040204" pitchFamily="34" charset="0"/>
              </a:rPr>
              <a:t>New Covenant</a:t>
            </a:r>
          </a:p>
          <a:p>
            <a:pPr marR="0" algn="l" rtl="0"/>
            <a:r>
              <a:rPr lang="en-US" sz="2400" b="0" i="0" u="none" strike="noStrike" baseline="0" dirty="0">
                <a:solidFill>
                  <a:srgbClr val="000000"/>
                </a:solidFill>
                <a:latin typeface="Verdana" panose="020B0604030504040204" pitchFamily="34" charset="0"/>
              </a:rPr>
              <a:t>for God did so love the world, that His Son--the only begotten--He gave, that every one who is believing in him may not perish, but may have life age-during. – </a:t>
            </a:r>
            <a:r>
              <a:rPr lang="en-US" sz="2400" b="1" i="0" u="none" strike="noStrike" baseline="0" dirty="0">
                <a:solidFill>
                  <a:srgbClr val="000000"/>
                </a:solidFill>
                <a:latin typeface="Verdana" panose="020B0604030504040204" pitchFamily="34" charset="0"/>
              </a:rPr>
              <a:t>Young’s Literal</a:t>
            </a:r>
          </a:p>
          <a:p>
            <a:pPr marR="0" algn="l" rtl="0"/>
            <a:r>
              <a:rPr lang="en-US" sz="2400" b="0" i="0" u="none" strike="noStrike" baseline="0" dirty="0">
                <a:solidFill>
                  <a:srgbClr val="000000"/>
                </a:solidFill>
                <a:latin typeface="Verdana" panose="020B0604030504040204" pitchFamily="34" charset="0"/>
              </a:rPr>
              <a:t>For God had such love for the world that he gave his only Son, so that whoever has faith in him may not come to destruction but have eternal life. </a:t>
            </a:r>
            <a:r>
              <a:rPr lang="en-US" sz="2400" b="1" i="0" u="none" strike="noStrike" baseline="0" dirty="0">
                <a:solidFill>
                  <a:srgbClr val="000000"/>
                </a:solidFill>
                <a:latin typeface="Verdana" panose="020B0604030504040204" pitchFamily="34" charset="0"/>
              </a:rPr>
              <a:t>Basic English</a:t>
            </a:r>
          </a:p>
          <a:p>
            <a:pPr marR="0" algn="l" rtl="0"/>
            <a:endParaRPr lang="en-US" sz="1800" b="0" i="0" u="none" strike="noStrike" baseline="0" dirty="0">
              <a:solidFill>
                <a:srgbClr val="000000"/>
              </a:solidFill>
              <a:latin typeface="Verdana" panose="020B0604030504040204" pitchFamily="34" charset="0"/>
            </a:endParaRPr>
          </a:p>
          <a:p>
            <a:pPr marR="0" algn="l" rtl="0"/>
            <a:endParaRPr lang="en-US" sz="2400" b="1" i="0" u="none" strike="noStrike" baseline="0" dirty="0">
              <a:solidFill>
                <a:srgbClr val="000000"/>
              </a:solidFill>
              <a:latin typeface="Verdana" panose="020B0604030504040204" pitchFamily="34" charset="0"/>
            </a:endParaRPr>
          </a:p>
        </p:txBody>
      </p:sp>
    </p:spTree>
    <p:extLst>
      <p:ext uri="{BB962C8B-B14F-4D97-AF65-F5344CB8AC3E}">
        <p14:creationId xmlns:p14="http://schemas.microsoft.com/office/powerpoint/2010/main" val="605060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C713-D8DC-CBAD-F9F0-A116EEF474CF}"/>
              </a:ext>
            </a:extLst>
          </p:cNvPr>
          <p:cNvSpPr>
            <a:spLocks noGrp="1"/>
          </p:cNvSpPr>
          <p:nvPr>
            <p:ph type="title"/>
          </p:nvPr>
        </p:nvSpPr>
        <p:spPr/>
        <p:txBody>
          <a:bodyPr/>
          <a:lstStyle/>
          <a:p>
            <a:r>
              <a:rPr lang="en-US" dirty="0"/>
              <a:t>Bible Translation Challenges</a:t>
            </a:r>
          </a:p>
        </p:txBody>
      </p:sp>
      <p:sp>
        <p:nvSpPr>
          <p:cNvPr id="3" name="Content Placeholder 2">
            <a:extLst>
              <a:ext uri="{FF2B5EF4-FFF2-40B4-BE49-F238E27FC236}">
                <a16:creationId xmlns:a16="http://schemas.microsoft.com/office/drawing/2014/main" id="{B763B76C-B328-B7E5-3E87-948A94232679}"/>
              </a:ext>
            </a:extLst>
          </p:cNvPr>
          <p:cNvSpPr>
            <a:spLocks noGrp="1"/>
          </p:cNvSpPr>
          <p:nvPr>
            <p:ph idx="1"/>
          </p:nvPr>
        </p:nvSpPr>
        <p:spPr/>
        <p:txBody>
          <a:bodyPr>
            <a:normAutofit/>
          </a:bodyPr>
          <a:lstStyle/>
          <a:p>
            <a:pPr algn="l">
              <a:buFont typeface="Arial" panose="020B0604020202020204" pitchFamily="34" charset="0"/>
              <a:buChar char="•"/>
            </a:pPr>
            <a:r>
              <a:rPr lang="en-US" b="1" i="0" dirty="0">
                <a:solidFill>
                  <a:srgbClr val="000000"/>
                </a:solidFill>
                <a:effectLst/>
                <a:latin typeface="var(--main-font)"/>
              </a:rPr>
              <a:t>Language and Cultural Barriers</a:t>
            </a:r>
            <a:r>
              <a:rPr lang="en-US" b="0" i="0" dirty="0">
                <a:solidFill>
                  <a:srgbClr val="000000"/>
                </a:solidFill>
                <a:effectLst/>
                <a:latin typeface="var(--main-font)"/>
              </a:rPr>
              <a:t>: The original texts of the Bible were written in ancient languages (Hebrew, Greek, and Aramaic) and cultures, making it difficult to accurately convey their meaning in modern languages.</a:t>
            </a:r>
          </a:p>
        </p:txBody>
      </p:sp>
    </p:spTree>
    <p:extLst>
      <p:ext uri="{BB962C8B-B14F-4D97-AF65-F5344CB8AC3E}">
        <p14:creationId xmlns:p14="http://schemas.microsoft.com/office/powerpoint/2010/main" val="1018988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C713-D8DC-CBAD-F9F0-A116EEF474CF}"/>
              </a:ext>
            </a:extLst>
          </p:cNvPr>
          <p:cNvSpPr>
            <a:spLocks noGrp="1"/>
          </p:cNvSpPr>
          <p:nvPr>
            <p:ph type="title"/>
          </p:nvPr>
        </p:nvSpPr>
        <p:spPr/>
        <p:txBody>
          <a:bodyPr/>
          <a:lstStyle/>
          <a:p>
            <a:r>
              <a:rPr lang="en-US" dirty="0"/>
              <a:t>Bible Translation Challenges</a:t>
            </a:r>
          </a:p>
        </p:txBody>
      </p:sp>
      <p:sp>
        <p:nvSpPr>
          <p:cNvPr id="3" name="Content Placeholder 2">
            <a:extLst>
              <a:ext uri="{FF2B5EF4-FFF2-40B4-BE49-F238E27FC236}">
                <a16:creationId xmlns:a16="http://schemas.microsoft.com/office/drawing/2014/main" id="{B763B76C-B328-B7E5-3E87-948A94232679}"/>
              </a:ext>
            </a:extLst>
          </p:cNvPr>
          <p:cNvSpPr>
            <a:spLocks noGrp="1"/>
          </p:cNvSpPr>
          <p:nvPr>
            <p:ph idx="1"/>
          </p:nvPr>
        </p:nvSpPr>
        <p:spPr/>
        <p:txBody>
          <a:bodyPr>
            <a:normAutofit/>
          </a:bodyPr>
          <a:lstStyle/>
          <a:p>
            <a:pPr algn="l">
              <a:buFont typeface="Arial" panose="020B0604020202020204" pitchFamily="34" charset="0"/>
              <a:buChar char="•"/>
            </a:pPr>
            <a:r>
              <a:rPr lang="en-US" b="1" i="0" dirty="0">
                <a:solidFill>
                  <a:srgbClr val="000000"/>
                </a:solidFill>
                <a:effectLst/>
                <a:latin typeface="var(--main-font)"/>
              </a:rPr>
              <a:t>Language and Cultural Barriers</a:t>
            </a:r>
            <a:r>
              <a:rPr lang="en-US" b="0" i="0" dirty="0">
                <a:solidFill>
                  <a:srgbClr val="000000"/>
                </a:solidFill>
                <a:effectLst/>
                <a:latin typeface="var(--main-font)"/>
              </a:rPr>
              <a:t>: The original texts of the Bible were written in ancient languages (Hebrew, Greek, and Aramaic) and cultures, making it difficult to accurately convey their meaning in modern languages.</a:t>
            </a:r>
          </a:p>
          <a:p>
            <a:r>
              <a:rPr lang="en-US" b="1" dirty="0">
                <a:solidFill>
                  <a:srgbClr val="000000"/>
                </a:solidFill>
                <a:latin typeface="var(--main-font)"/>
              </a:rPr>
              <a:t>Rare Words</a:t>
            </a:r>
            <a:r>
              <a:rPr lang="en-US" b="0" i="0" dirty="0">
                <a:solidFill>
                  <a:srgbClr val="000000"/>
                </a:solidFill>
                <a:effectLst/>
                <a:latin typeface="var(--main-font)"/>
              </a:rPr>
              <a:t>: Words that appear only once in the Hebrew Bible, requiring translators to make educated guesses about their meaning.</a:t>
            </a:r>
          </a:p>
        </p:txBody>
      </p:sp>
    </p:spTree>
    <p:extLst>
      <p:ext uri="{BB962C8B-B14F-4D97-AF65-F5344CB8AC3E}">
        <p14:creationId xmlns:p14="http://schemas.microsoft.com/office/powerpoint/2010/main" val="1025755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C713-D8DC-CBAD-F9F0-A116EEF474CF}"/>
              </a:ext>
            </a:extLst>
          </p:cNvPr>
          <p:cNvSpPr>
            <a:spLocks noGrp="1"/>
          </p:cNvSpPr>
          <p:nvPr>
            <p:ph type="title"/>
          </p:nvPr>
        </p:nvSpPr>
        <p:spPr/>
        <p:txBody>
          <a:bodyPr/>
          <a:lstStyle/>
          <a:p>
            <a:r>
              <a:rPr lang="en-US" dirty="0"/>
              <a:t>Bible Translation Challenges</a:t>
            </a:r>
          </a:p>
        </p:txBody>
      </p:sp>
      <p:sp>
        <p:nvSpPr>
          <p:cNvPr id="3" name="Content Placeholder 2">
            <a:extLst>
              <a:ext uri="{FF2B5EF4-FFF2-40B4-BE49-F238E27FC236}">
                <a16:creationId xmlns:a16="http://schemas.microsoft.com/office/drawing/2014/main" id="{B763B76C-B328-B7E5-3E87-948A94232679}"/>
              </a:ext>
            </a:extLst>
          </p:cNvPr>
          <p:cNvSpPr>
            <a:spLocks noGrp="1"/>
          </p:cNvSpPr>
          <p:nvPr>
            <p:ph idx="1"/>
          </p:nvPr>
        </p:nvSpPr>
        <p:spPr/>
        <p:txBody>
          <a:bodyPr>
            <a:normAutofit/>
          </a:bodyPr>
          <a:lstStyle/>
          <a:p>
            <a:pPr algn="l">
              <a:buFont typeface="Arial" panose="020B0604020202020204" pitchFamily="34" charset="0"/>
              <a:buChar char="•"/>
            </a:pPr>
            <a:r>
              <a:rPr lang="en-US" b="1" i="0" dirty="0">
                <a:solidFill>
                  <a:srgbClr val="000000"/>
                </a:solidFill>
                <a:effectLst/>
                <a:latin typeface="var(--main-font)"/>
              </a:rPr>
              <a:t>Language and Cultural Barriers</a:t>
            </a:r>
            <a:r>
              <a:rPr lang="en-US" b="0" i="0" dirty="0">
                <a:solidFill>
                  <a:srgbClr val="000000"/>
                </a:solidFill>
                <a:effectLst/>
                <a:latin typeface="var(--main-font)"/>
              </a:rPr>
              <a:t>: The original texts of the Bible were written in ancient languages (Hebrew, Greek, and Aramaic) and cultures, making it difficult to accurately convey their meaning in modern languages.</a:t>
            </a:r>
          </a:p>
          <a:p>
            <a:r>
              <a:rPr lang="en-US" b="1" dirty="0">
                <a:solidFill>
                  <a:srgbClr val="000000"/>
                </a:solidFill>
                <a:latin typeface="var(--main-font)"/>
              </a:rPr>
              <a:t>Rare Words</a:t>
            </a:r>
            <a:r>
              <a:rPr lang="en-US" b="0" i="0" dirty="0">
                <a:solidFill>
                  <a:srgbClr val="000000"/>
                </a:solidFill>
                <a:effectLst/>
                <a:latin typeface="var(--main-font)"/>
              </a:rPr>
              <a:t>: Words that appear only once in the Hebrew Bible, requiring translators to make educated guesses about their meaning.</a:t>
            </a:r>
          </a:p>
          <a:p>
            <a:r>
              <a:rPr lang="en-US" b="1" i="0" dirty="0">
                <a:solidFill>
                  <a:srgbClr val="000000"/>
                </a:solidFill>
                <a:effectLst/>
                <a:latin typeface="var(--main-font)"/>
              </a:rPr>
              <a:t>Contextual Understanding</a:t>
            </a:r>
            <a:r>
              <a:rPr lang="en-US" b="0" i="0" dirty="0">
                <a:solidFill>
                  <a:srgbClr val="000000"/>
                </a:solidFill>
                <a:effectLst/>
                <a:latin typeface="var(--main-font)"/>
              </a:rPr>
              <a:t>: Translators must grasp the historical, cultural, and literary context of the original texts to ensure accurate interpretation and translation.</a:t>
            </a:r>
          </a:p>
        </p:txBody>
      </p:sp>
    </p:spTree>
    <p:extLst>
      <p:ext uri="{BB962C8B-B14F-4D97-AF65-F5344CB8AC3E}">
        <p14:creationId xmlns:p14="http://schemas.microsoft.com/office/powerpoint/2010/main" val="163740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C713-D8DC-CBAD-F9F0-A116EEF474CF}"/>
              </a:ext>
            </a:extLst>
          </p:cNvPr>
          <p:cNvSpPr>
            <a:spLocks noGrp="1"/>
          </p:cNvSpPr>
          <p:nvPr>
            <p:ph type="title"/>
          </p:nvPr>
        </p:nvSpPr>
        <p:spPr/>
        <p:txBody>
          <a:bodyPr/>
          <a:lstStyle/>
          <a:p>
            <a:r>
              <a:rPr lang="en-US" dirty="0"/>
              <a:t>Bible </a:t>
            </a:r>
            <a:r>
              <a:rPr lang="en-US"/>
              <a:t>Translation Challenges</a:t>
            </a:r>
            <a:endParaRPr lang="en-US" dirty="0"/>
          </a:p>
        </p:txBody>
      </p:sp>
      <p:sp>
        <p:nvSpPr>
          <p:cNvPr id="3" name="Content Placeholder 2">
            <a:extLst>
              <a:ext uri="{FF2B5EF4-FFF2-40B4-BE49-F238E27FC236}">
                <a16:creationId xmlns:a16="http://schemas.microsoft.com/office/drawing/2014/main" id="{B763B76C-B328-B7E5-3E87-948A94232679}"/>
              </a:ext>
            </a:extLst>
          </p:cNvPr>
          <p:cNvSpPr>
            <a:spLocks noGrp="1"/>
          </p:cNvSpPr>
          <p:nvPr>
            <p:ph idx="1"/>
          </p:nvPr>
        </p:nvSpPr>
        <p:spPr/>
        <p:txBody>
          <a:bodyPr>
            <a:normAutofit/>
          </a:bodyPr>
          <a:lstStyle/>
          <a:p>
            <a:pPr algn="l">
              <a:buFont typeface="Arial" panose="020B0604020202020204" pitchFamily="34" charset="0"/>
              <a:buChar char="•"/>
            </a:pPr>
            <a:r>
              <a:rPr lang="en-US" b="1" i="0" dirty="0">
                <a:solidFill>
                  <a:srgbClr val="000000"/>
                </a:solidFill>
                <a:effectLst/>
                <a:latin typeface="var(--main-font)"/>
              </a:rPr>
              <a:t>Diverse Interpretations</a:t>
            </a:r>
            <a:r>
              <a:rPr lang="en-US" b="0" i="0" dirty="0">
                <a:solidFill>
                  <a:srgbClr val="000000"/>
                </a:solidFill>
                <a:effectLst/>
                <a:latin typeface="var(--main-font)"/>
              </a:rPr>
              <a:t>: Different scholars and traditions may have varying understandings of the same text, leading to disagreements on translation.</a:t>
            </a:r>
          </a:p>
          <a:p>
            <a:pPr algn="l">
              <a:buFont typeface="Arial" panose="020B0604020202020204" pitchFamily="34" charset="0"/>
              <a:buChar char="•"/>
            </a:pPr>
            <a:endParaRPr lang="en-US" b="0" i="0" dirty="0">
              <a:solidFill>
                <a:srgbClr val="000000"/>
              </a:solidFill>
              <a:effectLst/>
              <a:latin typeface="var(--main-font)"/>
            </a:endParaRPr>
          </a:p>
        </p:txBody>
      </p:sp>
    </p:spTree>
    <p:extLst>
      <p:ext uri="{BB962C8B-B14F-4D97-AF65-F5344CB8AC3E}">
        <p14:creationId xmlns:p14="http://schemas.microsoft.com/office/powerpoint/2010/main" val="826262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C713-D8DC-CBAD-F9F0-A116EEF474CF}"/>
              </a:ext>
            </a:extLst>
          </p:cNvPr>
          <p:cNvSpPr>
            <a:spLocks noGrp="1"/>
          </p:cNvSpPr>
          <p:nvPr>
            <p:ph type="title"/>
          </p:nvPr>
        </p:nvSpPr>
        <p:spPr/>
        <p:txBody>
          <a:bodyPr/>
          <a:lstStyle/>
          <a:p>
            <a:r>
              <a:rPr lang="en-US" dirty="0"/>
              <a:t>Bible </a:t>
            </a:r>
            <a:r>
              <a:rPr lang="en-US"/>
              <a:t>Translation Challenges</a:t>
            </a:r>
            <a:endParaRPr lang="en-US" dirty="0"/>
          </a:p>
        </p:txBody>
      </p:sp>
      <p:sp>
        <p:nvSpPr>
          <p:cNvPr id="3" name="Content Placeholder 2">
            <a:extLst>
              <a:ext uri="{FF2B5EF4-FFF2-40B4-BE49-F238E27FC236}">
                <a16:creationId xmlns:a16="http://schemas.microsoft.com/office/drawing/2014/main" id="{B763B76C-B328-B7E5-3E87-948A94232679}"/>
              </a:ext>
            </a:extLst>
          </p:cNvPr>
          <p:cNvSpPr>
            <a:spLocks noGrp="1"/>
          </p:cNvSpPr>
          <p:nvPr>
            <p:ph idx="1"/>
          </p:nvPr>
        </p:nvSpPr>
        <p:spPr/>
        <p:txBody>
          <a:bodyPr>
            <a:normAutofit/>
          </a:bodyPr>
          <a:lstStyle/>
          <a:p>
            <a:pPr algn="l">
              <a:buFont typeface="Arial" panose="020B0604020202020204" pitchFamily="34" charset="0"/>
              <a:buChar char="•"/>
            </a:pPr>
            <a:r>
              <a:rPr lang="en-US" b="1" i="0" dirty="0">
                <a:solidFill>
                  <a:srgbClr val="000000"/>
                </a:solidFill>
                <a:effectLst/>
                <a:latin typeface="var(--main-font)"/>
              </a:rPr>
              <a:t>Diverse Interpretations</a:t>
            </a:r>
            <a:r>
              <a:rPr lang="en-US" b="0" i="0" dirty="0">
                <a:solidFill>
                  <a:srgbClr val="000000"/>
                </a:solidFill>
                <a:effectLst/>
                <a:latin typeface="var(--main-font)"/>
              </a:rPr>
              <a:t>: Different scholars and traditions may have varying understandings of the same text, leading to disagreements on translation.</a:t>
            </a:r>
          </a:p>
          <a:p>
            <a:pPr algn="l">
              <a:buFont typeface="Arial" panose="020B0604020202020204" pitchFamily="34" charset="0"/>
              <a:buChar char="•"/>
            </a:pPr>
            <a:r>
              <a:rPr lang="en-US" b="1" i="0" dirty="0">
                <a:solidFill>
                  <a:srgbClr val="000000"/>
                </a:solidFill>
                <a:effectLst/>
                <a:latin typeface="var(--main-font)"/>
              </a:rPr>
              <a:t>Paragraph Divisions</a:t>
            </a:r>
            <a:r>
              <a:rPr lang="en-US" b="0" i="0" dirty="0">
                <a:solidFill>
                  <a:srgbClr val="000000"/>
                </a:solidFill>
                <a:effectLst/>
                <a:latin typeface="var(--main-font)"/>
              </a:rPr>
              <a:t>: The lack of paragraph divisions in the original texts means translators must decide how to break up the text into readable sections.</a:t>
            </a:r>
          </a:p>
          <a:p>
            <a:pPr algn="l">
              <a:buFont typeface="Arial" panose="020B0604020202020204" pitchFamily="34" charset="0"/>
              <a:buChar char="•"/>
            </a:pPr>
            <a:endParaRPr lang="en-US" b="0" i="0" dirty="0">
              <a:solidFill>
                <a:srgbClr val="000000"/>
              </a:solidFill>
              <a:effectLst/>
              <a:latin typeface="var(--main-font)"/>
            </a:endParaRPr>
          </a:p>
        </p:txBody>
      </p:sp>
    </p:spTree>
    <p:extLst>
      <p:ext uri="{BB962C8B-B14F-4D97-AF65-F5344CB8AC3E}">
        <p14:creationId xmlns:p14="http://schemas.microsoft.com/office/powerpoint/2010/main" val="2127459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C713-D8DC-CBAD-F9F0-A116EEF474CF}"/>
              </a:ext>
            </a:extLst>
          </p:cNvPr>
          <p:cNvSpPr>
            <a:spLocks noGrp="1"/>
          </p:cNvSpPr>
          <p:nvPr>
            <p:ph type="title"/>
          </p:nvPr>
        </p:nvSpPr>
        <p:spPr/>
        <p:txBody>
          <a:bodyPr/>
          <a:lstStyle/>
          <a:p>
            <a:r>
              <a:rPr lang="en-US" dirty="0"/>
              <a:t>Bible </a:t>
            </a:r>
            <a:r>
              <a:rPr lang="en-US"/>
              <a:t>Translation Challenges</a:t>
            </a:r>
            <a:endParaRPr lang="en-US" dirty="0"/>
          </a:p>
        </p:txBody>
      </p:sp>
      <p:sp>
        <p:nvSpPr>
          <p:cNvPr id="3" name="Content Placeholder 2">
            <a:extLst>
              <a:ext uri="{FF2B5EF4-FFF2-40B4-BE49-F238E27FC236}">
                <a16:creationId xmlns:a16="http://schemas.microsoft.com/office/drawing/2014/main" id="{B763B76C-B328-B7E5-3E87-948A94232679}"/>
              </a:ext>
            </a:extLst>
          </p:cNvPr>
          <p:cNvSpPr>
            <a:spLocks noGrp="1"/>
          </p:cNvSpPr>
          <p:nvPr>
            <p:ph idx="1"/>
          </p:nvPr>
        </p:nvSpPr>
        <p:spPr/>
        <p:txBody>
          <a:bodyPr>
            <a:normAutofit/>
          </a:bodyPr>
          <a:lstStyle/>
          <a:p>
            <a:pPr algn="l">
              <a:buFont typeface="Arial" panose="020B0604020202020204" pitchFamily="34" charset="0"/>
              <a:buChar char="•"/>
            </a:pPr>
            <a:r>
              <a:rPr lang="en-US" b="1" i="0" dirty="0">
                <a:solidFill>
                  <a:srgbClr val="000000"/>
                </a:solidFill>
                <a:effectLst/>
                <a:latin typeface="var(--main-font)"/>
              </a:rPr>
              <a:t>Diverse Interpretations</a:t>
            </a:r>
            <a:r>
              <a:rPr lang="en-US" b="0" i="0" dirty="0">
                <a:solidFill>
                  <a:srgbClr val="000000"/>
                </a:solidFill>
                <a:effectLst/>
                <a:latin typeface="var(--main-font)"/>
              </a:rPr>
              <a:t>: Different scholars and traditions may have varying understandings of the same text, leading to disagreements on translation.</a:t>
            </a:r>
          </a:p>
          <a:p>
            <a:pPr algn="l">
              <a:buFont typeface="Arial" panose="020B0604020202020204" pitchFamily="34" charset="0"/>
              <a:buChar char="•"/>
            </a:pPr>
            <a:r>
              <a:rPr lang="en-US" b="1" i="0" dirty="0">
                <a:solidFill>
                  <a:srgbClr val="000000"/>
                </a:solidFill>
                <a:effectLst/>
                <a:latin typeface="var(--main-font)"/>
              </a:rPr>
              <a:t>Paragraph Divisions</a:t>
            </a:r>
            <a:r>
              <a:rPr lang="en-US" b="0" i="0" dirty="0">
                <a:solidFill>
                  <a:srgbClr val="000000"/>
                </a:solidFill>
                <a:effectLst/>
                <a:latin typeface="var(--main-font)"/>
              </a:rPr>
              <a:t>: The lack of paragraph divisions in the original texts means translators must decide how to break up the text into readable sections.</a:t>
            </a:r>
          </a:p>
          <a:p>
            <a:r>
              <a:rPr lang="en-US" b="1" i="0" dirty="0">
                <a:solidFill>
                  <a:srgbClr val="000000"/>
                </a:solidFill>
                <a:effectLst/>
                <a:latin typeface="var(--main-font)"/>
              </a:rPr>
              <a:t>Archaisms</a:t>
            </a:r>
            <a:r>
              <a:rPr lang="en-US" b="0" i="0" dirty="0">
                <a:solidFill>
                  <a:srgbClr val="000000"/>
                </a:solidFill>
                <a:effectLst/>
                <a:latin typeface="var(--main-font)"/>
              </a:rPr>
              <a:t>: Retaining archaic language and forms in translation, such as using “thou” and “thee” when addressing God, can be challenging and may not be suitable for all audiences.</a:t>
            </a:r>
          </a:p>
          <a:p>
            <a:pPr algn="l">
              <a:buFont typeface="Arial" panose="020B0604020202020204" pitchFamily="34" charset="0"/>
              <a:buChar char="•"/>
            </a:pPr>
            <a:endParaRPr lang="en-US" b="0" i="0" dirty="0">
              <a:solidFill>
                <a:srgbClr val="000000"/>
              </a:solidFill>
              <a:effectLst/>
              <a:latin typeface="var(--main-font)"/>
            </a:endParaRPr>
          </a:p>
        </p:txBody>
      </p:sp>
    </p:spTree>
    <p:extLst>
      <p:ext uri="{BB962C8B-B14F-4D97-AF65-F5344CB8AC3E}">
        <p14:creationId xmlns:p14="http://schemas.microsoft.com/office/powerpoint/2010/main" val="149326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C713-D8DC-CBAD-F9F0-A116EEF474CF}"/>
              </a:ext>
            </a:extLst>
          </p:cNvPr>
          <p:cNvSpPr>
            <a:spLocks noGrp="1"/>
          </p:cNvSpPr>
          <p:nvPr>
            <p:ph type="title"/>
          </p:nvPr>
        </p:nvSpPr>
        <p:spPr/>
        <p:txBody>
          <a:bodyPr/>
          <a:lstStyle/>
          <a:p>
            <a:r>
              <a:rPr lang="en-US" dirty="0"/>
              <a:t>Bible </a:t>
            </a:r>
            <a:r>
              <a:rPr lang="en-US"/>
              <a:t>Translation Challenges</a:t>
            </a:r>
            <a:endParaRPr lang="en-US" dirty="0"/>
          </a:p>
        </p:txBody>
      </p:sp>
      <p:sp>
        <p:nvSpPr>
          <p:cNvPr id="3" name="Content Placeholder 2">
            <a:extLst>
              <a:ext uri="{FF2B5EF4-FFF2-40B4-BE49-F238E27FC236}">
                <a16:creationId xmlns:a16="http://schemas.microsoft.com/office/drawing/2014/main" id="{B763B76C-B328-B7E5-3E87-948A94232679}"/>
              </a:ext>
            </a:extLst>
          </p:cNvPr>
          <p:cNvSpPr>
            <a:spLocks noGrp="1"/>
          </p:cNvSpPr>
          <p:nvPr>
            <p:ph idx="1"/>
          </p:nvPr>
        </p:nvSpPr>
        <p:spPr/>
        <p:txBody>
          <a:bodyPr>
            <a:normAutofit/>
          </a:bodyPr>
          <a:lstStyle/>
          <a:p>
            <a:pPr algn="l">
              <a:buFont typeface="Arial" panose="020B0604020202020204" pitchFamily="34" charset="0"/>
              <a:buChar char="•"/>
            </a:pPr>
            <a:r>
              <a:rPr lang="en-US" b="1" i="0" dirty="0">
                <a:solidFill>
                  <a:srgbClr val="000000"/>
                </a:solidFill>
                <a:effectLst/>
                <a:latin typeface="var(--main-font)"/>
              </a:rPr>
              <a:t>Textual Variants</a:t>
            </a:r>
            <a:r>
              <a:rPr lang="en-US" b="0" i="0" dirty="0">
                <a:solidFill>
                  <a:srgbClr val="000000"/>
                </a:solidFill>
                <a:effectLst/>
                <a:latin typeface="var(--main-font)"/>
              </a:rPr>
              <a:t>: Minor variations in the manuscript tradition can affect translation decisions, requiring careful evaluation of the evidence.</a:t>
            </a:r>
          </a:p>
        </p:txBody>
      </p:sp>
    </p:spTree>
    <p:extLst>
      <p:ext uri="{BB962C8B-B14F-4D97-AF65-F5344CB8AC3E}">
        <p14:creationId xmlns:p14="http://schemas.microsoft.com/office/powerpoint/2010/main" val="1433353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C713-D8DC-CBAD-F9F0-A116EEF474CF}"/>
              </a:ext>
            </a:extLst>
          </p:cNvPr>
          <p:cNvSpPr>
            <a:spLocks noGrp="1"/>
          </p:cNvSpPr>
          <p:nvPr>
            <p:ph type="title"/>
          </p:nvPr>
        </p:nvSpPr>
        <p:spPr/>
        <p:txBody>
          <a:bodyPr/>
          <a:lstStyle/>
          <a:p>
            <a:r>
              <a:rPr lang="en-US" dirty="0"/>
              <a:t>Bible </a:t>
            </a:r>
            <a:r>
              <a:rPr lang="en-US"/>
              <a:t>Translation Challenges</a:t>
            </a:r>
            <a:endParaRPr lang="en-US" dirty="0"/>
          </a:p>
        </p:txBody>
      </p:sp>
      <p:sp>
        <p:nvSpPr>
          <p:cNvPr id="3" name="Content Placeholder 2">
            <a:extLst>
              <a:ext uri="{FF2B5EF4-FFF2-40B4-BE49-F238E27FC236}">
                <a16:creationId xmlns:a16="http://schemas.microsoft.com/office/drawing/2014/main" id="{B763B76C-B328-B7E5-3E87-948A94232679}"/>
              </a:ext>
            </a:extLst>
          </p:cNvPr>
          <p:cNvSpPr>
            <a:spLocks noGrp="1"/>
          </p:cNvSpPr>
          <p:nvPr>
            <p:ph idx="1"/>
          </p:nvPr>
        </p:nvSpPr>
        <p:spPr/>
        <p:txBody>
          <a:bodyPr>
            <a:normAutofit/>
          </a:bodyPr>
          <a:lstStyle/>
          <a:p>
            <a:pPr algn="l">
              <a:buFont typeface="Arial" panose="020B0604020202020204" pitchFamily="34" charset="0"/>
              <a:buChar char="•"/>
            </a:pPr>
            <a:r>
              <a:rPr lang="en-US" b="1" i="0" dirty="0">
                <a:solidFill>
                  <a:srgbClr val="000000"/>
                </a:solidFill>
                <a:effectLst/>
                <a:latin typeface="var(--main-font)"/>
              </a:rPr>
              <a:t>Textual Variants</a:t>
            </a:r>
            <a:r>
              <a:rPr lang="en-US" b="0" i="0" dirty="0">
                <a:solidFill>
                  <a:srgbClr val="000000"/>
                </a:solidFill>
                <a:effectLst/>
                <a:latin typeface="var(--main-font)"/>
              </a:rPr>
              <a:t>: Minor variations in the manuscript tradition can affect translation decisions, requiring careful evaluation of the evidence.</a:t>
            </a:r>
          </a:p>
          <a:p>
            <a:pPr algn="l">
              <a:buFont typeface="Arial" panose="020B0604020202020204" pitchFamily="34" charset="0"/>
              <a:buChar char="•"/>
            </a:pPr>
            <a:r>
              <a:rPr lang="en-US" b="1" i="0" dirty="0">
                <a:solidFill>
                  <a:srgbClr val="000000"/>
                </a:solidFill>
                <a:effectLst/>
                <a:latin typeface="var(--main-font)"/>
              </a:rPr>
              <a:t>Linguistic and Semantic Ambiguities</a:t>
            </a:r>
            <a:r>
              <a:rPr lang="en-US" b="0" i="0" dirty="0">
                <a:solidFill>
                  <a:srgbClr val="000000"/>
                </a:solidFill>
                <a:effectLst/>
                <a:latin typeface="var(--main-font)"/>
              </a:rPr>
              <a:t>: Words and phrases with multiple meanings or connotations can be difficult to translate accurately.</a:t>
            </a:r>
          </a:p>
          <a:p>
            <a:pPr algn="l">
              <a:buFont typeface="Arial" panose="020B0604020202020204" pitchFamily="34" charset="0"/>
              <a:buChar char="•"/>
            </a:pPr>
            <a:r>
              <a:rPr lang="en-US" dirty="0">
                <a:solidFill>
                  <a:srgbClr val="000000"/>
                </a:solidFill>
                <a:latin typeface="var(--main-font)"/>
              </a:rPr>
              <a:t>Example: “drive” – a car, a golf ball, a nail</a:t>
            </a:r>
          </a:p>
          <a:p>
            <a:pPr algn="l">
              <a:buFont typeface="Arial" panose="020B0604020202020204" pitchFamily="34" charset="0"/>
              <a:buChar char="•"/>
            </a:pPr>
            <a:r>
              <a:rPr lang="en-US" b="0" i="0" dirty="0">
                <a:solidFill>
                  <a:srgbClr val="000000"/>
                </a:solidFill>
                <a:effectLst/>
                <a:latin typeface="var(--main-font)"/>
              </a:rPr>
              <a:t>“piece of cake”	“eye to eye”</a:t>
            </a:r>
            <a:r>
              <a:rPr lang="en-US" dirty="0">
                <a:solidFill>
                  <a:srgbClr val="000000"/>
                </a:solidFill>
                <a:latin typeface="var(--main-font)"/>
              </a:rPr>
              <a:t>		</a:t>
            </a:r>
            <a:r>
              <a:rPr lang="en-US" b="0" i="0" dirty="0">
                <a:solidFill>
                  <a:srgbClr val="000000"/>
                </a:solidFill>
                <a:effectLst/>
                <a:latin typeface="var(--main-font)"/>
              </a:rPr>
              <a:t>“cost an arm and a leg”</a:t>
            </a:r>
            <a:endParaRPr lang="en-US" dirty="0">
              <a:solidFill>
                <a:srgbClr val="000000"/>
              </a:solidFill>
              <a:latin typeface="var(--main-font)"/>
            </a:endParaRPr>
          </a:p>
          <a:p>
            <a:pPr algn="l">
              <a:buFont typeface="Arial" panose="020B0604020202020204" pitchFamily="34" charset="0"/>
              <a:buChar char="•"/>
            </a:pPr>
            <a:r>
              <a:rPr lang="en-US" dirty="0">
                <a:solidFill>
                  <a:srgbClr val="000000"/>
                </a:solidFill>
                <a:latin typeface="var(--main-font)"/>
              </a:rPr>
              <a:t>“hot dog”		“cat out of the bag”	“under the weather”</a:t>
            </a:r>
          </a:p>
          <a:p>
            <a:pPr algn="l">
              <a:buFont typeface="Arial" panose="020B0604020202020204" pitchFamily="34" charset="0"/>
              <a:buChar char="•"/>
            </a:pPr>
            <a:endParaRPr lang="en-US" b="0" i="0" dirty="0">
              <a:solidFill>
                <a:srgbClr val="000000"/>
              </a:solidFill>
              <a:effectLst/>
              <a:latin typeface="var(--main-font)"/>
            </a:endParaRPr>
          </a:p>
        </p:txBody>
      </p:sp>
    </p:spTree>
    <p:extLst>
      <p:ext uri="{BB962C8B-B14F-4D97-AF65-F5344CB8AC3E}">
        <p14:creationId xmlns:p14="http://schemas.microsoft.com/office/powerpoint/2010/main" val="3547908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816</Words>
  <Application>Microsoft Office PowerPoint</Application>
  <PresentationFormat>Widescreen</PresentationFormat>
  <Paragraphs>53</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Ariel Black</vt:lpstr>
      <vt:lpstr>Calibri</vt:lpstr>
      <vt:lpstr>Calibri Light</vt:lpstr>
      <vt:lpstr>Cardo</vt:lpstr>
      <vt:lpstr>var(--main-font)</vt:lpstr>
      <vt:lpstr>Verdana</vt:lpstr>
      <vt:lpstr>Office Theme</vt:lpstr>
      <vt:lpstr>English Translations of the Bible</vt:lpstr>
      <vt:lpstr>Bible Translation Challenges</vt:lpstr>
      <vt:lpstr>Bible Translation Challenges</vt:lpstr>
      <vt:lpstr>Bible Translation Challenges</vt:lpstr>
      <vt:lpstr>Bible Translation Challenges</vt:lpstr>
      <vt:lpstr>Bible Translation Challenges</vt:lpstr>
      <vt:lpstr>Bible Translation Challenges</vt:lpstr>
      <vt:lpstr>Bible Translation Challenges</vt:lpstr>
      <vt:lpstr>Bible Translation Challenges</vt:lpstr>
      <vt:lpstr>Bible Translation Challenges</vt:lpstr>
      <vt:lpstr>PowerPoint Presentation</vt:lpstr>
      <vt:lpstr>Example of an Interlinear – Matthew 1:1</vt:lpstr>
      <vt:lpstr>Compare John 3:16 in 4 translations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6</cp:revision>
  <dcterms:created xsi:type="dcterms:W3CDTF">2024-10-07T15:07:10Z</dcterms:created>
  <dcterms:modified xsi:type="dcterms:W3CDTF">2024-10-08T17:58:48Z</dcterms:modified>
</cp:coreProperties>
</file>