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63" r:id="rId7"/>
    <p:sldId id="264" r:id="rId8"/>
    <p:sldId id="265" r:id="rId9"/>
    <p:sldId id="277" r:id="rId10"/>
    <p:sldId id="266" r:id="rId11"/>
    <p:sldId id="267" r:id="rId12"/>
    <p:sldId id="269" r:id="rId13"/>
    <p:sldId id="270" r:id="rId14"/>
    <p:sldId id="268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CAF3C-99F3-4117-FED7-4A4A7E983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81775C-45E0-F443-071F-846A9FB4F2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85F25-1FBE-FB1C-5772-300938AFE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B5C0-61DC-449E-9491-E34D560C5412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FDE0F-2C5B-F2DF-8644-F1BF81B1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9F5AA-85C2-DE13-AF7F-A89C3BF3F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20D4-7D28-4DC1-A845-300E12425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62794"/>
      </p:ext>
    </p:extLst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87510-714D-5EE6-8546-CC2D59B1F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46838F-09BB-28B7-2F05-CCA9C1D3F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86033-703B-9928-7AAF-C385B494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B5C0-61DC-449E-9491-E34D560C5412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40BE6-4F31-B237-B289-AEC0D45AC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DC73C-C997-65DF-227F-E52786874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20D4-7D28-4DC1-A845-300E12425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20980"/>
      </p:ext>
    </p:extLst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1C90C1-A9DD-8056-5ECD-54E2690A08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71B7E8-50B8-1D11-8DD7-E52BB7B15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8529D-DBAB-52F7-D3B8-F4B93964D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B5C0-61DC-449E-9491-E34D560C5412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CB8A5-09F3-6EA6-61D3-68B0BA028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859C9-2DC3-8FDF-BBB7-ACD4A45FA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20D4-7D28-4DC1-A845-300E12425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01489"/>
      </p:ext>
    </p:extLst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EF492-3B32-0127-A777-0C8460834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2AE95-BBF4-2F6E-5B20-D7E76877C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3B419-E748-86C8-3F7E-7F8FC8573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B5C0-61DC-449E-9491-E34D560C5412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A6F7B-479E-BE47-A0F5-3F72D759A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3288B-F2A8-4C92-47B9-9B0A4F860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20D4-7D28-4DC1-A845-300E12425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899280"/>
      </p:ext>
    </p:extLst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91D59-0B39-9F63-E287-709137A82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162A8-A869-794E-7F46-85D71F528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7F73C-8C88-C051-AC21-8D88B8855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B5C0-61DC-449E-9491-E34D560C5412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2E00E-FED0-3B44-278B-D051B42EF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FA29F-64DE-8661-B470-CC405B368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20D4-7D28-4DC1-A845-300E12425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21622"/>
      </p:ext>
    </p:extLst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ADCA6-3F84-7B00-AEE2-83B18BE85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8D0EF-82AF-3B6E-8AE4-8EB3FDCCC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FE2D8-062E-C28E-2281-A3DD13704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1D116-F56B-D7CD-5BAD-21B5C96B2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B5C0-61DC-449E-9491-E34D560C5412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2F01B-A0E3-02E3-D654-2BB7EF2CF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088944-93F8-C485-C2C1-52FF08D9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20D4-7D28-4DC1-A845-300E12425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32256"/>
      </p:ext>
    </p:extLst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E419C-D1F0-A431-501A-21BBE923D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C9DF07-B91F-2275-EB9D-9E8D9BF36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AA91C-AFFC-95B1-6947-97579B7698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E6B35B-80DD-4F00-FD8C-6AC91354C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34431B-9872-C0AE-A333-CAD898B8EB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4015A5-57A4-0424-8166-3B4A8F4C0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B5C0-61DC-449E-9491-E34D560C5412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51C1E9-EEC7-F96D-C586-2F45F02CC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BAB91C-F2D3-A63E-D885-0717035A3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20D4-7D28-4DC1-A845-300E12425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97854"/>
      </p:ext>
    </p:extLst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3CFD9-647C-1E29-37D1-BA8A74084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543F3A-9AF7-4DF9-73D0-23261CD6D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B5C0-61DC-449E-9491-E34D560C5412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BA99A3-3A65-7C7D-13C4-D272518DA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4A00AF-0E88-CC17-7224-3F525DE9B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20D4-7D28-4DC1-A845-300E12425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55165"/>
      </p:ext>
    </p:extLst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661F78-DB99-A7B6-1EF0-24A626B9A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B5C0-61DC-449E-9491-E34D560C5412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607378-7845-6D09-BD9D-7F959A785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101162-9F3B-B1B3-D5A3-F8561FB12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20D4-7D28-4DC1-A845-300E12425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90773"/>
      </p:ext>
    </p:extLst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655C1-AF3B-D184-B8F1-7832EF08F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F4124-3595-076F-1BD5-EE97DB086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44DF39-2B26-05E5-8614-9632455F5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5086D-12F5-8860-794B-C3EF9B3B9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B5C0-61DC-449E-9491-E34D560C5412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F30D4D-25B0-10E3-25C7-4F6A1A498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E28C7-A4AC-0E76-5141-D34B24096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20D4-7D28-4DC1-A845-300E12425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170541"/>
      </p:ext>
    </p:extLst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786C2-3C04-5DB3-D8A5-55035281F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45B451-AAEA-4B8C-2CB3-3ECE273D3E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7265A-1E9F-BCE8-4F38-F3F05477F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D2C788-F390-0A47-2DC2-CC64EF31C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B5C0-61DC-449E-9491-E34D560C5412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98BD3-F548-1ECA-3C03-32C465C05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6B26E9-AFDE-5026-A4FE-12779D314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520D4-7D28-4DC1-A845-300E12425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88469"/>
      </p:ext>
    </p:extLst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F8F9CC-3C4D-0028-4AC8-303A07D7F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9B9FD-1ACA-9190-59E3-55F75A059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E9B55-F1EF-1243-A873-8321A1C343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1B5C0-61DC-449E-9491-E34D560C5412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93ED4-658F-F95C-343A-B3ADD188D2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AEC42-171A-94D9-BCA0-E5F78BEC75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520D4-7D28-4DC1-A845-300E12425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9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mb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62246-7032-1E7F-F871-75A8266804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136" y="3429000"/>
            <a:ext cx="9579864" cy="2494979"/>
          </a:xfrm>
        </p:spPr>
        <p:txBody>
          <a:bodyPr>
            <a:normAutofit fontScale="90000"/>
          </a:bodyPr>
          <a:lstStyle/>
          <a:p>
            <a:r>
              <a:rPr lang="en-US" dirty="0"/>
              <a:t>Binding and Loosing</a:t>
            </a:r>
            <a:br>
              <a:rPr lang="en-US" dirty="0"/>
            </a:br>
            <a:br>
              <a:rPr lang="en-US" dirty="0"/>
            </a:br>
            <a:r>
              <a:rPr lang="en-US" sz="3200" dirty="0"/>
              <a:t>Matthew 16:19</a:t>
            </a:r>
            <a:br>
              <a:rPr lang="en-US" sz="3200" dirty="0"/>
            </a:br>
            <a:r>
              <a:rPr lang="en-US" sz="3200" dirty="0"/>
              <a:t>Matthew 18:18</a:t>
            </a:r>
          </a:p>
        </p:txBody>
      </p:sp>
      <p:sp>
        <p:nvSpPr>
          <p:cNvPr id="4" name="AutoShape 2" descr="Binding and loosing in the Bible">
            <a:extLst>
              <a:ext uri="{FF2B5EF4-FFF2-40B4-BE49-F238E27FC236}">
                <a16:creationId xmlns:a16="http://schemas.microsoft.com/office/drawing/2014/main" id="{8CC65AF9-FEEC-BC4C-D5A5-8F70363C59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78224" y="1411224"/>
            <a:ext cx="2170176" cy="217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binding loosing">
            <a:extLst>
              <a:ext uri="{FF2B5EF4-FFF2-40B4-BE49-F238E27FC236}">
                <a16:creationId xmlns:a16="http://schemas.microsoft.com/office/drawing/2014/main" id="{AA346F1A-17A0-4C10-C6B0-83D856B5C3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528" y="1086421"/>
            <a:ext cx="4831080" cy="2494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894537"/>
      </p:ext>
    </p:extLst>
  </p:cSld>
  <p:clrMapOvr>
    <a:masterClrMapping/>
  </p:clrMapOvr>
  <p:transition spd="slow"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5A9C21-C076-1F36-5D60-2B9E95E75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30B13-BB1A-33A5-070E-EBC173ABE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642AA-1A12-9961-82AB-DA7E945B9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My response to his email: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How you handle the remaining bread and juice is your choice.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Don’t make it a rule that God did not make.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How you serve – individual cups, one cup – your choice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Individual sealed sets, pass trays – your choice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How to dispose of the left overs – your choice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When in worship – before or after the sermon – your choice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/>
              <a:t>Warning: Do not make a RULE. Your way is NOT the only way.</a:t>
            </a:r>
          </a:p>
        </p:txBody>
      </p:sp>
    </p:spTree>
    <p:extLst>
      <p:ext uri="{BB962C8B-B14F-4D97-AF65-F5344CB8AC3E}">
        <p14:creationId xmlns:p14="http://schemas.microsoft.com/office/powerpoint/2010/main" val="224964474"/>
      </p:ext>
    </p:extLst>
  </p:cSld>
  <p:clrMapOvr>
    <a:masterClrMapping/>
  </p:clrMapOvr>
  <p:transition spd="slow"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F0B990-BA73-CB50-EECA-AFF34C04E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AE3C1-CBA0-E966-8AAF-6189B6DD4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left up to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BC0CE-11C0-C711-3B37-650707E2E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God has left many details up to us</a:t>
            </a:r>
          </a:p>
          <a:p>
            <a:pPr lvl="1"/>
            <a:r>
              <a:rPr lang="en-US" sz="3200" b="1" dirty="0"/>
              <a:t>NOT what we have “always” done</a:t>
            </a:r>
          </a:p>
          <a:p>
            <a:pPr lvl="1"/>
            <a:r>
              <a:rPr lang="en-US" sz="3200" b="1" dirty="0"/>
              <a:t>NOT what I like or prefer</a:t>
            </a:r>
          </a:p>
          <a:p>
            <a:pPr lvl="1"/>
            <a:r>
              <a:rPr lang="en-US" sz="3200" b="1" dirty="0"/>
              <a:t>BUT what is best for this church</a:t>
            </a:r>
          </a:p>
          <a:p>
            <a:pPr lvl="1"/>
            <a:r>
              <a:rPr lang="en-US" sz="3200" b="1" dirty="0"/>
              <a:t>BUT what adjustments need to be made</a:t>
            </a:r>
          </a:p>
          <a:p>
            <a:pPr lvl="1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69760186"/>
      </p:ext>
    </p:extLst>
  </p:cSld>
  <p:clrMapOvr>
    <a:masterClrMapping/>
  </p:clrMapOvr>
  <p:transition spd="slow"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2C254-AF76-D8F0-C6E0-48F1362F27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088B5-56F8-9544-DC69-A48A0022A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left up to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919D6-899D-A70F-9BE3-3B5E5E8D0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Details left up to us</a:t>
            </a:r>
          </a:p>
          <a:p>
            <a:pPr lvl="1"/>
            <a:r>
              <a:rPr lang="en-US" sz="3200" b="1" dirty="0"/>
              <a:t>How many songs to sing</a:t>
            </a:r>
          </a:p>
          <a:p>
            <a:pPr lvl="1"/>
            <a:r>
              <a:rPr lang="en-US" sz="3200" b="1" dirty="0"/>
              <a:t>Communion before or after the sermon</a:t>
            </a:r>
          </a:p>
          <a:p>
            <a:pPr lvl="1"/>
            <a:r>
              <a:rPr lang="en-US" sz="3200" b="1" dirty="0"/>
              <a:t>How to serve on Sunday evening</a:t>
            </a:r>
          </a:p>
          <a:p>
            <a:pPr lvl="1"/>
            <a:r>
              <a:rPr lang="en-US" sz="3200" b="1" dirty="0"/>
              <a:t>Time to meet for worship</a:t>
            </a:r>
          </a:p>
          <a:p>
            <a:pPr lvl="1"/>
            <a:r>
              <a:rPr lang="en-US" sz="3200" b="1" dirty="0"/>
              <a:t>Have evening worship</a:t>
            </a:r>
          </a:p>
          <a:p>
            <a:pPr lvl="1"/>
            <a:r>
              <a:rPr lang="en-US" sz="3200" b="1" dirty="0"/>
              <a:t>Bible class before / after worship</a:t>
            </a:r>
          </a:p>
        </p:txBody>
      </p:sp>
    </p:spTree>
    <p:extLst>
      <p:ext uri="{BB962C8B-B14F-4D97-AF65-F5344CB8AC3E}">
        <p14:creationId xmlns:p14="http://schemas.microsoft.com/office/powerpoint/2010/main" val="2192356131"/>
      </p:ext>
    </p:extLst>
  </p:cSld>
  <p:clrMapOvr>
    <a:masterClrMapping/>
  </p:clrMapOvr>
  <p:transition spd="slow"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DF0009-7266-52C8-65D6-D52B902E75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B4125-9BF0-A54B-21D7-4FB9196EC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left up to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FE61C-5697-88A6-D9CB-4F44D324F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Details left up to us</a:t>
            </a:r>
          </a:p>
          <a:p>
            <a:pPr lvl="1"/>
            <a:r>
              <a:rPr lang="en-US" sz="3200" b="1" dirty="0"/>
              <a:t>How to serve communion</a:t>
            </a:r>
          </a:p>
          <a:p>
            <a:pPr lvl="2"/>
            <a:r>
              <a:rPr lang="en-US" sz="2800" b="1" dirty="0"/>
              <a:t>Everyone comes to the table to partake</a:t>
            </a:r>
          </a:p>
          <a:p>
            <a:pPr lvl="2"/>
            <a:r>
              <a:rPr lang="en-US" sz="2800" b="1" dirty="0"/>
              <a:t>Pass trays to the people in their seat</a:t>
            </a:r>
          </a:p>
          <a:p>
            <a:pPr lvl="2"/>
            <a:r>
              <a:rPr lang="en-US" sz="2800" b="1" dirty="0"/>
              <a:t>Pick up communion set before worship</a:t>
            </a:r>
          </a:p>
          <a:p>
            <a:pPr lvl="1"/>
            <a:r>
              <a:rPr lang="en-US" sz="3200" b="1" dirty="0"/>
              <a:t>Communion on Sunday evening</a:t>
            </a:r>
          </a:p>
          <a:p>
            <a:pPr lvl="2"/>
            <a:r>
              <a:rPr lang="en-US" sz="2800" b="1" dirty="0"/>
              <a:t>Go to a separate room</a:t>
            </a:r>
          </a:p>
          <a:p>
            <a:pPr lvl="2"/>
            <a:r>
              <a:rPr lang="en-US" sz="2800" b="1" dirty="0"/>
              <a:t>Serve in auditorium</a:t>
            </a:r>
          </a:p>
          <a:p>
            <a:pPr lvl="2"/>
            <a:r>
              <a:rPr lang="en-US" sz="2800" b="1" dirty="0"/>
              <a:t>Not offer communion in the evening</a:t>
            </a:r>
          </a:p>
        </p:txBody>
      </p:sp>
    </p:spTree>
    <p:extLst>
      <p:ext uri="{BB962C8B-B14F-4D97-AF65-F5344CB8AC3E}">
        <p14:creationId xmlns:p14="http://schemas.microsoft.com/office/powerpoint/2010/main" val="3815291076"/>
      </p:ext>
    </p:extLst>
  </p:cSld>
  <p:clrMapOvr>
    <a:masterClrMapping/>
  </p:clrMapOvr>
  <p:transition spd="slow"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B9BB6D-618D-E85E-4897-9F17A434F1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F178B-762C-5DA7-D73F-35D919E81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 in our Thinking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49BDF-7330-C29A-39F9-6DA43B637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God has left many details up to us</a:t>
            </a:r>
          </a:p>
          <a:p>
            <a:endParaRPr lang="en-US" sz="3600" b="1" dirty="0"/>
          </a:p>
          <a:p>
            <a:pPr lvl="1"/>
            <a:r>
              <a:rPr lang="en-US" sz="3600" b="1" dirty="0"/>
              <a:t>NOT what we have “always” done</a:t>
            </a:r>
          </a:p>
          <a:p>
            <a:pPr lvl="1"/>
            <a:r>
              <a:rPr lang="en-US" sz="3600" b="1" dirty="0"/>
              <a:t>NOT what I like or prefer</a:t>
            </a:r>
          </a:p>
          <a:p>
            <a:pPr lvl="1"/>
            <a:r>
              <a:rPr lang="en-US" sz="3600" b="1" dirty="0"/>
              <a:t>BUT what is best for this church</a:t>
            </a:r>
          </a:p>
          <a:p>
            <a:pPr lvl="1"/>
            <a:r>
              <a:rPr lang="en-US" sz="3600" b="1" dirty="0"/>
              <a:t>BUT what adjustments need to be made</a:t>
            </a:r>
          </a:p>
        </p:txBody>
      </p:sp>
    </p:spTree>
    <p:extLst>
      <p:ext uri="{BB962C8B-B14F-4D97-AF65-F5344CB8AC3E}">
        <p14:creationId xmlns:p14="http://schemas.microsoft.com/office/powerpoint/2010/main" val="1820803778"/>
      </p:ext>
    </p:extLst>
  </p:cSld>
  <p:clrMapOvr>
    <a:masterClrMapping/>
  </p:clrMapOvr>
  <p:transition spd="slow"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36322-4540-8F8E-9B06-916A6F24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has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F7697-DBE5-AF5D-7AEC-14DD224DD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(Rom 7:22)  For I delight in the </a:t>
            </a:r>
            <a:r>
              <a:rPr lang="en-US" b="0" i="0" u="sng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law of God </a:t>
            </a:r>
            <a:r>
              <a:rPr lang="en-US" b="0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according to the inward man.</a:t>
            </a:r>
          </a:p>
          <a:p>
            <a:pPr marR="0" algn="l" rtl="0"/>
            <a:r>
              <a:rPr lang="en-US" b="0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(Rom 7:23)  But I see another law in my members, warring against the law of my mind, and bringing me into captivity to the law of sin which is in my members.</a:t>
            </a:r>
          </a:p>
          <a:p>
            <a:pPr marR="0" algn="l" rtl="0"/>
            <a:r>
              <a:rPr lang="en-US" b="0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(Rom 7:24)  O wretched man that I am! Who will deliver me from this body of death?</a:t>
            </a:r>
          </a:p>
          <a:p>
            <a:pPr marR="0" algn="l" rtl="0"/>
            <a:r>
              <a:rPr lang="en-US" b="0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(Rom 7:25)  I thank God—through Jesus Christ our Lord! So then, with the mind I myself serve </a:t>
            </a:r>
            <a:r>
              <a:rPr lang="en-US" b="0" i="0" u="sng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the law of God</a:t>
            </a:r>
            <a:r>
              <a:rPr lang="en-US" b="0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, but with the flesh the law of sin.</a:t>
            </a:r>
          </a:p>
        </p:txBody>
      </p:sp>
    </p:spTree>
    <p:extLst>
      <p:ext uri="{BB962C8B-B14F-4D97-AF65-F5344CB8AC3E}">
        <p14:creationId xmlns:p14="http://schemas.microsoft.com/office/powerpoint/2010/main" val="639662719"/>
      </p:ext>
    </p:extLst>
  </p:cSld>
  <p:clrMapOvr>
    <a:masterClrMapping/>
  </p:clrMapOvr>
  <p:transition spd="slow">
    <p:comb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06FE6A-8B6E-4080-31D7-6FF8A7B0F0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92090-F54F-22D6-AF5C-A61D8AE41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has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98100-30BF-234D-438E-F87D4F791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(Rom 8:5)  For those who live according to the flesh set their minds on the things of the flesh, but those </a:t>
            </a:r>
            <a:r>
              <a:rPr lang="en-US" sz="3200" b="0" i="1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who live</a:t>
            </a:r>
            <a:r>
              <a:rPr lang="en-US" sz="3200" b="0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 according to the Spirit, the things of the Spirit.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(Rom 8:6)  For to be carnally minded </a:t>
            </a:r>
            <a:r>
              <a:rPr lang="en-US" sz="3200" b="0" i="1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is</a:t>
            </a:r>
            <a:r>
              <a:rPr lang="en-US" sz="3200" b="0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 death, but to be spiritually minded </a:t>
            </a:r>
            <a:r>
              <a:rPr lang="en-US" sz="3200" b="0" i="1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is</a:t>
            </a:r>
            <a:r>
              <a:rPr lang="en-US" sz="3200" b="0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 life and peace.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(Rom 8:7)  Because the carnal mind </a:t>
            </a:r>
            <a:r>
              <a:rPr lang="en-US" sz="3200" b="0" i="1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is</a:t>
            </a:r>
            <a:r>
              <a:rPr lang="en-US" sz="3200" b="0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 enmity against God; for it is not subject to the law of God, nor indeed can be.</a:t>
            </a:r>
          </a:p>
        </p:txBody>
      </p:sp>
    </p:spTree>
    <p:extLst>
      <p:ext uri="{BB962C8B-B14F-4D97-AF65-F5344CB8AC3E}">
        <p14:creationId xmlns:p14="http://schemas.microsoft.com/office/powerpoint/2010/main" val="281904689"/>
      </p:ext>
    </p:extLst>
  </p:cSld>
  <p:clrMapOvr>
    <a:masterClrMapping/>
  </p:clrMapOvr>
  <p:transition spd="slow">
    <p:comb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5FC40D-90FC-EF72-9546-53500A20CB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C04FE-A7E1-4CAE-CF58-BFDA17A5E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Law is Supreme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26EB2-77FA-E265-B594-F0C70D37E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200" b="0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NOT: I think, I feel, I like</a:t>
            </a:r>
          </a:p>
          <a:p>
            <a:pPr marR="0" algn="l" rtl="0"/>
            <a:r>
              <a:rPr lang="en-US" sz="3200" dirty="0">
                <a:solidFill>
                  <a:srgbClr val="FF0000"/>
                </a:solidFill>
                <a:latin typeface="Verdana" panose="020B0604030504040204" pitchFamily="34" charset="0"/>
              </a:rPr>
              <a:t>NOT: I prefer the old way we did it.</a:t>
            </a:r>
          </a:p>
          <a:p>
            <a:pPr marR="0" algn="l" rtl="0"/>
            <a:r>
              <a:rPr lang="en-US" sz="3200" b="0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NOT: our opinion</a:t>
            </a:r>
          </a:p>
          <a:p>
            <a:pPr marR="0" algn="l" rtl="0"/>
            <a:endParaRPr lang="en-US" sz="32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200" b="0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BUT: What did God command? DO THIS!</a:t>
            </a:r>
          </a:p>
          <a:p>
            <a:pPr marR="0" algn="l" rtl="0"/>
            <a:r>
              <a:rPr lang="en-US" sz="3200" dirty="0">
                <a:solidFill>
                  <a:srgbClr val="FF0000"/>
                </a:solidFill>
                <a:latin typeface="Verdana" panose="020B0604030504040204" pitchFamily="34" charset="0"/>
              </a:rPr>
              <a:t>Did God allow us some freedom? OPTIONAL</a:t>
            </a:r>
            <a:endParaRPr lang="en-US" sz="3200" b="0" i="0" u="none" strike="noStrike" baseline="0" dirty="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631266"/>
      </p:ext>
    </p:extLst>
  </p:cSld>
  <p:clrMapOvr>
    <a:masterClrMapping/>
  </p:clrMapOvr>
  <p:transition spd="slow">
    <p:comb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DF320-1469-5FAA-C578-C7A70B13D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Motto from the Restoration Movement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47CDD-AD1F-B72B-7B6F-03A7C325F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/>
              <a:t>In matters of opinion – LIBERTY</a:t>
            </a:r>
          </a:p>
          <a:p>
            <a:pPr algn="ctr"/>
            <a:endParaRPr lang="en-US" sz="4800" dirty="0"/>
          </a:p>
          <a:p>
            <a:pPr algn="ctr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14069468"/>
      </p:ext>
    </p:extLst>
  </p:cSld>
  <p:clrMapOvr>
    <a:masterClrMapping/>
  </p:clrMapOvr>
  <p:transition spd="slow">
    <p:comb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03EC78-CE72-8E59-3F65-C7D9B2D8A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A6E04-0E52-D255-7FE3-70D6706C1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Motto from the Restoration Movement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C29D7-10B9-60E9-099A-482B1E489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/>
              <a:t>In matters of opinion – LIBERTY</a:t>
            </a:r>
          </a:p>
          <a:p>
            <a:pPr algn="ctr"/>
            <a:endParaRPr lang="en-US" sz="4800" dirty="0"/>
          </a:p>
          <a:p>
            <a:pPr algn="ctr"/>
            <a:r>
              <a:rPr lang="en-US" sz="4800" dirty="0"/>
              <a:t>In matters of law – UNITY</a:t>
            </a:r>
          </a:p>
          <a:p>
            <a:pPr algn="ctr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66551274"/>
      </p:ext>
    </p:extLst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94DF0C-A7C9-EF6F-B34E-9DA46AF89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7A716-AFB1-372D-D84C-EC1483857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some things that are BOUND?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59FB0-5D47-686D-D684-2522E91E2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BOUND = Restricted, Forbidden, Prohibited</a:t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26011033"/>
      </p:ext>
    </p:extLst>
  </p:cSld>
  <p:clrMapOvr>
    <a:masterClrMapping/>
  </p:clrMapOvr>
  <p:transition spd="slow">
    <p:comb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2E87B-4393-1964-E1F8-494DDA95E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338E1-E28F-5F57-A320-991344906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Motto from the Restoration Movement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F6F4D-85E8-4FFE-B0DA-CEA6EEBCD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/>
              <a:t>In matters of opinion – LIBERTY</a:t>
            </a:r>
          </a:p>
          <a:p>
            <a:pPr algn="ctr"/>
            <a:endParaRPr lang="en-US" sz="4800" dirty="0"/>
          </a:p>
          <a:p>
            <a:pPr algn="ctr"/>
            <a:r>
              <a:rPr lang="en-US" sz="4800" dirty="0"/>
              <a:t>In matters of law – UNITY</a:t>
            </a:r>
          </a:p>
          <a:p>
            <a:pPr algn="ctr"/>
            <a:endParaRPr lang="en-US" sz="4800" dirty="0"/>
          </a:p>
          <a:p>
            <a:pPr algn="ctr"/>
            <a:r>
              <a:rPr lang="en-US" sz="4800" dirty="0"/>
              <a:t>In all things - LOVE</a:t>
            </a:r>
          </a:p>
        </p:txBody>
      </p:sp>
    </p:spTree>
    <p:extLst>
      <p:ext uri="{BB962C8B-B14F-4D97-AF65-F5344CB8AC3E}">
        <p14:creationId xmlns:p14="http://schemas.microsoft.com/office/powerpoint/2010/main" val="2189944814"/>
      </p:ext>
    </p:extLst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9CFF5-C454-E93F-F78D-955783B77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some things that are BOUND?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843ED-20F0-541A-8A95-462A3C315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BOUND = Restricted, Forbidden, Prohibited</a:t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BOUND = Required, Commanded, Demanded</a:t>
            </a:r>
          </a:p>
          <a:p>
            <a:endParaRPr lang="en-US" sz="3600" dirty="0"/>
          </a:p>
          <a:p>
            <a:r>
              <a:rPr lang="en-US" sz="3600" dirty="0"/>
              <a:t>BOUND = We must do what is commanded. We must not do what is forbidden.</a:t>
            </a:r>
          </a:p>
        </p:txBody>
      </p:sp>
    </p:spTree>
    <p:extLst>
      <p:ext uri="{BB962C8B-B14F-4D97-AF65-F5344CB8AC3E}">
        <p14:creationId xmlns:p14="http://schemas.microsoft.com/office/powerpoint/2010/main" val="627295217"/>
      </p:ext>
    </p:extLst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A83226-EABD-5662-F95B-DFF0FE8807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7244A-97CB-EA48-6BBC-A4CA5F13A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some things that are LOOSED?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E234E-A77E-C26B-7125-E611C3D91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LOOSED = Permitted, Allowed, Freedom to choose</a:t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49930929"/>
      </p:ext>
    </p:extLst>
  </p:cSld>
  <p:clrMapOvr>
    <a:masterClrMapping/>
  </p:clrMapOvr>
  <p:transition spd="slow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2E8923-FCD0-4605-7BAA-6F49E63420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953C3-B59F-FDE0-549E-5B3AF6247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some things that are LOOSED?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6F61B-E484-009E-FDAD-E5A4BBA8F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LOOSED = Permitted, Allowed, Freedom to choose</a:t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LOOSED = Not Commanded, Not required</a:t>
            </a:r>
          </a:p>
          <a:p>
            <a:endParaRPr lang="en-US" sz="3600" dirty="0"/>
          </a:p>
          <a:p>
            <a:r>
              <a:rPr lang="en-US" sz="3600" dirty="0"/>
              <a:t>LOOSED = God has given us some freedom to choose. We can decide on the details and decide what is best.</a:t>
            </a:r>
          </a:p>
        </p:txBody>
      </p:sp>
    </p:spTree>
    <p:extLst>
      <p:ext uri="{BB962C8B-B14F-4D97-AF65-F5344CB8AC3E}">
        <p14:creationId xmlns:p14="http://schemas.microsoft.com/office/powerpoint/2010/main" val="2471871685"/>
      </p:ext>
    </p:extLst>
  </p:cSld>
  <p:clrMapOvr>
    <a:masterClrMapping/>
  </p:clrMapOvr>
  <p:transition spd="slow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2FB27-C113-85B2-7A1B-670105EE7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 in our Thinking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892DF-7F27-1954-E54D-0834E3C08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Loose what God has Bound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dirty="0"/>
              <a:t>Women elders, preachers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dirty="0"/>
              <a:t>Form of baptism is not important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dirty="0"/>
              <a:t>Instrumental music is allowed in worship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dirty="0"/>
              <a:t>Accept into fellowship those NOT baptized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90051867"/>
      </p:ext>
    </p:extLst>
  </p:cSld>
  <p:clrMapOvr>
    <a:masterClrMapping/>
  </p:clrMapOvr>
  <p:transition spd="slow"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29693-FC5A-4F57-326E-C0F2EC9CC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DBE17-4D69-20A5-C36D-459F2EBFD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 in our Thinking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702B0-B7B0-4A67-F481-497947F80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Loose what God has Bound</a:t>
            </a:r>
          </a:p>
          <a:p>
            <a:endParaRPr lang="en-US" sz="3200" dirty="0"/>
          </a:p>
          <a:p>
            <a:r>
              <a:rPr lang="en-US" sz="3200" b="1" dirty="0"/>
              <a:t>Bind what God has loosed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/>
              <a:t>Must wear suit and tie in worship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/>
              <a:t>Communion before the sermon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/>
              <a:t>Order of worship, number of songs or prayers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/>
              <a:t>Can’t change what we have done for years</a:t>
            </a:r>
          </a:p>
        </p:txBody>
      </p:sp>
    </p:spTree>
    <p:extLst>
      <p:ext uri="{BB962C8B-B14F-4D97-AF65-F5344CB8AC3E}">
        <p14:creationId xmlns:p14="http://schemas.microsoft.com/office/powerpoint/2010/main" val="3719809380"/>
      </p:ext>
    </p:extLst>
  </p:cSld>
  <p:clrMapOvr>
    <a:masterClrMapping/>
  </p:clrMapOvr>
  <p:transition spd="slow"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E8D41A-4675-3698-EBFF-8D69881669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03E05-CEEC-A962-C198-A35FE0F01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Binding what God has loosed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C5194-E807-BADA-604C-2C9CDAF72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Bind what God has loosed – EXAMPLE:</a:t>
            </a:r>
          </a:p>
          <a:p>
            <a:endParaRPr lang="en-US" b="1" dirty="0"/>
          </a:p>
          <a:p>
            <a:pPr lvl="1"/>
            <a:r>
              <a:rPr lang="en-US" sz="2800" b="1" dirty="0"/>
              <a:t>Many years ago – I baptized a man and performed his marriage</a:t>
            </a:r>
          </a:p>
          <a:p>
            <a:pPr lvl="1"/>
            <a:r>
              <a:rPr lang="en-US" sz="2800" b="1" dirty="0"/>
              <a:t>Now a part time preacher for a church in Lake County, TN</a:t>
            </a:r>
          </a:p>
          <a:p>
            <a:pPr lvl="1"/>
            <a:r>
              <a:rPr lang="en-US" sz="2800" b="1" dirty="0"/>
              <a:t>After worship he saw some throwing away the remaining bread.</a:t>
            </a:r>
          </a:p>
          <a:p>
            <a:pPr lvl="1"/>
            <a:r>
              <a:rPr lang="en-US" sz="2800" b="1" dirty="0"/>
              <a:t>They were dumping the remaining juice in the sink.</a:t>
            </a:r>
          </a:p>
          <a:p>
            <a:pPr lvl="1"/>
            <a:r>
              <a:rPr lang="en-US" sz="2800" b="1" dirty="0"/>
              <a:t>He thought that was a SIN. </a:t>
            </a:r>
          </a:p>
          <a:p>
            <a:pPr lvl="1"/>
            <a:r>
              <a:rPr lang="en-US" sz="2800" b="1" dirty="0"/>
              <a:t>DO NOT throw away the body and blood of Christ.</a:t>
            </a:r>
          </a:p>
          <a:p>
            <a:pPr lvl="1"/>
            <a:r>
              <a:rPr lang="en-US" sz="2800" b="1" dirty="0"/>
              <a:t>How would you respond?</a:t>
            </a:r>
          </a:p>
        </p:txBody>
      </p:sp>
    </p:spTree>
    <p:extLst>
      <p:ext uri="{BB962C8B-B14F-4D97-AF65-F5344CB8AC3E}">
        <p14:creationId xmlns:p14="http://schemas.microsoft.com/office/powerpoint/2010/main" val="4111391529"/>
      </p:ext>
    </p:extLst>
  </p:cSld>
  <p:clrMapOvr>
    <a:masterClrMapping/>
  </p:clrMapOvr>
  <p:transition spd="slow"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D9DBBE-3F76-3340-370B-364A3250EE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657AF-C925-6E38-2B70-986BD196D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Doctrinal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14EC-0B41-2DB4-C4B3-3084C0ACC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algn="l" rtl="0"/>
            <a:r>
              <a:rPr lang="en-US" sz="2400" b="1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(Act 15:24)  Since we have heard that some who went out from us have troubled you with words, unsettling your souls, saying, "</a:t>
            </a:r>
            <a:r>
              <a:rPr lang="en-US" sz="2400" b="1" i="1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You must</a:t>
            </a:r>
            <a:r>
              <a:rPr lang="en-US" sz="2400" b="1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 be circumcised and keep the law"—to whom we gave no </a:t>
            </a:r>
            <a:r>
              <a:rPr lang="en-US" sz="2400" b="1" i="1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such</a:t>
            </a:r>
            <a:r>
              <a:rPr lang="en-US" sz="2400" b="1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 commandment—</a:t>
            </a:r>
          </a:p>
          <a:p>
            <a:pPr marR="0" algn="l" rtl="0"/>
            <a:endParaRPr lang="en-US" sz="2400" b="1" i="0" u="none" strike="noStrike" baseline="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(Act 15:28)  For it seemed good to the Holy Spirit, and to us, to lay upon you no greater burden than these necessary things:</a:t>
            </a:r>
          </a:p>
          <a:p>
            <a:pPr marR="0" algn="l" rtl="0"/>
            <a:r>
              <a:rPr lang="en-US" sz="2400" b="1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(Act 15:29)  that you abstain from things offered to idols, </a:t>
            </a:r>
            <a:r>
              <a:rPr lang="en-US" sz="2400" b="1" i="0" u="sng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from blood</a:t>
            </a:r>
            <a:r>
              <a:rPr lang="en-US" sz="2400" b="1" i="0" u="none" strike="noStrike" baseline="0" dirty="0">
                <a:solidFill>
                  <a:srgbClr val="FF0000"/>
                </a:solidFill>
                <a:latin typeface="Verdana" panose="020B0604030504040204" pitchFamily="34" charset="0"/>
              </a:rPr>
              <a:t>, from things strangled, and from sexual immorality. If you keep yourselves from these, you will do well. Farewell.</a:t>
            </a:r>
          </a:p>
        </p:txBody>
      </p:sp>
    </p:spTree>
    <p:extLst>
      <p:ext uri="{BB962C8B-B14F-4D97-AF65-F5344CB8AC3E}">
        <p14:creationId xmlns:p14="http://schemas.microsoft.com/office/powerpoint/2010/main" val="3506598360"/>
      </p:ext>
    </p:extLst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976</Words>
  <Application>Microsoft Office PowerPoint</Application>
  <PresentationFormat>Widescreen</PresentationFormat>
  <Paragraphs>112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Verdana</vt:lpstr>
      <vt:lpstr>Office Theme</vt:lpstr>
      <vt:lpstr>Binding and Loosing  Matthew 16:19 Matthew 18:18</vt:lpstr>
      <vt:lpstr>What are some things that are BOUND?</vt:lpstr>
      <vt:lpstr>What are some things that are BOUND?</vt:lpstr>
      <vt:lpstr>What are some things that are LOOSED?</vt:lpstr>
      <vt:lpstr>What are some things that are LOOSED?</vt:lpstr>
      <vt:lpstr>Trends in our Thinking Today</vt:lpstr>
      <vt:lpstr>Trends in our Thinking Today</vt:lpstr>
      <vt:lpstr>Example: Binding what God has loosed</vt:lpstr>
      <vt:lpstr>Doctrinal Response</vt:lpstr>
      <vt:lpstr>Practical Response</vt:lpstr>
      <vt:lpstr>Details left up to us</vt:lpstr>
      <vt:lpstr>Details left up to us</vt:lpstr>
      <vt:lpstr>Details left up to us</vt:lpstr>
      <vt:lpstr>Trends in our Thinking Today</vt:lpstr>
      <vt:lpstr>God has laws</vt:lpstr>
      <vt:lpstr>God has laws</vt:lpstr>
      <vt:lpstr>God’s Law is Supreme</vt:lpstr>
      <vt:lpstr>Motto from the Restoration Movement</vt:lpstr>
      <vt:lpstr>Motto from the Restoration Movement</vt:lpstr>
      <vt:lpstr>Motto from the Restoration Movement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Manly Luscombe</dc:creator>
  <cp:lastModifiedBy>Manly Luscombe</cp:lastModifiedBy>
  <cp:revision>3</cp:revision>
  <dcterms:created xsi:type="dcterms:W3CDTF">2024-11-09T17:42:23Z</dcterms:created>
  <dcterms:modified xsi:type="dcterms:W3CDTF">2024-11-09T20:03:32Z</dcterms:modified>
</cp:coreProperties>
</file>